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65692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Международные и национальные требования к магнитным компасам</a:t>
            </a:r>
          </a:p>
        </p:txBody>
      </p:sp>
    </p:spTree>
    <p:extLst>
      <p:ext uri="{BB962C8B-B14F-4D97-AF65-F5344CB8AC3E}">
        <p14:creationId xmlns:p14="http://schemas.microsoft.com/office/powerpoint/2010/main" val="1679980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Международные требования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ru-RU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	Требования к магнитным компасам прописаны в резолюции ИМО А382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;   </a:t>
                </a:r>
                <a:r>
                  <a:rPr lang="ru-RU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все суда, совершающие морские рейсы, независимо от тоннажа должны иметь на борту магнитный компас, у которого уничтожены все виды девиации и определены остаточные ее значения. 	На всех пассажирских судах, независимо от тоннажа, совершающих морские рейсы, должен быть запасной магнитный компас.</a:t>
                </a:r>
              </a:p>
              <a:p>
                <a:pPr marL="0" indent="0">
                  <a:buNone/>
                </a:pPr>
                <a:r>
                  <a:rPr lang="ru-RU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r>
                  <a:rPr lang="ru-RU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На прочих судах запасной МК должен быть на судах 300 тонн и более.</a:t>
                </a:r>
              </a:p>
              <a:p>
                <a:pPr marL="0" indent="0">
                  <a:buNone/>
                </a:pPr>
                <a:r>
                  <a:rPr lang="ru-RU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r>
                  <a:rPr lang="ru-RU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Картушка должна быть видна с расстояния 1.4м.</a:t>
                </a:r>
              </a:p>
              <a:p>
                <a:pPr marL="0" indent="0">
                  <a:buNone/>
                </a:pPr>
                <a:r>
                  <a:rPr lang="ru-RU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r>
                  <a:rPr lang="ru-RU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На путевом компасе допускается использование линзы.</a:t>
                </a:r>
              </a:p>
              <a:p>
                <a:pPr marL="0" indent="0">
                  <a:buNone/>
                </a:pPr>
                <a:r>
                  <a:rPr lang="ru-RU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r>
                  <a:rPr lang="ru-RU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Угол застоя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i="1" smtClean="0">
                            <a:latin typeface="Cambria Math"/>
                            <a:cs typeface="Calibri" panose="020F0502020204030204" pitchFamily="34" charset="0"/>
                          </a:rPr>
                          <m:t>α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cs typeface="Calibri" panose="020F0502020204030204" pitchFamily="34" charset="0"/>
                          </a:rPr>
                          <m:t>𝑐</m:t>
                        </m:r>
                        <m:r>
                          <a:rPr lang="ru-RU" b="0" i="1" smtClean="0">
                            <a:latin typeface="Cambria Math"/>
                            <a:cs typeface="Calibri" panose="020F0502020204030204" pitchFamily="34" charset="0"/>
                          </a:rPr>
                          <m:t>т</m:t>
                        </m:r>
                      </m:sub>
                    </m:sSub>
                    <m:r>
                      <a:rPr lang="en-US" i="1" smtClean="0">
                        <a:latin typeface="Cambria Math"/>
                        <a:ea typeface="Cambria Math"/>
                        <a:cs typeface="Calibri" panose="020F0502020204030204" pitchFamily="34" charset="0"/>
                      </a:rPr>
                      <m:t>≤</m:t>
                    </m:r>
                    <m:r>
                      <a:rPr lang="ru-RU" b="0" i="1" smtClean="0">
                        <a:latin typeface="Cambria Math"/>
                        <a:ea typeface="Cambria Math"/>
                        <a:cs typeface="Calibri" panose="020F0502020204030204" pitchFamily="34" charset="0"/>
                      </a:rPr>
                      <m:t>(</m:t>
                    </m:r>
                    <m:f>
                      <m:fPr>
                        <m:ctrlPr>
                          <a:rPr lang="ru-RU" b="0" i="1" smtClean="0"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  <m:t>𝐻</m:t>
                        </m:r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  <a:cs typeface="Calibri" panose="020F0502020204030204" pitchFamily="34" charset="0"/>
                      </a:rPr>
                      <m:t>)°</m:t>
                    </m:r>
                  </m:oMath>
                </a14:m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</a:p>
              <a:p>
                <a:pPr marL="0" indent="0">
                  <a:buNone/>
                </a:pPr>
                <a:r>
                  <a:rPr lang="ru-RU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В компасе должны быть устройства для уничтожения всех видов девиации.</a:t>
                </a:r>
              </a:p>
              <a:p>
                <a:pPr marL="0" indent="0">
                  <a:buNone/>
                </a:pPr>
                <a:endParaRPr lang="ru-RU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075" t="-2267" r="-1147" b="-17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4819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Национальные требования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Для судов под флагом РФ требования установлены Регистром и РШС-89.</a:t>
                </a:r>
              </a:p>
              <a:p>
                <a:pPr marL="0" indent="0">
                  <a:buNone/>
                </a:pPr>
                <a:r>
                  <a:rPr lang="ru-RU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РШС-89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: </a:t>
                </a:r>
                <a:r>
                  <a:rPr lang="ru-RU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Если МК отличается от табличной, более чем на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/>
                            <a:cs typeface="Calibri" panose="020F0502020204030204" pitchFamily="34" charset="0"/>
                          </a:rPr>
                          <m:t>3</m:t>
                        </m:r>
                      </m:e>
                      <m:sup>
                        <m:r>
                          <a:rPr lang="ru-RU" i="1" smtClean="0"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ru-RU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, то Капитан должен принять меры для составления временной таблицы девиации. Если девиация не превышает</a:t>
                </a:r>
                <a:r>
                  <a:rPr lang="ru-RU" dirty="0">
                    <a:cs typeface="Calibri" panose="020F0502020204030204" pitchFamily="34" charset="0"/>
                  </a:rPr>
                  <a:t> </a:t>
                </a:r>
                <a:r>
                  <a:rPr lang="ru-RU" dirty="0" smtClean="0"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latin typeface="Cambria Math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/>
                            <a:cs typeface="Calibri" panose="020F0502020204030204" pitchFamily="34" charset="0"/>
                          </a:rPr>
                          <m:t>2</m:t>
                        </m:r>
                      </m:e>
                      <m:sup>
                        <m:r>
                          <a:rPr lang="ru-RU" i="1"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ru-RU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, то КМ имеет право продлить срок действия таблицы девиации на </a:t>
                </a:r>
                <a:r>
                  <a:rPr lang="ru-RU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3 месяца</a:t>
                </a:r>
                <a:endParaRPr lang="ru-RU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362" t="-1067" r="-17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935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1994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</TotalTime>
  <Words>67</Words>
  <Application>Microsoft Office PowerPoint</Application>
  <PresentationFormat>Экран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Официальная</vt:lpstr>
      <vt:lpstr>Международные и национальные требования к магнитным компасам</vt:lpstr>
      <vt:lpstr>Международные требования</vt:lpstr>
      <vt:lpstr>Национальные требования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Международные и национальные требования к магнитным компасам</dc:title>
  <dc:creator>Михаил Шалякин</dc:creator>
  <cp:lastModifiedBy>Михаил Шалякин</cp:lastModifiedBy>
  <cp:revision>2</cp:revision>
  <dcterms:created xsi:type="dcterms:W3CDTF">2018-04-17T11:58:21Z</dcterms:created>
  <dcterms:modified xsi:type="dcterms:W3CDTF">2018-04-17T22:19:23Z</dcterms:modified>
</cp:coreProperties>
</file>