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sldx" ContentType="application/vnd.openxmlformats-officedocument.presentationml.slide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4" d="100"/>
          <a:sy n="44" d="100"/>
        </p:scale>
        <p:origin x="-124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Объект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Объект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Объект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package" Target="../embeddings/Microsoft_PowerPoint_Slide1.sldx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emf"/><Relationship Id="rId4" Type="http://schemas.openxmlformats.org/officeDocument/2006/relationships/package" Target="../embeddings/Microsoft_PowerPoint_Slide2.sldx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5.emf"/><Relationship Id="rId4" Type="http://schemas.openxmlformats.org/officeDocument/2006/relationships/package" Target="../embeddings/Microsoft_PowerPoint_Slide3.sldx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6.emf"/><Relationship Id="rId4" Type="http://schemas.openxmlformats.org/officeDocument/2006/relationships/package" Target="../embeddings/Microsoft_PowerPoint_Slide4.sldx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7.emf"/><Relationship Id="rId4" Type="http://schemas.openxmlformats.org/officeDocument/2006/relationships/package" Target="../embeddings/Microsoft_PowerPoint_Slide5.sldx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2708920"/>
            <a:ext cx="7704856" cy="3528392"/>
          </a:xfrm>
        </p:spPr>
        <p:txBody>
          <a:bodyPr>
            <a:normAutofit/>
          </a:bodyPr>
          <a:lstStyle/>
          <a:p>
            <a:r>
              <a:rPr lang="ru-RU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Главным достоинством этого способа является то, что девиацию уничтожают на </a:t>
            </a:r>
            <a:r>
              <a:rPr lang="ru-RU" sz="18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компасных курсах</a:t>
            </a:r>
            <a:r>
              <a:rPr lang="ru-RU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(без  использования  береговых ориентиров).</a:t>
            </a:r>
          </a:p>
          <a:p>
            <a:r>
              <a:rPr lang="ru-RU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Как недостаток, можно отметить: </a:t>
            </a:r>
            <a:endParaRPr lang="ru-RU" sz="18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1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ru-RU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способ менее точный, чем способ Эри, т.к. силами </a:t>
            </a:r>
            <a:r>
              <a:rPr lang="en-US" sz="1800" i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AλH</a:t>
            </a:r>
            <a:r>
              <a:rPr lang="ru-RU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и  </a:t>
            </a:r>
            <a:r>
              <a:rPr lang="en-US" sz="1800" i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EλH</a:t>
            </a:r>
            <a:r>
              <a:rPr lang="ru-RU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пренебрегают (принимают равными нулю);</a:t>
            </a:r>
          </a:p>
          <a:p>
            <a:r>
              <a:rPr lang="ru-RU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необходимо пользоваться дополнительным прибором для измерения горизонтальных магнитных сил – дефлектором.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463824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Уничтожение девиации магнитного компаса способом </a:t>
            </a:r>
            <a:r>
              <a:rPr lang="ru-RU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Колонга</a:t>
            </a:r>
            <a:r>
              <a:rPr lang="ru-RU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57924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896144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Уничтожение девиации магнитного компаса способом </a:t>
            </a:r>
            <a:r>
              <a:rPr lang="ru-RU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Колонга</a:t>
            </a:r>
            <a:r>
              <a:rPr lang="ru-RU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220072" y="1527048"/>
            <a:ext cx="3585600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Порядок выполнения работы:</a:t>
            </a:r>
          </a:p>
          <a:p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Привести судно на компасный курс - 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ru-RU" i="1" dirty="0">
                <a:latin typeface="Calibri" panose="020F0502020204030204" pitchFamily="34" charset="0"/>
                <a:cs typeface="Calibri" panose="020F0502020204030204" pitchFamily="34" charset="0"/>
              </a:rPr>
              <a:t>к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, при этом силы, действующие на картушку, будут направлены, так, как это представлено на рис. 5.37.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1835639"/>
              </p:ext>
            </p:extLst>
          </p:nvPr>
        </p:nvGraphicFramePr>
        <p:xfrm>
          <a:off x="257175" y="1556792"/>
          <a:ext cx="4818881" cy="439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Слайд" r:id="rId4" imgW="4585662" imgH="3439564" progId="PowerPoint.Slide.12">
                  <p:embed/>
                </p:oleObj>
              </mc:Choice>
              <mc:Fallback>
                <p:oleObj name="Слайд" r:id="rId4" imgW="4585662" imgH="3439564" progId="PowerPoint.Slide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175" y="1556792"/>
                        <a:ext cx="4818881" cy="43924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17823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32656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Уничтожение девиации магнитного компаса способом </a:t>
            </a:r>
            <a:r>
              <a:rPr lang="ru-RU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Колонга</a:t>
            </a:r>
            <a:r>
              <a:rPr lang="ru-RU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652120" y="1484784"/>
            <a:ext cx="3312368" cy="4638256"/>
          </a:xfrm>
        </p:spPr>
        <p:txBody>
          <a:bodyPr>
            <a:normAutofit fontScale="85000" lnSpcReduction="10000"/>
          </a:bodyPr>
          <a:lstStyle/>
          <a:p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измерить дефлектором результирующую горизонтальную  силу 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ru-RU" i="1" dirty="0">
                <a:latin typeface="Calibri" panose="020F0502020204030204" pitchFamily="34" charset="0"/>
                <a:cs typeface="Calibri" panose="020F0502020204030204" pitchFamily="34" charset="0"/>
              </a:rPr>
              <a:t>′</a:t>
            </a:r>
            <a:r>
              <a:rPr lang="en-US" i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i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- перемещая каретку дефлектора добиться, чтобы отсчет </a:t>
            </a:r>
            <a:r>
              <a:rPr lang="ru-RU" i="1" dirty="0">
                <a:latin typeface="Calibri" panose="020F0502020204030204" pitchFamily="34" charset="0"/>
                <a:cs typeface="Calibri" panose="020F0502020204030204" pitchFamily="34" charset="0"/>
              </a:rPr>
              <a:t>270</a:t>
            </a:r>
            <a:r>
              <a:rPr lang="ru-RU" i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о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подошел под призму (рис. 5.38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Дефлектор снять с пеленгатора и убрать на расстояние не менее 3 метров</a:t>
            </a:r>
            <a:endParaRPr lang="ru-RU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4750261"/>
              </p:ext>
            </p:extLst>
          </p:nvPr>
        </p:nvGraphicFramePr>
        <p:xfrm>
          <a:off x="179512" y="1484784"/>
          <a:ext cx="5380878" cy="4320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Слайд" r:id="rId4" imgW="4585662" imgH="3439564" progId="PowerPoint.Slide.12">
                  <p:embed/>
                </p:oleObj>
              </mc:Choice>
              <mc:Fallback>
                <p:oleObj name="Слайд" r:id="rId4" imgW="4585662" imgH="3439564" progId="PowerPoint.Slide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1484784"/>
                        <a:ext cx="5380878" cy="432048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62858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32656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Уничтожение девиации магнитного компаса способом </a:t>
            </a:r>
            <a:r>
              <a:rPr lang="ru-RU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Колонга</a:t>
            </a:r>
            <a:r>
              <a:rPr lang="ru-RU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940152" y="1527048"/>
            <a:ext cx="2865520" cy="457200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лечь на компасный курс 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ru-RU" i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к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, и измерить дефлектором результирующую горизонтальную  силу 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ru-RU" i="1" dirty="0">
                <a:latin typeface="Calibri" panose="020F0502020204030204" pitchFamily="34" charset="0"/>
                <a:cs typeface="Calibri" panose="020F0502020204030204" pitchFamily="34" charset="0"/>
              </a:rPr>
              <a:t>′</a:t>
            </a:r>
            <a:r>
              <a:rPr lang="en-US" i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baseline="300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- перемещая измерительный магнит подвести 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под призму  (рис. 5.39). </a:t>
            </a:r>
          </a:p>
          <a:p>
            <a:endParaRPr lang="ru-RU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7916467"/>
              </p:ext>
            </p:extLst>
          </p:nvPr>
        </p:nvGraphicFramePr>
        <p:xfrm>
          <a:off x="179512" y="1484784"/>
          <a:ext cx="5544616" cy="439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Слайд" r:id="rId4" imgW="4543179" imgH="3409322" progId="PowerPoint.Slide.12">
                  <p:embed/>
                </p:oleObj>
              </mc:Choice>
              <mc:Fallback>
                <p:oleObj name="Слайд" r:id="rId4" imgW="4543179" imgH="3409322" progId="PowerPoint.Slide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1484784"/>
                        <a:ext cx="5544616" cy="43924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01898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32656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Уничтожение девиации магнитного компаса способом </a:t>
            </a:r>
            <a:r>
              <a:rPr lang="ru-RU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Колонга</a:t>
            </a:r>
            <a:r>
              <a:rPr lang="ru-RU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652120" y="1527048"/>
            <a:ext cx="3312368" cy="4710264"/>
          </a:xfrm>
        </p:spPr>
        <p:txBody>
          <a:bodyPr>
            <a:noAutofit/>
          </a:bodyPr>
          <a:lstStyle/>
          <a:p>
            <a:pPr lvl="0"/>
            <a:r>
              <a:rPr lang="ru-RU" sz="2100" dirty="0">
                <a:latin typeface="Calibri" panose="020F0502020204030204" pitchFamily="34" charset="0"/>
                <a:cs typeface="Calibri" panose="020F0502020204030204" pitchFamily="34" charset="0"/>
              </a:rPr>
              <a:t>не снимая дефлектора с котелка компаса, рассчитать среднее значение, </a:t>
            </a:r>
            <a:r>
              <a:rPr lang="ru-RU" sz="2100" i="1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ru-RU" sz="2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100" i="1" dirty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ru-RU" sz="2100" i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ru-RU" sz="2100" i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ru-RU" sz="2100" i="1" dirty="0">
                <a:latin typeface="Calibri" panose="020F0502020204030204" pitchFamily="34" charset="0"/>
                <a:cs typeface="Calibri" panose="020F0502020204030204" pitchFamily="34" charset="0"/>
              </a:rPr>
              <a:t>= ½(</a:t>
            </a:r>
            <a:r>
              <a:rPr lang="en-US" sz="2100" i="1" dirty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ru-RU" sz="2100" i="1" dirty="0">
                <a:latin typeface="Calibri" panose="020F0502020204030204" pitchFamily="34" charset="0"/>
                <a:cs typeface="Calibri" panose="020F0502020204030204" pitchFamily="34" charset="0"/>
              </a:rPr>
              <a:t>′</a:t>
            </a:r>
            <a:r>
              <a:rPr lang="en-US" sz="2100" i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ru-RU" sz="2100" i="1" dirty="0">
                <a:latin typeface="Calibri" panose="020F0502020204030204" pitchFamily="34" charset="0"/>
                <a:cs typeface="Calibri" panose="020F0502020204030204" pitchFamily="34" charset="0"/>
              </a:rPr>
              <a:t> + </a:t>
            </a:r>
            <a:r>
              <a:rPr lang="en-US" sz="2100" i="1" dirty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ru-RU" sz="2100" i="1" dirty="0">
                <a:latin typeface="Calibri" panose="020F0502020204030204" pitchFamily="34" charset="0"/>
                <a:cs typeface="Calibri" panose="020F0502020204030204" pitchFamily="34" charset="0"/>
              </a:rPr>
              <a:t>′</a:t>
            </a:r>
            <a:r>
              <a:rPr lang="en-US" sz="2100" i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ru-RU" sz="21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ru-RU" sz="21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ru-RU" sz="21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ru-RU" sz="21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ru-RU" sz="2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2100" dirty="0">
                <a:latin typeface="Calibri" panose="020F0502020204030204" pitchFamily="34" charset="0"/>
                <a:cs typeface="Calibri" panose="020F0502020204030204" pitchFamily="34" charset="0"/>
              </a:rPr>
              <a:t>и продолжая находиться на компасном курсе</a:t>
            </a:r>
            <a:r>
              <a:rPr lang="ru-RU" sz="21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00" i="1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ru-RU" sz="21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к</a:t>
            </a:r>
            <a:r>
              <a:rPr lang="ru-RU" sz="2100" dirty="0">
                <a:latin typeface="Calibri" panose="020F0502020204030204" pitchFamily="34" charset="0"/>
                <a:cs typeface="Calibri" panose="020F0502020204030204" pitchFamily="34" charset="0"/>
              </a:rPr>
              <a:t>, передвинуть каретку дефлектора на отсчет </a:t>
            </a:r>
            <a:r>
              <a:rPr lang="en-US" sz="2100" i="1" dirty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ru-RU" sz="2100" i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ru-RU" sz="2100" i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ru-RU" sz="2100" dirty="0">
                <a:latin typeface="Calibri" panose="020F0502020204030204" pitchFamily="34" charset="0"/>
                <a:cs typeface="Calibri" panose="020F0502020204030204" pitchFamily="34" charset="0"/>
              </a:rPr>
              <a:t>. При этом деление  </a:t>
            </a:r>
            <a:r>
              <a:rPr lang="ru-RU" sz="2100" i="1" dirty="0">
                <a:latin typeface="Calibri" panose="020F0502020204030204" pitchFamily="34" charset="0"/>
                <a:cs typeface="Calibri" panose="020F0502020204030204" pitchFamily="34" charset="0"/>
              </a:rPr>
              <a:t>270</a:t>
            </a:r>
            <a:r>
              <a:rPr lang="ru-RU" sz="2100" i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о </a:t>
            </a:r>
            <a:r>
              <a:rPr lang="ru-RU" sz="21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100" i="1" dirty="0"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ru-RU" sz="2100" dirty="0">
                <a:latin typeface="Calibri" panose="020F0502020204030204" pitchFamily="34" charset="0"/>
                <a:cs typeface="Calibri" panose="020F0502020204030204" pitchFamily="34" charset="0"/>
              </a:rPr>
              <a:t> картушки) уйдет из-под призмы пеленгатора (рис. 5. 40).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02529"/>
              </p:ext>
            </p:extLst>
          </p:nvPr>
        </p:nvGraphicFramePr>
        <p:xfrm>
          <a:off x="179511" y="1484784"/>
          <a:ext cx="5328593" cy="41764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Слайд" r:id="rId4" imgW="4543179" imgH="3409322" progId="PowerPoint.Slide.12">
                  <p:embed/>
                </p:oleObj>
              </mc:Choice>
              <mc:Fallback>
                <p:oleObj name="Слайд" r:id="rId4" imgW="4543179" imgH="3409322" progId="PowerPoint.Slide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1" y="1484784"/>
                        <a:ext cx="5328593" cy="417646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6745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32656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Уничтожение девиации магнитного компаса способом </a:t>
            </a:r>
            <a:r>
              <a:rPr lang="ru-RU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Колонга</a:t>
            </a:r>
            <a:r>
              <a:rPr lang="ru-RU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724128" y="1527048"/>
            <a:ext cx="3081544" cy="4782272"/>
          </a:xfrm>
        </p:spPr>
        <p:txBody>
          <a:bodyPr>
            <a:noAutofit/>
          </a:bodyPr>
          <a:lstStyle/>
          <a:p>
            <a:pPr lvl="0"/>
            <a:r>
              <a:rPr lang="ru-RU" sz="2300" dirty="0">
                <a:latin typeface="Calibri" panose="020F0502020204030204" pitchFamily="34" charset="0"/>
                <a:cs typeface="Calibri" panose="020F0502020204030204" pitchFamily="34" charset="0"/>
              </a:rPr>
              <a:t>действуя </a:t>
            </a:r>
            <a:r>
              <a:rPr lang="ru-RU" sz="2300" i="1" dirty="0">
                <a:latin typeface="Calibri" panose="020F0502020204030204" pitchFamily="34" charset="0"/>
                <a:cs typeface="Calibri" panose="020F0502020204030204" pitchFamily="34" charset="0"/>
              </a:rPr>
              <a:t>продольными</a:t>
            </a:r>
            <a:r>
              <a:rPr lang="ru-RU" sz="23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300" dirty="0">
                <a:latin typeface="Calibri" panose="020F0502020204030204" pitchFamily="34" charset="0"/>
                <a:cs typeface="Calibri" panose="020F0502020204030204" pitchFamily="34" charset="0"/>
              </a:rPr>
              <a:t>магнитами-уничтожителями, расположенными в нактоузе </a:t>
            </a:r>
            <a:endParaRPr lang="ru-RU" sz="23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ru-RU" sz="2300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ru-RU" sz="2300" dirty="0" err="1">
                <a:latin typeface="Calibri" panose="020F0502020204030204" pitchFamily="34" charset="0"/>
                <a:cs typeface="Calibri" panose="020F0502020204030204" pitchFamily="34" charset="0"/>
              </a:rPr>
              <a:t>маховичек</a:t>
            </a:r>
            <a:r>
              <a:rPr lang="ru-RU" sz="2300" dirty="0">
                <a:latin typeface="Calibri" panose="020F0502020204030204" pitchFamily="34" charset="0"/>
                <a:cs typeface="Calibri" panose="020F0502020204030204" pitchFamily="34" charset="0"/>
              </a:rPr>
              <a:t> «</a:t>
            </a:r>
            <a:r>
              <a:rPr lang="ru-RU" sz="2300" i="1" dirty="0">
                <a:latin typeface="Calibri" panose="020F0502020204030204" pitchFamily="34" charset="0"/>
                <a:cs typeface="Calibri" panose="020F0502020204030204" pitchFamily="34" charset="0"/>
              </a:rPr>
              <a:t>В</a:t>
            </a:r>
            <a:r>
              <a:rPr lang="ru-RU" sz="2300" dirty="0">
                <a:latin typeface="Calibri" panose="020F0502020204030204" pitchFamily="34" charset="0"/>
                <a:cs typeface="Calibri" panose="020F0502020204030204" pitchFamily="34" charset="0"/>
              </a:rPr>
              <a:t>»), добиться, чтобы деление </a:t>
            </a:r>
            <a:r>
              <a:rPr lang="ru-RU" sz="2300" i="1" dirty="0">
                <a:latin typeface="Calibri" panose="020F0502020204030204" pitchFamily="34" charset="0"/>
                <a:cs typeface="Calibri" panose="020F0502020204030204" pitchFamily="34" charset="0"/>
              </a:rPr>
              <a:t>270</a:t>
            </a:r>
            <a:r>
              <a:rPr lang="ru-RU" sz="2300" i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о</a:t>
            </a:r>
            <a:r>
              <a:rPr lang="ru-RU" sz="23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3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300" i="1" dirty="0">
                <a:latin typeface="Calibri" panose="020F0502020204030204" pitchFamily="34" charset="0"/>
                <a:cs typeface="Calibri" panose="020F0502020204030204" pitchFamily="34" charset="0"/>
              </a:rPr>
              <a:t>W </a:t>
            </a:r>
            <a:r>
              <a:rPr lang="ru-RU" sz="2300" dirty="0">
                <a:latin typeface="Calibri" panose="020F0502020204030204" pitchFamily="34" charset="0"/>
                <a:cs typeface="Calibri" panose="020F0502020204030204" pitchFamily="34" charset="0"/>
              </a:rPr>
              <a:t>картушки) снова подошел под призму пеленгатора (рис. 5. 41). 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7328488"/>
              </p:ext>
            </p:extLst>
          </p:nvPr>
        </p:nvGraphicFramePr>
        <p:xfrm>
          <a:off x="25946" y="1484784"/>
          <a:ext cx="5463724" cy="41044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Слайд" r:id="rId4" imgW="4543179" imgH="3409322" progId="PowerPoint.Slide.12">
                  <p:embed/>
                </p:oleObj>
              </mc:Choice>
              <mc:Fallback>
                <p:oleObj name="Слайд" r:id="rId4" imgW="4543179" imgH="3409322" progId="PowerPoint.Slide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46" y="1484784"/>
                        <a:ext cx="5463724" cy="410445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40083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Уничтожение девиации магнитного компаса способом </a:t>
            </a:r>
            <a:r>
              <a:rPr lang="ru-RU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Колонга</a:t>
            </a:r>
            <a:r>
              <a:rPr lang="ru-RU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При этом </a:t>
            </a:r>
            <a:r>
              <a:rPr lang="ru-RU" i="1" dirty="0">
                <a:latin typeface="Calibri" panose="020F0502020204030204" pitchFamily="34" charset="0"/>
                <a:cs typeface="Calibri" panose="020F0502020204030204" pitchFamily="34" charset="0"/>
              </a:rPr>
              <a:t>сила 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BλH</a:t>
            </a:r>
            <a:r>
              <a:rPr lang="ru-RU" i="1" dirty="0">
                <a:latin typeface="Calibri" panose="020F0502020204030204" pitchFamily="34" charset="0"/>
                <a:cs typeface="Calibri" panose="020F0502020204030204" pitchFamily="34" charset="0"/>
              </a:rPr>
              <a:t> будет скомпенсирована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lvl="0"/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лечь на компасный курс 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ru-RU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к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(по картушке компаса), и измерить дефлектором результирующую горизонтальную  силу 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ru-RU" i="1" dirty="0">
                <a:latin typeface="Calibri" panose="020F0502020204030204" pitchFamily="34" charset="0"/>
                <a:cs typeface="Calibri" panose="020F0502020204030204" pitchFamily="34" charset="0"/>
              </a:rPr>
              <a:t>′</a:t>
            </a:r>
            <a:r>
              <a:rPr lang="en-US" i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baseline="30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(перемещая каретку дефлектора добиться чтобы отсчет </a:t>
            </a:r>
            <a:r>
              <a:rPr lang="ru-RU" i="1" dirty="0">
                <a:latin typeface="Calibri" panose="020F0502020204030204" pitchFamily="34" charset="0"/>
                <a:cs typeface="Calibri" panose="020F0502020204030204" pitchFamily="34" charset="0"/>
              </a:rPr>
              <a:t>270</a:t>
            </a:r>
            <a:r>
              <a:rPr lang="ru-RU" i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о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подошел под призму). Дефлектор снять с пеленгатора.</a:t>
            </a:r>
          </a:p>
          <a:p>
            <a:pPr lvl="0"/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Лечь на компасный курс 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ru-RU" i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к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, и измерить дефлектором результирующую горизонтальную  силу 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H′</a:t>
            </a:r>
            <a:r>
              <a:rPr lang="en-US" i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en-US" baseline="30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. Рассчитать среднее значение  </a:t>
            </a:r>
          </a:p>
          <a:p>
            <a:pPr marL="0" indent="0">
              <a:buNone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 marL="0" indent="0">
              <a:buNone/>
            </a:pPr>
            <a:r>
              <a:rPr lang="ru-RU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			</a:t>
            </a:r>
            <a:r>
              <a:rPr lang="en-US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ru-RU" i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ru-RU" i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ru-RU" i="1" dirty="0">
                <a:latin typeface="Calibri" panose="020F0502020204030204" pitchFamily="34" charset="0"/>
                <a:cs typeface="Calibri" panose="020F0502020204030204" pitchFamily="34" charset="0"/>
              </a:rPr>
              <a:t>= ½(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H′</a:t>
            </a:r>
            <a:r>
              <a:rPr lang="en-US" i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ru-RU" i="1" dirty="0">
                <a:latin typeface="Calibri" panose="020F0502020204030204" pitchFamily="34" charset="0"/>
                <a:cs typeface="Calibri" panose="020F0502020204030204" pitchFamily="34" charset="0"/>
              </a:rPr>
              <a:t> + 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H′</a:t>
            </a:r>
            <a:r>
              <a:rPr lang="en-US" i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ru-RU" i="1" dirty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1201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Уничтожение девиации магнитного компаса способом </a:t>
            </a:r>
            <a:r>
              <a:rPr lang="ru-RU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Колонга</a:t>
            </a:r>
            <a:r>
              <a:rPr lang="ru-RU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Не снимая дефлектора, и продолжая находиться на компасном курсе</a:t>
            </a:r>
            <a:r>
              <a:rPr lang="ru-RU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ru-RU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к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, передвинуть каретку дефлектора на отсчет 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ru-RU" i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ru-RU" i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. При этом деление  </a:t>
            </a:r>
            <a:r>
              <a:rPr lang="ru-RU" i="1" dirty="0">
                <a:latin typeface="Calibri" panose="020F0502020204030204" pitchFamily="34" charset="0"/>
                <a:cs typeface="Calibri" panose="020F0502020204030204" pitchFamily="34" charset="0"/>
              </a:rPr>
              <a:t>270</a:t>
            </a:r>
            <a:r>
              <a:rPr lang="ru-RU" i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о</a:t>
            </a:r>
            <a:r>
              <a:rPr lang="ru-RU" baseline="30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картушки) уйдет из-под призмы пеленгатора. </a:t>
            </a:r>
          </a:p>
          <a:p>
            <a:pPr lvl="0"/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Действуя </a:t>
            </a:r>
            <a:r>
              <a:rPr lang="ru-RU" i="1" dirty="0">
                <a:latin typeface="Calibri" panose="020F0502020204030204" pitchFamily="34" charset="0"/>
                <a:cs typeface="Calibri" panose="020F0502020204030204" pitchFamily="34" charset="0"/>
              </a:rPr>
              <a:t>поперечными магнитами-уничтожителями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, расположенными в нактоузе (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маховичек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«</a:t>
            </a:r>
            <a:r>
              <a:rPr lang="ru-RU" i="1" dirty="0">
                <a:latin typeface="Calibri" panose="020F0502020204030204" pitchFamily="34" charset="0"/>
                <a:cs typeface="Calibri" panose="020F0502020204030204" pitchFamily="34" charset="0"/>
              </a:rPr>
              <a:t>С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»), добиться, чтобы деление</a:t>
            </a:r>
            <a:r>
              <a:rPr lang="ru-RU" i="1" dirty="0">
                <a:latin typeface="Calibri" panose="020F0502020204030204" pitchFamily="34" charset="0"/>
                <a:cs typeface="Calibri" panose="020F0502020204030204" pitchFamily="34" charset="0"/>
              </a:rPr>
              <a:t> 270</a:t>
            </a:r>
            <a:r>
              <a:rPr lang="ru-RU" i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о</a:t>
            </a:r>
            <a:r>
              <a:rPr lang="ru-RU" baseline="30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картушки) снова подошел под призму пеленгатора. </a:t>
            </a:r>
          </a:p>
          <a:p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При этом </a:t>
            </a:r>
            <a:r>
              <a:rPr lang="ru-RU" i="1" dirty="0">
                <a:latin typeface="Calibri" panose="020F0502020204030204" pitchFamily="34" charset="0"/>
                <a:cs typeface="Calibri" panose="020F0502020204030204" pitchFamily="34" charset="0"/>
              </a:rPr>
              <a:t>сила С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λH</a:t>
            </a:r>
            <a:r>
              <a:rPr lang="ru-RU" i="1" dirty="0">
                <a:latin typeface="Calibri" panose="020F0502020204030204" pitchFamily="34" charset="0"/>
                <a:cs typeface="Calibri" panose="020F0502020204030204" pitchFamily="34" charset="0"/>
              </a:rPr>
              <a:t> будет скомпенсирована.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Определить остаточную девиацию магнитного компаса 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и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рассчитать коэффициенты 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ru-RU" i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ru-RU" i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ru-RU" i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ru-RU" i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ru-RU" i="1" dirty="0">
                <a:latin typeface="Calibri" panose="020F0502020204030204" pitchFamily="34" charset="0"/>
                <a:cs typeface="Calibri" panose="020F0502020204030204" pitchFamily="34" charset="0"/>
              </a:rPr>
              <a:t> -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табл.5.8; </a:t>
            </a:r>
            <a:endParaRPr lang="ru-RU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Составить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рабочую таблицу остаточной 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девиации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6410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25618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Иван Петрович де-</a:t>
            </a:r>
            <a:r>
              <a:rPr lang="ru-RU" dirty="0" err="1" smtClean="0">
                <a:solidFill>
                  <a:schemeClr val="tx1"/>
                </a:solidFill>
              </a:rPr>
              <a:t>Колонг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700" dirty="0">
                <a:solidFill>
                  <a:srgbClr val="FF0000"/>
                </a:solidFill>
              </a:rPr>
              <a:t>Создатель теории девиации магнитного компаса.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843808" y="1412776"/>
            <a:ext cx="5961864" cy="4686272"/>
          </a:xfrm>
        </p:spPr>
        <p:txBody>
          <a:bodyPr>
            <a:normAutofit/>
          </a:bodyPr>
          <a:lstStyle/>
          <a:p>
            <a:r>
              <a:rPr lang="ru-RU" sz="1800" b="1" dirty="0"/>
              <a:t>Иван Петрович </a:t>
            </a:r>
            <a:r>
              <a:rPr lang="ru-RU" sz="1800" b="1" dirty="0" smtClean="0"/>
              <a:t>де-</a:t>
            </a:r>
            <a:r>
              <a:rPr lang="ru-RU" sz="1800" b="1" dirty="0" err="1" smtClean="0"/>
              <a:t>Колонг</a:t>
            </a:r>
            <a:r>
              <a:rPr lang="ru-RU" sz="1800" b="1" dirty="0" smtClean="0"/>
              <a:t> </a:t>
            </a:r>
            <a:r>
              <a:rPr lang="ru-RU" sz="1800" dirty="0" smtClean="0"/>
              <a:t> родился 22 февраля 1839 г. </a:t>
            </a:r>
          </a:p>
          <a:p>
            <a:r>
              <a:rPr lang="ru-RU" sz="1800" dirty="0" smtClean="0"/>
              <a:t>Учился </a:t>
            </a:r>
            <a:r>
              <a:rPr lang="ru-RU" sz="1800" dirty="0"/>
              <a:t>в Морской </a:t>
            </a:r>
            <a:r>
              <a:rPr lang="ru-RU" sz="1800" dirty="0" smtClean="0"/>
              <a:t>академии и </a:t>
            </a:r>
            <a:r>
              <a:rPr lang="ru-RU" sz="1800" dirty="0"/>
              <a:t>с 1870 работал в ней </a:t>
            </a:r>
            <a:r>
              <a:rPr lang="ru-RU" sz="1800" dirty="0" smtClean="0"/>
              <a:t>преподавателем.   </a:t>
            </a:r>
          </a:p>
          <a:p>
            <a:r>
              <a:rPr lang="ru-RU" sz="1800" dirty="0" smtClean="0"/>
              <a:t>С </a:t>
            </a:r>
            <a:r>
              <a:rPr lang="ru-RU" sz="1800" dirty="0"/>
              <a:t>1878 руководил компасным делом флота. </a:t>
            </a:r>
            <a:endParaRPr lang="ru-RU" sz="1800" dirty="0" smtClean="0"/>
          </a:p>
          <a:p>
            <a:r>
              <a:rPr lang="ru-RU" sz="1800" dirty="0" smtClean="0"/>
              <a:t>С </a:t>
            </a:r>
            <a:r>
              <a:rPr lang="ru-RU" sz="1800" dirty="0"/>
              <a:t>1898 — номинальный начальник Главного гидрографического управления</a:t>
            </a:r>
            <a:r>
              <a:rPr lang="ru-RU" sz="1800" dirty="0" smtClean="0"/>
              <a:t>.</a:t>
            </a:r>
          </a:p>
          <a:p>
            <a:r>
              <a:rPr lang="ru-RU" sz="1800" dirty="0" smtClean="0"/>
              <a:t>В</a:t>
            </a:r>
            <a:r>
              <a:rPr lang="ru-RU" sz="1800" dirty="0"/>
              <a:t> 1875 году он сконструировал дефлектор — прибор для измерения и устранения </a:t>
            </a:r>
            <a:r>
              <a:rPr lang="ru-RU" sz="1800" dirty="0" smtClean="0"/>
              <a:t>девиации, </a:t>
            </a:r>
            <a:r>
              <a:rPr lang="ru-RU" sz="1800" dirty="0"/>
              <a:t>а позже усовершенствовал своё </a:t>
            </a:r>
            <a:r>
              <a:rPr lang="ru-RU" sz="1800" dirty="0" smtClean="0"/>
              <a:t>изобретение.</a:t>
            </a:r>
          </a:p>
          <a:p>
            <a:r>
              <a:rPr lang="ru-RU" sz="1800" dirty="0"/>
              <a:t>За эти свои труды в 1871 году </a:t>
            </a:r>
            <a:r>
              <a:rPr lang="ru-RU" sz="1800" dirty="0" err="1"/>
              <a:t>Колонг</a:t>
            </a:r>
            <a:r>
              <a:rPr lang="ru-RU" sz="1800" dirty="0"/>
              <a:t> был награжден орденом Св. Владимира 4 степени. </a:t>
            </a:r>
            <a:endParaRPr lang="ru-RU" sz="1800" dirty="0" smtClean="0"/>
          </a:p>
          <a:p>
            <a:endParaRPr lang="ru-RU" sz="1800" dirty="0"/>
          </a:p>
        </p:txBody>
      </p:sp>
      <p:pic>
        <p:nvPicPr>
          <p:cNvPr id="1026" name="Picture 2" descr="C:\Users\mike2\OneDrive\Desktop\de_kolo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88840"/>
            <a:ext cx="2292994" cy="272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376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21</TotalTime>
  <Words>458</Words>
  <Application>Microsoft Office PowerPoint</Application>
  <PresentationFormat>Экран (4:3)</PresentationFormat>
  <Paragraphs>40</Paragraphs>
  <Slides>9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Официальная</vt:lpstr>
      <vt:lpstr>Слайд</vt:lpstr>
      <vt:lpstr>Уничтожение девиации магнитного компаса способом Колонга.</vt:lpstr>
      <vt:lpstr>Уничтожение девиации магнитного компаса способом Колонга.</vt:lpstr>
      <vt:lpstr>Уничтожение девиации магнитного компаса способом Колонга.</vt:lpstr>
      <vt:lpstr>Уничтожение девиации магнитного компаса способом Колонга.</vt:lpstr>
      <vt:lpstr>Уничтожение девиации магнитного компаса способом Колонга.</vt:lpstr>
      <vt:lpstr>Уничтожение девиации магнитного компаса способом Колонга.</vt:lpstr>
      <vt:lpstr>Уничтожение девиации магнитного компаса способом Колонга.</vt:lpstr>
      <vt:lpstr>Уничтожение девиации магнитного компаса способом Колонга.</vt:lpstr>
      <vt:lpstr>Иван Петрович де-Колонг  Создатель теории девиации магнитного компаса.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Уничтожение девиации магнитного компаса способом Колонга.</dc:title>
  <dc:creator>Михаил Шалякин</dc:creator>
  <cp:lastModifiedBy>Михаил Шалякин</cp:lastModifiedBy>
  <cp:revision>4</cp:revision>
  <dcterms:created xsi:type="dcterms:W3CDTF">2018-04-17T11:58:44Z</dcterms:created>
  <dcterms:modified xsi:type="dcterms:W3CDTF">2018-04-17T20:23:48Z</dcterms:modified>
</cp:coreProperties>
</file>