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61" r:id="rId5"/>
    <p:sldId id="264" r:id="rId6"/>
    <p:sldId id="265" r:id="rId7"/>
    <p:sldId id="258" r:id="rId8"/>
    <p:sldId id="259" r:id="rId9"/>
    <p:sldId id="267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44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6.xml"/><Relationship Id="rId18" Type="http://schemas.openxmlformats.org/officeDocument/2006/relationships/image" Target="../media/image10.emf"/><Relationship Id="rId3" Type="http://schemas.openxmlformats.org/officeDocument/2006/relationships/slide" Target="slide1.xml"/><Relationship Id="rId21" Type="http://schemas.openxmlformats.org/officeDocument/2006/relationships/slide" Target="slide10.xml"/><Relationship Id="rId7" Type="http://schemas.openxmlformats.org/officeDocument/2006/relationships/slide" Target="slide3.xml"/><Relationship Id="rId12" Type="http://schemas.openxmlformats.org/officeDocument/2006/relationships/image" Target="../media/image7.emf"/><Relationship Id="rId17" Type="http://schemas.openxmlformats.org/officeDocument/2006/relationships/slide" Target="slide8.xml"/><Relationship Id="rId2" Type="http://schemas.openxmlformats.org/officeDocument/2006/relationships/image" Target="../media/image2.jpeg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slide" Target="slide5.xml"/><Relationship Id="rId5" Type="http://schemas.openxmlformats.org/officeDocument/2006/relationships/slide" Target="slide2.xml"/><Relationship Id="rId15" Type="http://schemas.openxmlformats.org/officeDocument/2006/relationships/slide" Target="slide7.xml"/><Relationship Id="rId10" Type="http://schemas.openxmlformats.org/officeDocument/2006/relationships/image" Target="../media/image6.emf"/><Relationship Id="rId19" Type="http://schemas.openxmlformats.org/officeDocument/2006/relationships/slide" Target="slide9.xml"/><Relationship Id="rId4" Type="http://schemas.openxmlformats.org/officeDocument/2006/relationships/image" Target="../media/image3.emf"/><Relationship Id="rId9" Type="http://schemas.openxmlformats.org/officeDocument/2006/relationships/slide" Target="slide4.xml"/><Relationship Id="rId14" Type="http://schemas.openxmlformats.org/officeDocument/2006/relationships/image" Target="../media/image8.emf"/><Relationship Id="rId22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7.emf"/><Relationship Id="rId18" Type="http://schemas.openxmlformats.org/officeDocument/2006/relationships/slide" Target="slide8.xml"/><Relationship Id="rId3" Type="http://schemas.openxmlformats.org/officeDocument/2006/relationships/image" Target="../media/image23.jpeg"/><Relationship Id="rId21" Type="http://schemas.openxmlformats.org/officeDocument/2006/relationships/image" Target="../media/image11.emf"/><Relationship Id="rId7" Type="http://schemas.openxmlformats.org/officeDocument/2006/relationships/image" Target="../media/image4.emf"/><Relationship Id="rId12" Type="http://schemas.openxmlformats.org/officeDocument/2006/relationships/slide" Target="slide5.xml"/><Relationship Id="rId17" Type="http://schemas.openxmlformats.org/officeDocument/2006/relationships/image" Target="../media/image9.emf"/><Relationship Id="rId2" Type="http://schemas.openxmlformats.org/officeDocument/2006/relationships/image" Target="../media/image22.png"/><Relationship Id="rId16" Type="http://schemas.openxmlformats.org/officeDocument/2006/relationships/slide" Target="slide7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10" Type="http://schemas.openxmlformats.org/officeDocument/2006/relationships/slide" Target="slide4.xml"/><Relationship Id="rId19" Type="http://schemas.openxmlformats.org/officeDocument/2006/relationships/image" Target="../media/image10.emf"/><Relationship Id="rId4" Type="http://schemas.openxmlformats.org/officeDocument/2006/relationships/slide" Target="slide1.xml"/><Relationship Id="rId9" Type="http://schemas.openxmlformats.org/officeDocument/2006/relationships/image" Target="../media/image5.emf"/><Relationship Id="rId14" Type="http://schemas.openxmlformats.org/officeDocument/2006/relationships/slide" Target="slide6.xml"/><Relationship Id="rId22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ideos\&#1052;&#1040;&#1050;\&#1043;&#1056;&#1052;%20&#1075;&#1072;&#1079;&#1086;&#1088;&#1072;&#1089;&#1087;&#1088;&#1077;&#1076;&#1077;&#1083;&#1080;&#1090;&#1077;&#1083;&#1100;&#1085;&#1099;&#1081;%20&#1084;&#1077;&#1093;&#1072;&#1085;&#1080;&#1079;&#1084;%20&#1087;&#1088;&#1080;&#1085;&#1094;&#1080;&#1087;%20&#1074;&#1080;&#1076;&#1077;&#1086;.avi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emf"/><Relationship Id="rId18" Type="http://schemas.openxmlformats.org/officeDocument/2006/relationships/slide" Target="slide9.xml"/><Relationship Id="rId3" Type="http://schemas.openxmlformats.org/officeDocument/2006/relationships/image" Target="../media/image3.emf"/><Relationship Id="rId21" Type="http://schemas.openxmlformats.org/officeDocument/2006/relationships/image" Target="../media/image12.emf"/><Relationship Id="rId7" Type="http://schemas.openxmlformats.org/officeDocument/2006/relationships/image" Target="../media/image5.emf"/><Relationship Id="rId12" Type="http://schemas.openxmlformats.org/officeDocument/2006/relationships/slide" Target="slide6.xml"/><Relationship Id="rId17" Type="http://schemas.openxmlformats.org/officeDocument/2006/relationships/image" Target="../media/image10.emf"/><Relationship Id="rId2" Type="http://schemas.openxmlformats.org/officeDocument/2006/relationships/slide" Target="slide1.xml"/><Relationship Id="rId16" Type="http://schemas.openxmlformats.org/officeDocument/2006/relationships/slide" Target="slide8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10" Type="http://schemas.openxmlformats.org/officeDocument/2006/relationships/slide" Target="slide5.xml"/><Relationship Id="rId19" Type="http://schemas.openxmlformats.org/officeDocument/2006/relationships/image" Target="../media/image11.emf"/><Relationship Id="rId4" Type="http://schemas.openxmlformats.org/officeDocument/2006/relationships/slide" Target="slide2.xml"/><Relationship Id="rId9" Type="http://schemas.openxmlformats.org/officeDocument/2006/relationships/image" Target="../media/image6.emf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slide" Target="slide4.xml"/><Relationship Id="rId18" Type="http://schemas.openxmlformats.org/officeDocument/2006/relationships/image" Target="../media/image8.emf"/><Relationship Id="rId26" Type="http://schemas.openxmlformats.org/officeDocument/2006/relationships/image" Target="../media/image12.emf"/><Relationship Id="rId3" Type="http://schemas.openxmlformats.org/officeDocument/2006/relationships/image" Target="../media/image14.png"/><Relationship Id="rId21" Type="http://schemas.openxmlformats.org/officeDocument/2006/relationships/slide" Target="slide8.xml"/><Relationship Id="rId7" Type="http://schemas.openxmlformats.org/officeDocument/2006/relationships/slide" Target="slide1.xml"/><Relationship Id="rId12" Type="http://schemas.openxmlformats.org/officeDocument/2006/relationships/image" Target="../media/image5.emf"/><Relationship Id="rId17" Type="http://schemas.openxmlformats.org/officeDocument/2006/relationships/slide" Target="slide6.xml"/><Relationship Id="rId25" Type="http://schemas.openxmlformats.org/officeDocument/2006/relationships/slide" Target="slide10.xml"/><Relationship Id="rId2" Type="http://schemas.openxmlformats.org/officeDocument/2006/relationships/image" Target="../media/image13.png"/><Relationship Id="rId16" Type="http://schemas.openxmlformats.org/officeDocument/2006/relationships/image" Target="../media/image7.emf"/><Relationship Id="rId20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slide" Target="slide3.xml"/><Relationship Id="rId24" Type="http://schemas.openxmlformats.org/officeDocument/2006/relationships/image" Target="../media/image11.emf"/><Relationship Id="rId5" Type="http://schemas.openxmlformats.org/officeDocument/2006/relationships/image" Target="../media/image16.png"/><Relationship Id="rId15" Type="http://schemas.openxmlformats.org/officeDocument/2006/relationships/slide" Target="slide5.xml"/><Relationship Id="rId23" Type="http://schemas.openxmlformats.org/officeDocument/2006/relationships/slide" Target="slide9.xml"/><Relationship Id="rId10" Type="http://schemas.openxmlformats.org/officeDocument/2006/relationships/image" Target="../media/image4.emf"/><Relationship Id="rId19" Type="http://schemas.openxmlformats.org/officeDocument/2006/relationships/slide" Target="slide7.xml"/><Relationship Id="rId4" Type="http://schemas.openxmlformats.org/officeDocument/2006/relationships/image" Target="../media/image15.jpeg"/><Relationship Id="rId9" Type="http://schemas.openxmlformats.org/officeDocument/2006/relationships/slide" Target="slide2.xml"/><Relationship Id="rId14" Type="http://schemas.openxmlformats.org/officeDocument/2006/relationships/image" Target="../media/image6.emf"/><Relationship Id="rId22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emf"/><Relationship Id="rId18" Type="http://schemas.openxmlformats.org/officeDocument/2006/relationships/slide" Target="slide9.xml"/><Relationship Id="rId3" Type="http://schemas.openxmlformats.org/officeDocument/2006/relationships/image" Target="../media/image3.emf"/><Relationship Id="rId21" Type="http://schemas.openxmlformats.org/officeDocument/2006/relationships/image" Target="../media/image12.emf"/><Relationship Id="rId7" Type="http://schemas.openxmlformats.org/officeDocument/2006/relationships/image" Target="../media/image5.emf"/><Relationship Id="rId12" Type="http://schemas.openxmlformats.org/officeDocument/2006/relationships/slide" Target="slide6.xml"/><Relationship Id="rId17" Type="http://schemas.openxmlformats.org/officeDocument/2006/relationships/image" Target="../media/image10.emf"/><Relationship Id="rId2" Type="http://schemas.openxmlformats.org/officeDocument/2006/relationships/slide" Target="slide1.xml"/><Relationship Id="rId16" Type="http://schemas.openxmlformats.org/officeDocument/2006/relationships/slide" Target="slide8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10" Type="http://schemas.openxmlformats.org/officeDocument/2006/relationships/slide" Target="slide5.xml"/><Relationship Id="rId19" Type="http://schemas.openxmlformats.org/officeDocument/2006/relationships/image" Target="../media/image11.emf"/><Relationship Id="rId4" Type="http://schemas.openxmlformats.org/officeDocument/2006/relationships/slide" Target="slide2.xml"/><Relationship Id="rId9" Type="http://schemas.openxmlformats.org/officeDocument/2006/relationships/image" Target="../media/image6.emf"/><Relationship Id="rId1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6.xml"/><Relationship Id="rId18" Type="http://schemas.openxmlformats.org/officeDocument/2006/relationships/image" Target="../media/image10.emf"/><Relationship Id="rId3" Type="http://schemas.openxmlformats.org/officeDocument/2006/relationships/slide" Target="slide1.xml"/><Relationship Id="rId21" Type="http://schemas.openxmlformats.org/officeDocument/2006/relationships/slide" Target="slide10.xml"/><Relationship Id="rId7" Type="http://schemas.openxmlformats.org/officeDocument/2006/relationships/slide" Target="slide3.xml"/><Relationship Id="rId12" Type="http://schemas.openxmlformats.org/officeDocument/2006/relationships/image" Target="../media/image7.emf"/><Relationship Id="rId17" Type="http://schemas.openxmlformats.org/officeDocument/2006/relationships/slide" Target="slide8.xml"/><Relationship Id="rId2" Type="http://schemas.openxmlformats.org/officeDocument/2006/relationships/image" Target="../media/image18.png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slide" Target="slide5.xml"/><Relationship Id="rId5" Type="http://schemas.openxmlformats.org/officeDocument/2006/relationships/slide" Target="slide2.xml"/><Relationship Id="rId15" Type="http://schemas.openxmlformats.org/officeDocument/2006/relationships/slide" Target="slide7.xml"/><Relationship Id="rId10" Type="http://schemas.openxmlformats.org/officeDocument/2006/relationships/image" Target="../media/image6.emf"/><Relationship Id="rId19" Type="http://schemas.openxmlformats.org/officeDocument/2006/relationships/slide" Target="slide9.xml"/><Relationship Id="rId4" Type="http://schemas.openxmlformats.org/officeDocument/2006/relationships/image" Target="../media/image3.emf"/><Relationship Id="rId9" Type="http://schemas.openxmlformats.org/officeDocument/2006/relationships/slide" Target="slide4.xml"/><Relationship Id="rId14" Type="http://schemas.openxmlformats.org/officeDocument/2006/relationships/image" Target="../media/image8.emf"/><Relationship Id="rId22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emf"/><Relationship Id="rId18" Type="http://schemas.openxmlformats.org/officeDocument/2006/relationships/slide" Target="slide9.xml"/><Relationship Id="rId3" Type="http://schemas.openxmlformats.org/officeDocument/2006/relationships/image" Target="../media/image3.emf"/><Relationship Id="rId21" Type="http://schemas.openxmlformats.org/officeDocument/2006/relationships/image" Target="../media/image12.emf"/><Relationship Id="rId7" Type="http://schemas.openxmlformats.org/officeDocument/2006/relationships/image" Target="../media/image5.emf"/><Relationship Id="rId12" Type="http://schemas.openxmlformats.org/officeDocument/2006/relationships/slide" Target="slide6.xml"/><Relationship Id="rId17" Type="http://schemas.openxmlformats.org/officeDocument/2006/relationships/image" Target="../media/image10.emf"/><Relationship Id="rId2" Type="http://schemas.openxmlformats.org/officeDocument/2006/relationships/slide" Target="slide1.xml"/><Relationship Id="rId16" Type="http://schemas.openxmlformats.org/officeDocument/2006/relationships/slide" Target="slide8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10" Type="http://schemas.openxmlformats.org/officeDocument/2006/relationships/slide" Target="slide5.xml"/><Relationship Id="rId19" Type="http://schemas.openxmlformats.org/officeDocument/2006/relationships/image" Target="../media/image11.emf"/><Relationship Id="rId4" Type="http://schemas.openxmlformats.org/officeDocument/2006/relationships/slide" Target="slide2.xml"/><Relationship Id="rId9" Type="http://schemas.openxmlformats.org/officeDocument/2006/relationships/image" Target="../media/image6.emf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7.emf"/><Relationship Id="rId18" Type="http://schemas.openxmlformats.org/officeDocument/2006/relationships/slide" Target="slide8.xml"/><Relationship Id="rId3" Type="http://schemas.openxmlformats.org/officeDocument/2006/relationships/image" Target="../media/image19.jpeg"/><Relationship Id="rId21" Type="http://schemas.openxmlformats.org/officeDocument/2006/relationships/image" Target="../media/image11.emf"/><Relationship Id="rId7" Type="http://schemas.openxmlformats.org/officeDocument/2006/relationships/image" Target="../media/image4.emf"/><Relationship Id="rId12" Type="http://schemas.openxmlformats.org/officeDocument/2006/relationships/slide" Target="slide5.xml"/><Relationship Id="rId17" Type="http://schemas.openxmlformats.org/officeDocument/2006/relationships/image" Target="../media/image9.emf"/><Relationship Id="rId2" Type="http://schemas.openxmlformats.org/officeDocument/2006/relationships/image" Target="../media/image18.png"/><Relationship Id="rId16" Type="http://schemas.openxmlformats.org/officeDocument/2006/relationships/slide" Target="slide7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10" Type="http://schemas.openxmlformats.org/officeDocument/2006/relationships/slide" Target="slide4.xml"/><Relationship Id="rId19" Type="http://schemas.openxmlformats.org/officeDocument/2006/relationships/image" Target="../media/image10.emf"/><Relationship Id="rId4" Type="http://schemas.openxmlformats.org/officeDocument/2006/relationships/slide" Target="slide1.xml"/><Relationship Id="rId9" Type="http://schemas.openxmlformats.org/officeDocument/2006/relationships/image" Target="../media/image5.emf"/><Relationship Id="rId14" Type="http://schemas.openxmlformats.org/officeDocument/2006/relationships/slide" Target="slide6.xml"/><Relationship Id="rId22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6.xml"/><Relationship Id="rId18" Type="http://schemas.openxmlformats.org/officeDocument/2006/relationships/image" Target="../media/image10.emf"/><Relationship Id="rId3" Type="http://schemas.openxmlformats.org/officeDocument/2006/relationships/slide" Target="slide1.xml"/><Relationship Id="rId21" Type="http://schemas.openxmlformats.org/officeDocument/2006/relationships/slide" Target="slide10.xml"/><Relationship Id="rId7" Type="http://schemas.openxmlformats.org/officeDocument/2006/relationships/slide" Target="slide3.xml"/><Relationship Id="rId12" Type="http://schemas.openxmlformats.org/officeDocument/2006/relationships/image" Target="../media/image7.emf"/><Relationship Id="rId17" Type="http://schemas.openxmlformats.org/officeDocument/2006/relationships/slide" Target="slide8.xml"/><Relationship Id="rId2" Type="http://schemas.openxmlformats.org/officeDocument/2006/relationships/image" Target="../media/image20.jpeg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slide" Target="slide5.xml"/><Relationship Id="rId5" Type="http://schemas.openxmlformats.org/officeDocument/2006/relationships/slide" Target="slide2.xml"/><Relationship Id="rId15" Type="http://schemas.openxmlformats.org/officeDocument/2006/relationships/slide" Target="slide7.xml"/><Relationship Id="rId10" Type="http://schemas.openxmlformats.org/officeDocument/2006/relationships/image" Target="../media/image6.emf"/><Relationship Id="rId19" Type="http://schemas.openxmlformats.org/officeDocument/2006/relationships/slide" Target="slide9.xml"/><Relationship Id="rId4" Type="http://schemas.openxmlformats.org/officeDocument/2006/relationships/image" Target="../media/image3.emf"/><Relationship Id="rId9" Type="http://schemas.openxmlformats.org/officeDocument/2006/relationships/slide" Target="slide4.xml"/><Relationship Id="rId14" Type="http://schemas.openxmlformats.org/officeDocument/2006/relationships/image" Target="../media/image8.emf"/><Relationship Id="rId2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6.xml"/><Relationship Id="rId18" Type="http://schemas.openxmlformats.org/officeDocument/2006/relationships/image" Target="../media/image10.emf"/><Relationship Id="rId3" Type="http://schemas.openxmlformats.org/officeDocument/2006/relationships/slide" Target="slide1.xml"/><Relationship Id="rId21" Type="http://schemas.openxmlformats.org/officeDocument/2006/relationships/slide" Target="slide10.xml"/><Relationship Id="rId7" Type="http://schemas.openxmlformats.org/officeDocument/2006/relationships/slide" Target="slide3.xml"/><Relationship Id="rId12" Type="http://schemas.openxmlformats.org/officeDocument/2006/relationships/image" Target="../media/image7.emf"/><Relationship Id="rId17" Type="http://schemas.openxmlformats.org/officeDocument/2006/relationships/slide" Target="slide8.xml"/><Relationship Id="rId2" Type="http://schemas.openxmlformats.org/officeDocument/2006/relationships/image" Target="../media/image21.png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slide" Target="slide5.xml"/><Relationship Id="rId5" Type="http://schemas.openxmlformats.org/officeDocument/2006/relationships/slide" Target="slide2.xml"/><Relationship Id="rId15" Type="http://schemas.openxmlformats.org/officeDocument/2006/relationships/slide" Target="slide7.xml"/><Relationship Id="rId10" Type="http://schemas.openxmlformats.org/officeDocument/2006/relationships/image" Target="../media/image6.emf"/><Relationship Id="rId19" Type="http://schemas.openxmlformats.org/officeDocument/2006/relationships/slide" Target="slide9.xml"/><Relationship Id="rId4" Type="http://schemas.openxmlformats.org/officeDocument/2006/relationships/image" Target="../media/image3.emf"/><Relationship Id="rId9" Type="http://schemas.openxmlformats.org/officeDocument/2006/relationships/slide" Target="slide4.xml"/><Relationship Id="rId14" Type="http://schemas.openxmlformats.org/officeDocument/2006/relationships/image" Target="../media/image8.emf"/><Relationship Id="rId2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Механизм газораспределения </a:t>
            </a:r>
            <a:endParaRPr lang="ru-R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4102224"/>
            <a:ext cx="7776864" cy="1198984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Microsoft YaHei UI" pitchFamily="34" charset="-122"/>
                <a:cs typeface="Times New Roman" pitchFamily="18" charset="0"/>
              </a:rPr>
              <a:t>Возницкий И. В. Судовые двигатели внутреннего сгорания. Том 1. / И.В.Возницкий, А.С.Пунда – М.:МОРКНИГА, 2010.- 260 с. Стр.146-153, 157-160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ea typeface="Microsoft YaHei UI" pitchFamily="34" charset="-122"/>
              <a:cs typeface="Times New Roman" pitchFamily="18" charset="0"/>
            </a:endParaRPr>
          </a:p>
        </p:txBody>
      </p:sp>
      <p:pic>
        <p:nvPicPr>
          <p:cNvPr id="5" name="Рисунок 4" descr="D:\AMИ\3 СЭУ\Библиотека\Kнижная полка\[1] Возницкий И.В. А.С.Пунда СДВС  Том 1 2010 г.и\Возницкий Пунда Том 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4221088"/>
            <a:ext cx="648072" cy="94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Группа 20"/>
          <p:cNvGrpSpPr/>
          <p:nvPr/>
        </p:nvGrpSpPr>
        <p:grpSpPr>
          <a:xfrm>
            <a:off x="323528" y="5870597"/>
            <a:ext cx="8483551" cy="576000"/>
            <a:chOff x="323528" y="5870597"/>
            <a:chExt cx="8483551" cy="576000"/>
          </a:xfrm>
        </p:grpSpPr>
        <p:pic>
          <p:nvPicPr>
            <p:cNvPr id="11266" name="Picture 2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5870597"/>
              <a:ext cx="76498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0" dist="50800" dir="13500000">
                <a:prstClr val="black">
                  <a:alpha val="50000"/>
                </a:prstClr>
              </a:innerShdw>
            </a:effectLst>
          </p:spPr>
        </p:pic>
        <p:pic>
          <p:nvPicPr>
            <p:cNvPr id="11267" name="Picture 3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81671" y="5870597"/>
              <a:ext cx="769518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268" name="Picture 4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39815" y="5870597"/>
              <a:ext cx="771840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269" name="Picture 5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88433" y="5870597"/>
              <a:ext cx="76380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270" name="Picture 6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732289" y="5870597"/>
              <a:ext cx="77875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271" name="Picture 7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90432" y="5870597"/>
              <a:ext cx="766080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272" name="Picture 8">
              <a:hlinkClick r:id="rId1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431112" y="5870597"/>
              <a:ext cx="76380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273" name="Picture 9">
              <a:hlinkClick r:id="rId1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274968" y="5870597"/>
              <a:ext cx="80429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274" name="Picture 10">
              <a:hlinkClick r:id="rId1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150574" y="5870597"/>
              <a:ext cx="774035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275" name="Picture 11">
              <a:hlinkClick r:id="rId2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021415" y="5870597"/>
              <a:ext cx="785664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9276" t="2257" r="8406" b="4085"/>
          <a:stretch>
            <a:fillRect/>
          </a:stretch>
        </p:blipFill>
        <p:spPr bwMode="auto">
          <a:xfrm>
            <a:off x="3995936" y="116636"/>
            <a:ext cx="4614450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Udstøds ventil mak V 01"/>
          <p:cNvPicPr>
            <a:picLocks noChangeAspect="1" noChangeArrowheads="1"/>
          </p:cNvPicPr>
          <p:nvPr/>
        </p:nvPicPr>
        <p:blipFill>
          <a:blip r:embed="rId3" cstate="print"/>
          <a:srcRect l="22615" t="23903" r="23409" b="10196"/>
          <a:stretch>
            <a:fillRect/>
          </a:stretch>
        </p:blipFill>
        <p:spPr bwMode="auto">
          <a:xfrm>
            <a:off x="683936" y="116636"/>
            <a:ext cx="3341067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Гидропривод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23528" y="5870597"/>
            <a:ext cx="8483551" cy="576000"/>
            <a:chOff x="323528" y="5870597"/>
            <a:chExt cx="8483551" cy="576000"/>
          </a:xfrm>
        </p:grpSpPr>
        <p:pic>
          <p:nvPicPr>
            <p:cNvPr id="8" name="Picture 2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3528" y="5870597"/>
              <a:ext cx="76498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3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81671" y="5870597"/>
              <a:ext cx="769518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4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39815" y="5870597"/>
              <a:ext cx="771840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5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888433" y="5870597"/>
              <a:ext cx="76380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6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732289" y="5870597"/>
              <a:ext cx="77875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7">
              <a:hlinkClick r:id="rId1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590432" y="5870597"/>
              <a:ext cx="766080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8">
              <a:hlinkClick r:id="rId1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431112" y="5870597"/>
              <a:ext cx="76380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9">
              <a:hlinkClick r:id="rId1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6274968" y="5870597"/>
              <a:ext cx="80429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0">
              <a:hlinkClick r:id="rId2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150574" y="5870597"/>
              <a:ext cx="774035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1">
              <a:hlinkClick r:id="rId2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021415" y="5870597"/>
              <a:ext cx="785664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0" dist="50800" dir="13500000">
                <a:prstClr val="black">
                  <a:alpha val="50000"/>
                </a:prstClr>
              </a:inn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МаК</a:t>
            </a:r>
            <a:r>
              <a:rPr lang="ru-RU" smtClean="0"/>
              <a:t> М32С</a:t>
            </a:r>
            <a:endParaRPr lang="ru-RU"/>
          </a:p>
        </p:txBody>
      </p:sp>
      <p:pic>
        <p:nvPicPr>
          <p:cNvPr id="4" name="ГРМ газораспределительный механизм принцип видео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288" y="1270000"/>
            <a:ext cx="8516937" cy="5110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Назначение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smtClean="0"/>
              <a:t>Механизм газораспределения служит для управления процессами впуска воздуха в цилиндр и выпуска отработавших газов. Состоит из впускных и выпускных органов газораспределения и их приводов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23528" y="5870597"/>
            <a:ext cx="8483551" cy="576000"/>
            <a:chOff x="323528" y="5870597"/>
            <a:chExt cx="8483551" cy="576000"/>
          </a:xfrm>
        </p:grpSpPr>
        <p:pic>
          <p:nvPicPr>
            <p:cNvPr id="5" name="Picture 2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5870597"/>
              <a:ext cx="76498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3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81671" y="5870597"/>
              <a:ext cx="769518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0" dist="50800" dir="13500000">
                <a:prstClr val="black">
                  <a:alpha val="50000"/>
                </a:prstClr>
              </a:innerShdw>
            </a:effectLst>
          </p:spPr>
        </p:pic>
        <p:pic>
          <p:nvPicPr>
            <p:cNvPr id="7" name="Picture 4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39815" y="5870597"/>
              <a:ext cx="771840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5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88433" y="5870597"/>
              <a:ext cx="76380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6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32289" y="5870597"/>
              <a:ext cx="77875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7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590432" y="5870597"/>
              <a:ext cx="766080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8">
              <a:hlinkClick r:id="rId1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431112" y="5870597"/>
              <a:ext cx="76380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9">
              <a:hlinkClick r:id="rId1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274968" y="5870597"/>
              <a:ext cx="80429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0">
              <a:hlinkClick r:id="rId1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150574" y="5870597"/>
              <a:ext cx="774035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1">
              <a:hlinkClick r:id="rId2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021415" y="5870597"/>
              <a:ext cx="785664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Механизм газораспределения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556792"/>
            <a:ext cx="20955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l="53076"/>
          <a:stretch>
            <a:fillRect/>
          </a:stretch>
        </p:blipFill>
        <p:spPr bwMode="auto">
          <a:xfrm>
            <a:off x="6948264" y="1844824"/>
            <a:ext cx="1718836" cy="380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D:\AMИ\3 СЭУ\3 СЭУ 3-й курс\Kонспект СЭУ 3-й курс\I семестр\15 Механизм ГРД 2-х и 4-х тактных дизелей. Привод клапанов\1 001.jp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115616" y="1988840"/>
            <a:ext cx="1656184" cy="3463576"/>
          </a:xfrm>
          <a:prstGeom prst="rect">
            <a:avLst/>
          </a:prstGeom>
          <a:noFill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556792"/>
            <a:ext cx="21145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844824"/>
            <a:ext cx="17430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323528" y="5870597"/>
            <a:ext cx="8483551" cy="576000"/>
            <a:chOff x="323528" y="5870597"/>
            <a:chExt cx="8483551" cy="576000"/>
          </a:xfrm>
        </p:grpSpPr>
        <p:pic>
          <p:nvPicPr>
            <p:cNvPr id="10" name="Picture 2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528" y="5870597"/>
              <a:ext cx="76498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3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81671" y="5870597"/>
              <a:ext cx="769518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4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039815" y="5870597"/>
              <a:ext cx="771840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0" dist="50800" dir="13500000">
                <a:prstClr val="black">
                  <a:alpha val="50000"/>
                </a:prstClr>
              </a:innerShdw>
            </a:effectLst>
          </p:spPr>
        </p:pic>
        <p:pic>
          <p:nvPicPr>
            <p:cNvPr id="13" name="Picture 5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888433" y="5870597"/>
              <a:ext cx="76380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6">
              <a:hlinkClick r:id="rId1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732289" y="5870597"/>
              <a:ext cx="77875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7">
              <a:hlinkClick r:id="rId1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590432" y="5870597"/>
              <a:ext cx="766080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8">
              <a:hlinkClick r:id="rId1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431112" y="5870597"/>
              <a:ext cx="76380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9">
              <a:hlinkClick r:id="rId2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6274968" y="5870597"/>
              <a:ext cx="80429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0">
              <a:hlinkClick r:id="rId2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7150574" y="5870597"/>
              <a:ext cx="774035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1">
              <a:hlinkClick r:id="rId2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8021415" y="5870597"/>
              <a:ext cx="785664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Механизм газораспределения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marL="9525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200" dirty="0" smtClean="0"/>
              <a:t>В 4-х </a:t>
            </a:r>
            <a:r>
              <a:rPr lang="ru-RU" sz="3200" dirty="0" err="1" smtClean="0"/>
              <a:t>тактных</a:t>
            </a:r>
            <a:r>
              <a:rPr lang="ru-RU" sz="3200" dirty="0" smtClean="0"/>
              <a:t> дизелях имеются впускные и выпускные. В 2-х </a:t>
            </a:r>
            <a:r>
              <a:rPr lang="ru-RU" sz="3200" dirty="0" err="1" smtClean="0"/>
              <a:t>тактных</a:t>
            </a:r>
            <a:r>
              <a:rPr lang="ru-RU" sz="3200" dirty="0" smtClean="0"/>
              <a:t> дизелях при клапанно-щелевой  системе газообмена имеется только выпускной клапан. Воздух поступает в цилиндр через окна цилиндровой втулки. В двигателях со щелевой системой газообмена как для заполнения цилиндра так и для выпуска отработавших газов используются окна цилиндровой втулки.     </a:t>
            </a:r>
            <a:endParaRPr lang="ru-RU" sz="32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23528" y="5870597"/>
            <a:ext cx="8483551" cy="576000"/>
            <a:chOff x="323528" y="5870597"/>
            <a:chExt cx="8483551" cy="576000"/>
          </a:xfrm>
        </p:grpSpPr>
        <p:pic>
          <p:nvPicPr>
            <p:cNvPr id="5" name="Picture 2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5870597"/>
              <a:ext cx="76498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3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81671" y="5870597"/>
              <a:ext cx="769518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4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39815" y="5870597"/>
              <a:ext cx="771840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5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88433" y="5870597"/>
              <a:ext cx="76380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0" dist="50800" dir="13500000">
                <a:prstClr val="black">
                  <a:alpha val="50000"/>
                </a:prstClr>
              </a:innerShdw>
            </a:effectLst>
          </p:spPr>
        </p:pic>
        <p:pic>
          <p:nvPicPr>
            <p:cNvPr id="9" name="Picture 6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32289" y="5870597"/>
              <a:ext cx="77875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7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590432" y="5870597"/>
              <a:ext cx="766080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8">
              <a:hlinkClick r:id="rId1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431112" y="5870597"/>
              <a:ext cx="76380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9">
              <a:hlinkClick r:id="rId1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274968" y="5870597"/>
              <a:ext cx="80429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0">
              <a:hlinkClick r:id="rId1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150574" y="5870597"/>
              <a:ext cx="774035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1">
              <a:hlinkClick r:id="rId2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021415" y="5870597"/>
              <a:ext cx="785664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Условия работы клапанного механизма</a:t>
            </a:r>
            <a:endParaRPr lang="ru-R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5842992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  <a:tabLst>
                <a:tab pos="173038" algn="l"/>
              </a:tabLst>
            </a:pPr>
            <a:r>
              <a:rPr lang="ru-RU" sz="3200" dirty="0" smtClean="0"/>
              <a:t>механические нагрузки вызываются силами действия газов </a:t>
            </a:r>
            <a:r>
              <a:rPr lang="en-US" sz="3200" i="1" dirty="0" smtClean="0"/>
              <a:t>P</a:t>
            </a:r>
            <a:r>
              <a:rPr lang="ru-RU" sz="3200" i="1" baseline="-25000" dirty="0" smtClean="0"/>
              <a:t>г</a:t>
            </a:r>
            <a:r>
              <a:rPr lang="ru-RU" sz="3200" i="1" dirty="0" smtClean="0"/>
              <a:t> </a:t>
            </a:r>
            <a:r>
              <a:rPr lang="ru-RU" sz="3200" dirty="0" smtClean="0"/>
              <a:t>на тарелку клапана, силами инерции движущихся частей </a:t>
            </a:r>
            <a:r>
              <a:rPr lang="en-US" sz="3200" i="1" dirty="0" err="1" smtClean="0"/>
              <a:t>Pj</a:t>
            </a:r>
            <a:r>
              <a:rPr lang="ru-RU" sz="3200" i="1" dirty="0" smtClean="0"/>
              <a:t>, </a:t>
            </a:r>
            <a:r>
              <a:rPr lang="ru-RU" sz="3200" dirty="0" smtClean="0"/>
              <a:t>силами упругости клапанных пружин </a:t>
            </a:r>
            <a:r>
              <a:rPr lang="ru-RU" sz="3200" i="1" dirty="0" err="1" smtClean="0"/>
              <a:t>Р</a:t>
            </a:r>
            <a:r>
              <a:rPr lang="ru-RU" sz="3200" i="1" baseline="-25000" dirty="0" err="1" smtClean="0"/>
              <a:t>п</a:t>
            </a:r>
            <a:r>
              <a:rPr lang="ru-RU" sz="3200" i="1" dirty="0" smtClean="0"/>
              <a:t> </a:t>
            </a:r>
            <a:r>
              <a:rPr lang="ru-RU" sz="3200" dirty="0" smtClean="0"/>
              <a:t>и усилием со стороны толкателя </a:t>
            </a:r>
            <a:r>
              <a:rPr lang="ru-RU" sz="3200" dirty="0" err="1" smtClean="0"/>
              <a:t>Р</a:t>
            </a:r>
            <a:r>
              <a:rPr lang="ru-RU" sz="3200" baseline="-25000" dirty="0" err="1" smtClean="0"/>
              <a:t>т</a:t>
            </a:r>
            <a:r>
              <a:rPr lang="ru-RU" sz="3200" dirty="0" smtClean="0"/>
              <a:t>, являющимся нормальной составляющей от силы действия кулака на толкатель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 r="42965"/>
          <a:stretch>
            <a:fillRect/>
          </a:stretch>
        </p:blipFill>
        <p:spPr bwMode="auto">
          <a:xfrm>
            <a:off x="6586385" y="116632"/>
            <a:ext cx="2232000" cy="572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323528" y="5870597"/>
            <a:ext cx="8483551" cy="576000"/>
            <a:chOff x="323528" y="5870597"/>
            <a:chExt cx="8483551" cy="576000"/>
          </a:xfrm>
        </p:grpSpPr>
        <p:pic>
          <p:nvPicPr>
            <p:cNvPr id="7" name="Picture 2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5870597"/>
              <a:ext cx="76498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3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81671" y="5870597"/>
              <a:ext cx="769518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4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39815" y="5870597"/>
              <a:ext cx="771840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5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88433" y="5870597"/>
              <a:ext cx="76380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6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732289" y="5870597"/>
              <a:ext cx="77875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0" dist="50800" dir="13500000">
                <a:prstClr val="black">
                  <a:alpha val="50000"/>
                </a:prstClr>
              </a:innerShdw>
            </a:effectLst>
          </p:spPr>
        </p:pic>
        <p:pic>
          <p:nvPicPr>
            <p:cNvPr id="12" name="Picture 7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90432" y="5870597"/>
              <a:ext cx="766080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8">
              <a:hlinkClick r:id="rId1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431112" y="5870597"/>
              <a:ext cx="76380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9">
              <a:hlinkClick r:id="rId1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274968" y="5870597"/>
              <a:ext cx="80429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0">
              <a:hlinkClick r:id="rId1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150574" y="5870597"/>
              <a:ext cx="774035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1">
              <a:hlinkClick r:id="rId2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021415" y="5870597"/>
              <a:ext cx="785664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6207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Требования</a:t>
            </a:r>
            <a:endParaRPr lang="ru-RU" sz="3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00141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ru-RU" sz="3200" b="1" dirty="0" smtClean="0"/>
              <a:t>возможно </a:t>
            </a:r>
            <a:r>
              <a:rPr lang="ru-RU" sz="3200" dirty="0" smtClean="0"/>
              <a:t>большие проходные сечения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ru-RU" sz="3200" dirty="0" smtClean="0"/>
              <a:t>меньшие температуру и массу 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ru-RU" sz="3200" dirty="0" smtClean="0"/>
              <a:t>материал клапанов должен быть жароупорным, износостойким, вязким</a:t>
            </a:r>
            <a:r>
              <a:rPr lang="ru-RU" sz="3200" b="1" dirty="0" smtClean="0"/>
              <a:t> </a:t>
            </a:r>
            <a:r>
              <a:rPr lang="ru-RU" sz="3200" dirty="0" smtClean="0"/>
              <a:t>и не должен закаливаться на воздухе 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ru-RU" sz="3200" dirty="0" smtClean="0"/>
              <a:t>клапанные пружины должны быть достаточно упругими и иметь высокую усталостную прочность; 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ru-RU" sz="3200" dirty="0" smtClean="0"/>
              <a:t>клапанные рычаги, штанги и толкатели — жесткими, прочными при возможно, меньшей массе 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23528" y="5870597"/>
            <a:ext cx="8483551" cy="576000"/>
            <a:chOff x="323528" y="5870597"/>
            <a:chExt cx="8483551" cy="576000"/>
          </a:xfrm>
        </p:grpSpPr>
        <p:pic>
          <p:nvPicPr>
            <p:cNvPr id="6" name="Picture 2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5870597"/>
              <a:ext cx="76498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3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81671" y="5870597"/>
              <a:ext cx="769518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4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39815" y="5870597"/>
              <a:ext cx="771840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5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88433" y="5870597"/>
              <a:ext cx="76380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6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32289" y="5870597"/>
              <a:ext cx="77875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7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590432" y="5870597"/>
              <a:ext cx="766080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0" dist="50800" dir="13500000">
                <a:prstClr val="black">
                  <a:alpha val="50000"/>
                </a:prstClr>
              </a:innerShdw>
            </a:effectLst>
          </p:spPr>
        </p:pic>
        <p:pic>
          <p:nvPicPr>
            <p:cNvPr id="12" name="Picture 8">
              <a:hlinkClick r:id="rId1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431112" y="5870597"/>
              <a:ext cx="76380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9">
              <a:hlinkClick r:id="rId1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274968" y="5870597"/>
              <a:ext cx="80429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0">
              <a:hlinkClick r:id="rId1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150574" y="5870597"/>
              <a:ext cx="774035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1">
              <a:hlinkClick r:id="rId2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021415" y="5870597"/>
              <a:ext cx="785664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3564000" cy="521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562074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Клапанный механизм газораспределения 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3573016"/>
            <a:ext cx="3024336" cy="201622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5100" i="1" dirty="0" smtClean="0"/>
              <a:t>а)- </a:t>
            </a:r>
            <a:r>
              <a:rPr lang="ru-RU" sz="5100" dirty="0" smtClean="0"/>
              <a:t>привод клапана</a:t>
            </a:r>
            <a:r>
              <a:rPr lang="en-US" sz="5100" dirty="0" smtClean="0"/>
              <a:t>:</a:t>
            </a:r>
            <a:r>
              <a:rPr lang="ru-RU" sz="5100" dirty="0" smtClean="0"/>
              <a:t> 1- кулак; 2 - ролик; 3 - толкатель; 4 - штанга; 5 - винт регулировки теплового зазора; 6 – подшипник; 7 - кронштейн; 8 - коромысло; 9 - пружина;</a:t>
            </a:r>
            <a:r>
              <a:rPr lang="en-US" sz="5100" dirty="0" smtClean="0"/>
              <a:t> </a:t>
            </a:r>
            <a:r>
              <a:rPr lang="ru-RU" sz="5100" dirty="0" smtClean="0"/>
              <a:t>10</a:t>
            </a:r>
            <a:r>
              <a:rPr lang="en-US" sz="5100" dirty="0" smtClean="0"/>
              <a:t> </a:t>
            </a:r>
            <a:r>
              <a:rPr lang="ru-RU" sz="5100" dirty="0" smtClean="0"/>
              <a:t>-</a:t>
            </a:r>
            <a:r>
              <a:rPr lang="en-US" sz="5100" dirty="0" smtClean="0"/>
              <a:t> </a:t>
            </a:r>
            <a:r>
              <a:rPr lang="ru-RU" sz="5100" dirty="0" smtClean="0"/>
              <a:t>клапан; 8 - тепловой зазор.</a:t>
            </a:r>
          </a:p>
          <a:p>
            <a:pPr marL="0" indent="0" algn="just">
              <a:buNone/>
            </a:pPr>
            <a:r>
              <a:rPr lang="ru-RU" sz="5100" i="1" dirty="0" smtClean="0"/>
              <a:t>б)</a:t>
            </a:r>
            <a:r>
              <a:rPr lang="ru-RU" sz="5100" dirty="0" smtClean="0"/>
              <a:t>- выпускной клапан: 1 - тарелка клапана; 2 - седло; 3 - стопорное кольцо; 4 - шток клапана; 5 - втулка; 6 - крышка цилиндра; 7, 11 - тарелки; 10 - конус; 12, 14 – сухари</a:t>
            </a:r>
            <a:r>
              <a:rPr lang="en-US" sz="5100" dirty="0" smtClean="0"/>
              <a:t>.</a:t>
            </a:r>
            <a:endParaRPr lang="ru-RU" dirty="0"/>
          </a:p>
        </p:txBody>
      </p:sp>
      <p:pic>
        <p:nvPicPr>
          <p:cNvPr id="1036" name="Picture 12" descr="http://www.autoprospect.ru/toyota/land-cruiser/images/02c-12-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980732"/>
            <a:ext cx="2772000" cy="4705556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323528" y="5870597"/>
            <a:ext cx="8483551" cy="576000"/>
            <a:chOff x="323528" y="5870597"/>
            <a:chExt cx="8483551" cy="576000"/>
          </a:xfrm>
        </p:grpSpPr>
        <p:pic>
          <p:nvPicPr>
            <p:cNvPr id="7" name="Picture 2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3528" y="5870597"/>
              <a:ext cx="76498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3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81671" y="5870597"/>
              <a:ext cx="769518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4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39815" y="5870597"/>
              <a:ext cx="771840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5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888433" y="5870597"/>
              <a:ext cx="76380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6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732289" y="5870597"/>
              <a:ext cx="77875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7">
              <a:hlinkClick r:id="rId1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590432" y="5870597"/>
              <a:ext cx="766080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8">
              <a:hlinkClick r:id="rId1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431112" y="5870597"/>
              <a:ext cx="76380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0" dist="50800" dir="13500000">
                <a:prstClr val="black">
                  <a:alpha val="50000"/>
                </a:prstClr>
              </a:innerShdw>
            </a:effectLst>
          </p:spPr>
        </p:pic>
        <p:pic>
          <p:nvPicPr>
            <p:cNvPr id="14" name="Picture 9">
              <a:hlinkClick r:id="rId1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6274968" y="5870597"/>
              <a:ext cx="80429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0">
              <a:hlinkClick r:id="rId2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150574" y="5870597"/>
              <a:ext cx="774035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1">
              <a:hlinkClick r:id="rId2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021415" y="5870597"/>
              <a:ext cx="785664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32271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Конструкции клапанов</a:t>
            </a:r>
            <a:endParaRPr lang="ru-RU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355976" y="116632"/>
            <a:ext cx="4464000" cy="5603181"/>
          </a:xfrm>
          <a:prstGeom prst="rect">
            <a:avLst/>
          </a:prstGeom>
          <a:noFill/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51520" y="2708920"/>
            <a:ext cx="3672408" cy="288032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Рис.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4.2.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Клапанный механизм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газораспределе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ния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 клапаны МОД: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— Бурмейстер и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Вайн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VTBF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50/110; б —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Зульцер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RTA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— МАН — Бурмейстер и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Вайн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L-GB/GBE</a:t>
            </a:r>
            <a:endParaRPr kumimoji="0" lang="ru-RU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23528" y="5870597"/>
            <a:ext cx="8483551" cy="576000"/>
            <a:chOff x="323528" y="5870597"/>
            <a:chExt cx="8483551" cy="576000"/>
          </a:xfrm>
        </p:grpSpPr>
        <p:pic>
          <p:nvPicPr>
            <p:cNvPr id="8" name="Picture 2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5870597"/>
              <a:ext cx="76498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3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81671" y="5870597"/>
              <a:ext cx="769518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4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39815" y="5870597"/>
              <a:ext cx="771840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5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88433" y="5870597"/>
              <a:ext cx="76380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6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732289" y="5870597"/>
              <a:ext cx="77875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7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90432" y="5870597"/>
              <a:ext cx="766080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8">
              <a:hlinkClick r:id="rId1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431112" y="5870597"/>
              <a:ext cx="76380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9">
              <a:hlinkClick r:id="rId1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274968" y="5870597"/>
              <a:ext cx="80429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0" dist="50800" dir="13500000">
                <a:prstClr val="black">
                  <a:alpha val="50000"/>
                </a:prstClr>
              </a:innerShdw>
            </a:effectLst>
          </p:spPr>
        </p:pic>
        <p:pic>
          <p:nvPicPr>
            <p:cNvPr id="16" name="Picture 10">
              <a:hlinkClick r:id="rId1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150574" y="5870597"/>
              <a:ext cx="774035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1">
              <a:hlinkClick r:id="rId2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021415" y="5870597"/>
              <a:ext cx="785664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79" y="704088"/>
            <a:ext cx="3352117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Гидропривод</a:t>
            </a:r>
            <a:endParaRPr lang="ru-RU" dirty="0"/>
          </a:p>
        </p:txBody>
      </p:sp>
      <p:pic>
        <p:nvPicPr>
          <p:cNvPr id="4" name="Content Placeholder 3" descr="20140426095053SampleBookp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978" t="3894" r="3978" b="4079"/>
          <a:stretch>
            <a:fillRect/>
          </a:stretch>
        </p:blipFill>
        <p:spPr>
          <a:xfrm>
            <a:off x="3502173" y="620688"/>
            <a:ext cx="5235367" cy="5105935"/>
          </a:xfrm>
        </p:spPr>
      </p:pic>
      <p:grpSp>
        <p:nvGrpSpPr>
          <p:cNvPr id="5" name="Группа 4"/>
          <p:cNvGrpSpPr/>
          <p:nvPr/>
        </p:nvGrpSpPr>
        <p:grpSpPr>
          <a:xfrm>
            <a:off x="323528" y="5870597"/>
            <a:ext cx="8483551" cy="576000"/>
            <a:chOff x="323528" y="5870597"/>
            <a:chExt cx="8483551" cy="576000"/>
          </a:xfrm>
        </p:grpSpPr>
        <p:pic>
          <p:nvPicPr>
            <p:cNvPr id="6" name="Picture 2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5870597"/>
              <a:ext cx="76498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3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81671" y="5870597"/>
              <a:ext cx="769518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4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39815" y="5870597"/>
              <a:ext cx="771840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5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88433" y="5870597"/>
              <a:ext cx="76380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6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732289" y="5870597"/>
              <a:ext cx="77875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7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90432" y="5870597"/>
              <a:ext cx="766080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8">
              <a:hlinkClick r:id="rId1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431112" y="5870597"/>
              <a:ext cx="76380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9">
              <a:hlinkClick r:id="rId1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274968" y="5870597"/>
              <a:ext cx="804292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0">
              <a:hlinkClick r:id="rId1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150574" y="5870597"/>
              <a:ext cx="774035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0" dist="50800" dir="13500000">
                <a:prstClr val="black">
                  <a:alpha val="50000"/>
                </a:prstClr>
              </a:innerShdw>
            </a:effectLst>
          </p:spPr>
        </p:pic>
        <p:pic>
          <p:nvPicPr>
            <p:cNvPr id="15" name="Picture 11">
              <a:hlinkClick r:id="rId2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021415" y="5870597"/>
              <a:ext cx="785664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11000" sy="111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4181</TotalTime>
  <Words>353</Words>
  <Application>Microsoft Office PowerPoint</Application>
  <PresentationFormat>Экран (4:3)</PresentationFormat>
  <Paragraphs>25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Механизм газораспределения </vt:lpstr>
      <vt:lpstr>Назначение</vt:lpstr>
      <vt:lpstr>Механизм газораспределения</vt:lpstr>
      <vt:lpstr>Механизм газораспределения</vt:lpstr>
      <vt:lpstr>Условия работы клапанного механизма</vt:lpstr>
      <vt:lpstr>Требования</vt:lpstr>
      <vt:lpstr>Клапанный механизм газораспределения </vt:lpstr>
      <vt:lpstr>Конструкции клапанов</vt:lpstr>
      <vt:lpstr>Гидропривод</vt:lpstr>
      <vt:lpstr>Гидропривод</vt:lpstr>
      <vt:lpstr>МаК М32С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 газораспределения </dc:title>
  <dc:creator>Юрий</dc:creator>
  <cp:lastModifiedBy>Юрий Николаевич Малышев</cp:lastModifiedBy>
  <cp:revision>148</cp:revision>
  <dcterms:created xsi:type="dcterms:W3CDTF">2014-04-12T13:51:53Z</dcterms:created>
  <dcterms:modified xsi:type="dcterms:W3CDTF">2016-03-14T17:15:02Z</dcterms:modified>
</cp:coreProperties>
</file>