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91" autoAdjust="0"/>
  </p:normalViewPr>
  <p:slideViewPr>
    <p:cSldViewPr>
      <p:cViewPr>
        <p:scale>
          <a:sx n="80" d="100"/>
          <a:sy n="80" d="100"/>
        </p:scale>
        <p:origin x="-76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3%20&#1057;&#1069;&#1059;\&#1050;&#1091;&#1088;&#1089;&#1086;&#1074;&#1086;&#1077;%20&#1087;&#1088;&#1086;&#1077;&#1082;&#1090;&#1080;&#1088;&#1086;&#1074;&#1072;&#1085;&#1080;&#1077;\&#1055;&#1088;&#1074;&#1077;&#1088;&#1086;&#1095;&#1085;&#1099;&#1081;%20&#1088;&#1072;&#1089;&#1095;&#1077;&#1090;\1%20&#1055;&#1088;&#1086;&#1074;&#1077;&#1088;&#1086;&#1095;&#1085;&#1099;&#1081;%20&#1088;&#1072;&#1089;&#1095;&#1077;&#1090;%20K90GF%20&#1088;&#1072;&#1073;&#1086;&#1095;&#1077;&#1075;&#1086;%20&#1094;&#1080;&#1082;&#1083;&#1072;%20&#1074;&#1077;&#1088;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plotArea>
      <c:layout>
        <c:manualLayout>
          <c:layoutTarget val="inner"/>
          <c:xMode val="edge"/>
          <c:yMode val="edge"/>
          <c:x val="5.5116191291913925E-2"/>
          <c:y val="3.7288059395598198E-2"/>
          <c:w val="0.90201261536563149"/>
          <c:h val="0.86178279352360565"/>
        </c:manualLayout>
      </c:layout>
      <c:scatterChart>
        <c:scatterStyle val="smoothMarker"/>
        <c:ser>
          <c:idx val="0"/>
          <c:order val="0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'Диаграмма плюс (2)'!$C$13:$C$69</c:f>
              <c:numCache>
                <c:formatCode>0.0</c:formatCode>
                <c:ptCount val="57"/>
                <c:pt idx="0" formatCode="0.00">
                  <c:v>130.97680097680097</c:v>
                </c:pt>
                <c:pt idx="1">
                  <c:v>128.7981517393282</c:v>
                </c:pt>
                <c:pt idx="2">
                  <c:v>126.61950250185544</c:v>
                </c:pt>
                <c:pt idx="3">
                  <c:v>124.44085326438267</c:v>
                </c:pt>
                <c:pt idx="4">
                  <c:v>122.2622040269099</c:v>
                </c:pt>
                <c:pt idx="5">
                  <c:v>120.08355478943713</c:v>
                </c:pt>
                <c:pt idx="6">
                  <c:v>117.90490555196436</c:v>
                </c:pt>
                <c:pt idx="7">
                  <c:v>115.72625631449159</c:v>
                </c:pt>
                <c:pt idx="8">
                  <c:v>113.54760707701882</c:v>
                </c:pt>
                <c:pt idx="9">
                  <c:v>111.36895783954606</c:v>
                </c:pt>
                <c:pt idx="10">
                  <c:v>109.19030860207329</c:v>
                </c:pt>
                <c:pt idx="11">
                  <c:v>107.01165936460052</c:v>
                </c:pt>
                <c:pt idx="12">
                  <c:v>104.83301012712775</c:v>
                </c:pt>
                <c:pt idx="13">
                  <c:v>102.65436088965498</c:v>
                </c:pt>
                <c:pt idx="14">
                  <c:v>100.47571165218221</c:v>
                </c:pt>
                <c:pt idx="15">
                  <c:v>98.297062414709444</c:v>
                </c:pt>
                <c:pt idx="16">
                  <c:v>96.118413177236675</c:v>
                </c:pt>
                <c:pt idx="17">
                  <c:v>93.939763939763907</c:v>
                </c:pt>
                <c:pt idx="18">
                  <c:v>91.761114702291138</c:v>
                </c:pt>
                <c:pt idx="19">
                  <c:v>89.58246546481837</c:v>
                </c:pt>
                <c:pt idx="20">
                  <c:v>87.403816227345601</c:v>
                </c:pt>
                <c:pt idx="21">
                  <c:v>85.225166989872832</c:v>
                </c:pt>
                <c:pt idx="22">
                  <c:v>83.046517752400064</c:v>
                </c:pt>
                <c:pt idx="23">
                  <c:v>80.867868514927295</c:v>
                </c:pt>
                <c:pt idx="24">
                  <c:v>78.689219277454526</c:v>
                </c:pt>
                <c:pt idx="25">
                  <c:v>76.510570039981758</c:v>
                </c:pt>
                <c:pt idx="26">
                  <c:v>74.331920802508989</c:v>
                </c:pt>
                <c:pt idx="27">
                  <c:v>72.153271565036221</c:v>
                </c:pt>
                <c:pt idx="28">
                  <c:v>69.974622327563452</c:v>
                </c:pt>
                <c:pt idx="29">
                  <c:v>67.795973090090683</c:v>
                </c:pt>
                <c:pt idx="30">
                  <c:v>65.617323852617915</c:v>
                </c:pt>
                <c:pt idx="31">
                  <c:v>63.438674615145146</c:v>
                </c:pt>
                <c:pt idx="32" formatCode="0.00">
                  <c:v>61.260025377672378</c:v>
                </c:pt>
                <c:pt idx="33">
                  <c:v>59.081376140199609</c:v>
                </c:pt>
                <c:pt idx="34">
                  <c:v>56.90272690272684</c:v>
                </c:pt>
                <c:pt idx="35">
                  <c:v>54.724077665254072</c:v>
                </c:pt>
                <c:pt idx="36">
                  <c:v>52.545428427781303</c:v>
                </c:pt>
                <c:pt idx="37">
                  <c:v>50.366779190308534</c:v>
                </c:pt>
                <c:pt idx="38">
                  <c:v>48.188129952835766</c:v>
                </c:pt>
                <c:pt idx="39">
                  <c:v>46.009480715362997</c:v>
                </c:pt>
                <c:pt idx="40">
                  <c:v>43.830831477890229</c:v>
                </c:pt>
                <c:pt idx="41">
                  <c:v>41.65218224041746</c:v>
                </c:pt>
                <c:pt idx="42">
                  <c:v>39.473533002944691</c:v>
                </c:pt>
                <c:pt idx="43">
                  <c:v>37.294883765471923</c:v>
                </c:pt>
                <c:pt idx="44">
                  <c:v>35.116234527999154</c:v>
                </c:pt>
                <c:pt idx="45">
                  <c:v>32.937585290526386</c:v>
                </c:pt>
                <c:pt idx="46">
                  <c:v>30.758936053053617</c:v>
                </c:pt>
                <c:pt idx="47">
                  <c:v>28.580286815580848</c:v>
                </c:pt>
                <c:pt idx="48">
                  <c:v>26.40163757810808</c:v>
                </c:pt>
                <c:pt idx="49">
                  <c:v>24.222988340635311</c:v>
                </c:pt>
                <c:pt idx="50">
                  <c:v>22.044339103162542</c:v>
                </c:pt>
                <c:pt idx="51">
                  <c:v>19.865689865689774</c:v>
                </c:pt>
                <c:pt idx="52">
                  <c:v>17.687040628217005</c:v>
                </c:pt>
                <c:pt idx="53">
                  <c:v>15.508391390744238</c:v>
                </c:pt>
                <c:pt idx="54">
                  <c:v>13.329742153271471</c:v>
                </c:pt>
                <c:pt idx="55">
                  <c:v>11.151092915798705</c:v>
                </c:pt>
                <c:pt idx="56" formatCode="0.00">
                  <c:v>8.9724436783259378</c:v>
                </c:pt>
              </c:numCache>
            </c:numRef>
          </c:xVal>
          <c:yVal>
            <c:numRef>
              <c:f>'Диаграмма плюс (2)'!$D$13:$D$69</c:f>
              <c:numCache>
                <c:formatCode>0.00</c:formatCode>
                <c:ptCount val="57"/>
                <c:pt idx="0">
                  <c:v>1.8627840000000002</c:v>
                </c:pt>
                <c:pt idx="1">
                  <c:v>1.8627840000000002</c:v>
                </c:pt>
                <c:pt idx="2">
                  <c:v>1.8627840000000002</c:v>
                </c:pt>
                <c:pt idx="3">
                  <c:v>1.8627840000000002</c:v>
                </c:pt>
                <c:pt idx="4">
                  <c:v>1.8627840000000002</c:v>
                </c:pt>
                <c:pt idx="5">
                  <c:v>1.8627840000000002</c:v>
                </c:pt>
                <c:pt idx="6">
                  <c:v>1.9102056684810658</c:v>
                </c:pt>
                <c:pt idx="7">
                  <c:v>1.9597532308579466</c:v>
                </c:pt>
                <c:pt idx="8">
                  <c:v>2.0115647582713008</c:v>
                </c:pt>
                <c:pt idx="9">
                  <c:v>2.0657901758939916</c:v>
                </c:pt>
                <c:pt idx="10">
                  <c:v>2.1225925384077171</c:v>
                </c:pt>
                <c:pt idx="11">
                  <c:v>2.1821494715857801</c:v>
                </c:pt>
                <c:pt idx="12">
                  <c:v>2.2446548055301929</c:v>
                </c:pt>
                <c:pt idx="13">
                  <c:v>2.3103204296687188</c:v>
                </c:pt>
                <c:pt idx="14">
                  <c:v>2.3793784051047964</c:v>
                </c:pt>
                <c:pt idx="15">
                  <c:v>2.4520833765450809</c:v>
                </c:pt>
                <c:pt idx="16">
                  <c:v>2.5287153340759003</c:v>
                </c:pt>
                <c:pt idx="17">
                  <c:v>2.6095827848628974</c:v>
                </c:pt>
                <c:pt idx="18">
                  <c:v>2.6950264068420351</c:v>
                </c:pt>
                <c:pt idx="19">
                  <c:v>2.7854232712100164</c:v>
                </c:pt>
                <c:pt idx="20">
                  <c:v>2.8811917387213</c:v>
                </c:pt>
                <c:pt idx="21">
                  <c:v>2.9827971573786205</c:v>
                </c:pt>
                <c:pt idx="22">
                  <c:v>3.0907585172620595</c:v>
                </c:pt>
                <c:pt idx="23">
                  <c:v>3.2056562535446718</c:v>
                </c:pt>
                <c:pt idx="24">
                  <c:v>3.3281414332524379</c:v>
                </c:pt>
                <c:pt idx="25">
                  <c:v>3.4589466177763963</c:v>
                </c:pt>
                <c:pt idx="26">
                  <c:v>3.5988987651841278</c:v>
                </c:pt>
                <c:pt idx="27">
                  <c:v>3.7489346289154946</c:v>
                </c:pt>
                <c:pt idx="28">
                  <c:v>3.9101192291404501</c:v>
                </c:pt>
                <c:pt idx="29">
                  <c:v>4.0836681290084202</c:v>
                </c:pt>
                <c:pt idx="30">
                  <c:v>4.2709744527906661</c:v>
                </c:pt>
                <c:pt idx="31">
                  <c:v>4.4736418540063756</c:v>
                </c:pt>
                <c:pt idx="32">
                  <c:v>4.6935250036487943</c:v>
                </c:pt>
                <c:pt idx="33">
                  <c:v>4.9327796565997932</c:v>
                </c:pt>
                <c:pt idx="34">
                  <c:v>5.193925018597489</c:v>
                </c:pt>
                <c:pt idx="35">
                  <c:v>5.4799220500192156</c:v>
                </c:pt>
                <c:pt idx="36">
                  <c:v>5.7942726144015735</c:v>
                </c:pt>
                <c:pt idx="37">
                  <c:v>6.1411461707809494</c:v>
                </c:pt>
                <c:pt idx="38">
                  <c:v>6.5255432651608096</c:v>
                </c:pt>
                <c:pt idx="39">
                  <c:v>6.9535087765825923</c:v>
                </c:pt>
                <c:pt idx="40">
                  <c:v>7.4324133123068936</c:v>
                </c:pt>
                <c:pt idx="41">
                  <c:v>7.9713292764969932</c:v>
                </c:pt>
                <c:pt idx="42">
                  <c:v>8.5815405127655566</c:v>
                </c:pt>
                <c:pt idx="43">
                  <c:v>9.2772436417933566</c:v>
                </c:pt>
                <c:pt idx="44">
                  <c:v>10.076529732799433</c:v>
                </c:pt>
                <c:pt idx="45">
                  <c:v>11.002784600246603</c:v>
                </c:pt>
                <c:pt idx="46">
                  <c:v>12.086729032559042</c:v>
                </c:pt>
                <c:pt idx="47">
                  <c:v>13.369463357749822</c:v>
                </c:pt>
                <c:pt idx="48">
                  <c:v>14.907136072160146</c:v>
                </c:pt>
                <c:pt idx="49">
                  <c:v>16.778330069401616</c:v>
                </c:pt>
                <c:pt idx="50">
                  <c:v>19.09617994654343</c:v>
                </c:pt>
                <c:pt idx="51">
                  <c:v>22.02911653775876</c:v>
                </c:pt>
                <c:pt idx="52">
                  <c:v>25.838234793992321</c:v>
                </c:pt>
                <c:pt idx="53">
                  <c:v>30.948901710231773</c:v>
                </c:pt>
                <c:pt idx="54">
                  <c:v>38.098961041272993</c:v>
                </c:pt>
                <c:pt idx="55">
                  <c:v>48.677308380065703</c:v>
                </c:pt>
                <c:pt idx="56">
                  <c:v>65.606511602858959</c:v>
                </c:pt>
              </c:numCache>
            </c:numRef>
          </c:yVal>
          <c:smooth val="1"/>
        </c:ser>
        <c:ser>
          <c:idx val="1"/>
          <c:order val="1"/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'Диаграмма плюс (2)'!$C$13:$C$69</c:f>
              <c:numCache>
                <c:formatCode>0.0</c:formatCode>
                <c:ptCount val="57"/>
                <c:pt idx="0" formatCode="0.00">
                  <c:v>130.97680097680097</c:v>
                </c:pt>
                <c:pt idx="1">
                  <c:v>128.7981517393282</c:v>
                </c:pt>
                <c:pt idx="2">
                  <c:v>126.61950250185544</c:v>
                </c:pt>
                <c:pt idx="3">
                  <c:v>124.44085326438267</c:v>
                </c:pt>
                <c:pt idx="4">
                  <c:v>122.2622040269099</c:v>
                </c:pt>
                <c:pt idx="5">
                  <c:v>120.08355478943713</c:v>
                </c:pt>
                <c:pt idx="6">
                  <c:v>117.90490555196436</c:v>
                </c:pt>
                <c:pt idx="7">
                  <c:v>115.72625631449159</c:v>
                </c:pt>
                <c:pt idx="8">
                  <c:v>113.54760707701882</c:v>
                </c:pt>
                <c:pt idx="9">
                  <c:v>111.36895783954606</c:v>
                </c:pt>
                <c:pt idx="10">
                  <c:v>109.19030860207329</c:v>
                </c:pt>
                <c:pt idx="11">
                  <c:v>107.01165936460052</c:v>
                </c:pt>
                <c:pt idx="12">
                  <c:v>104.83301012712775</c:v>
                </c:pt>
                <c:pt idx="13">
                  <c:v>102.65436088965498</c:v>
                </c:pt>
                <c:pt idx="14">
                  <c:v>100.47571165218221</c:v>
                </c:pt>
                <c:pt idx="15">
                  <c:v>98.297062414709444</c:v>
                </c:pt>
                <c:pt idx="16">
                  <c:v>96.118413177236675</c:v>
                </c:pt>
                <c:pt idx="17">
                  <c:v>93.939763939763907</c:v>
                </c:pt>
                <c:pt idx="18">
                  <c:v>91.761114702291138</c:v>
                </c:pt>
                <c:pt idx="19">
                  <c:v>89.58246546481837</c:v>
                </c:pt>
                <c:pt idx="20">
                  <c:v>87.403816227345601</c:v>
                </c:pt>
                <c:pt idx="21">
                  <c:v>85.225166989872832</c:v>
                </c:pt>
                <c:pt idx="22">
                  <c:v>83.046517752400064</c:v>
                </c:pt>
                <c:pt idx="23">
                  <c:v>80.867868514927295</c:v>
                </c:pt>
                <c:pt idx="24">
                  <c:v>78.689219277454526</c:v>
                </c:pt>
                <c:pt idx="25">
                  <c:v>76.510570039981758</c:v>
                </c:pt>
                <c:pt idx="26">
                  <c:v>74.331920802508989</c:v>
                </c:pt>
                <c:pt idx="27">
                  <c:v>72.153271565036221</c:v>
                </c:pt>
                <c:pt idx="28">
                  <c:v>69.974622327563452</c:v>
                </c:pt>
                <c:pt idx="29">
                  <c:v>67.795973090090683</c:v>
                </c:pt>
                <c:pt idx="30">
                  <c:v>65.617323852617915</c:v>
                </c:pt>
                <c:pt idx="31">
                  <c:v>63.438674615145146</c:v>
                </c:pt>
                <c:pt idx="32" formatCode="0.00">
                  <c:v>61.260025377672378</c:v>
                </c:pt>
                <c:pt idx="33">
                  <c:v>59.081376140199609</c:v>
                </c:pt>
                <c:pt idx="34">
                  <c:v>56.90272690272684</c:v>
                </c:pt>
                <c:pt idx="35">
                  <c:v>54.724077665254072</c:v>
                </c:pt>
                <c:pt idx="36">
                  <c:v>52.545428427781303</c:v>
                </c:pt>
                <c:pt idx="37">
                  <c:v>50.366779190308534</c:v>
                </c:pt>
                <c:pt idx="38">
                  <c:v>48.188129952835766</c:v>
                </c:pt>
                <c:pt idx="39">
                  <c:v>46.009480715362997</c:v>
                </c:pt>
                <c:pt idx="40">
                  <c:v>43.830831477890229</c:v>
                </c:pt>
                <c:pt idx="41">
                  <c:v>41.65218224041746</c:v>
                </c:pt>
                <c:pt idx="42">
                  <c:v>39.473533002944691</c:v>
                </c:pt>
                <c:pt idx="43">
                  <c:v>37.294883765471923</c:v>
                </c:pt>
                <c:pt idx="44">
                  <c:v>35.116234527999154</c:v>
                </c:pt>
                <c:pt idx="45">
                  <c:v>32.937585290526386</c:v>
                </c:pt>
                <c:pt idx="46">
                  <c:v>30.758936053053617</c:v>
                </c:pt>
                <c:pt idx="47">
                  <c:v>28.580286815580848</c:v>
                </c:pt>
                <c:pt idx="48">
                  <c:v>26.40163757810808</c:v>
                </c:pt>
                <c:pt idx="49">
                  <c:v>24.222988340635311</c:v>
                </c:pt>
                <c:pt idx="50">
                  <c:v>22.044339103162542</c:v>
                </c:pt>
                <c:pt idx="51">
                  <c:v>19.865689865689774</c:v>
                </c:pt>
                <c:pt idx="52">
                  <c:v>17.687040628217005</c:v>
                </c:pt>
                <c:pt idx="53">
                  <c:v>15.508391390744238</c:v>
                </c:pt>
                <c:pt idx="54">
                  <c:v>13.329742153271471</c:v>
                </c:pt>
                <c:pt idx="55">
                  <c:v>11.151092915798705</c:v>
                </c:pt>
                <c:pt idx="56" formatCode="0.00">
                  <c:v>8.9724436783259378</c:v>
                </c:pt>
              </c:numCache>
            </c:numRef>
          </c:xVal>
          <c:yVal>
            <c:numRef>
              <c:f>'Диаграмма плюс (2)'!$E$13:$E$69</c:f>
              <c:numCache>
                <c:formatCode>0.00</c:formatCode>
                <c:ptCount val="57"/>
                <c:pt idx="0">
                  <c:v>2.2584484544606767</c:v>
                </c:pt>
                <c:pt idx="1">
                  <c:v>2.5934484544606766</c:v>
                </c:pt>
                <c:pt idx="2">
                  <c:v>2.9284484544606766</c:v>
                </c:pt>
                <c:pt idx="3">
                  <c:v>3.2634484544606766</c:v>
                </c:pt>
                <c:pt idx="4">
                  <c:v>3.5984484544606765</c:v>
                </c:pt>
                <c:pt idx="5">
                  <c:v>3.9334484544606765</c:v>
                </c:pt>
                <c:pt idx="6">
                  <c:v>4.2684484544606764</c:v>
                </c:pt>
                <c:pt idx="7">
                  <c:v>4.6034484544606764</c:v>
                </c:pt>
                <c:pt idx="8">
                  <c:v>4.9384484544606764</c:v>
                </c:pt>
                <c:pt idx="9">
                  <c:v>5.2734484544606763</c:v>
                </c:pt>
                <c:pt idx="10">
                  <c:v>5.6084484544606763</c:v>
                </c:pt>
                <c:pt idx="11">
                  <c:v>5.9434484544606763</c:v>
                </c:pt>
                <c:pt idx="12">
                  <c:v>6.2784484544606762</c:v>
                </c:pt>
                <c:pt idx="13">
                  <c:v>6.6134484544606762</c:v>
                </c:pt>
                <c:pt idx="14">
                  <c:v>6.9484484544606762</c:v>
                </c:pt>
                <c:pt idx="15">
                  <c:v>7.2834484544606761</c:v>
                </c:pt>
                <c:pt idx="16">
                  <c:v>7.6184484544606761</c:v>
                </c:pt>
                <c:pt idx="17">
                  <c:v>7.9534484544606761</c:v>
                </c:pt>
                <c:pt idx="18">
                  <c:v>8.288448454460676</c:v>
                </c:pt>
                <c:pt idx="19">
                  <c:v>8.6234484544606769</c:v>
                </c:pt>
                <c:pt idx="20">
                  <c:v>8.9584484544606777</c:v>
                </c:pt>
                <c:pt idx="21">
                  <c:v>9.2934484544606786</c:v>
                </c:pt>
                <c:pt idx="22">
                  <c:v>9.6284484544606794</c:v>
                </c:pt>
                <c:pt idx="23">
                  <c:v>9.9634484544606803</c:v>
                </c:pt>
                <c:pt idx="24">
                  <c:v>10.298448454460681</c:v>
                </c:pt>
                <c:pt idx="25">
                  <c:v>10.633448454460682</c:v>
                </c:pt>
                <c:pt idx="26">
                  <c:v>10.968448454460683</c:v>
                </c:pt>
                <c:pt idx="27">
                  <c:v>11.303448454460684</c:v>
                </c:pt>
                <c:pt idx="28">
                  <c:v>11.638448454460685</c:v>
                </c:pt>
                <c:pt idx="29">
                  <c:v>11.973448454460685</c:v>
                </c:pt>
                <c:pt idx="30">
                  <c:v>12.308448454460686</c:v>
                </c:pt>
                <c:pt idx="31">
                  <c:v>12.808448454460686</c:v>
                </c:pt>
                <c:pt idx="32">
                  <c:v>13.395795970269338</c:v>
                </c:pt>
                <c:pt idx="33">
                  <c:v>14.032844521824964</c:v>
                </c:pt>
                <c:pt idx="34">
                  <c:v>14.725874527952239</c:v>
                </c:pt>
                <c:pt idx="35">
                  <c:v>15.482243167598453</c:v>
                </c:pt>
                <c:pt idx="36">
                  <c:v>16.31062157525993</c:v>
                </c:pt>
                <c:pt idx="37">
                  <c:v>17.221296878653799</c:v>
                </c:pt>
                <c:pt idx="38">
                  <c:v>18.226560559478735</c:v>
                </c:pt>
                <c:pt idx="39">
                  <c:v>19.341213096566221</c:v>
                </c:pt>
                <c:pt idx="40">
                  <c:v>20.583227267055211</c:v>
                </c:pt>
                <c:pt idx="41">
                  <c:v>21.974630967992159</c:v>
                </c:pt>
                <c:pt idx="42">
                  <c:v>23.542698448080387</c:v>
                </c:pt>
                <c:pt idx="43">
                  <c:v>25.321582181803834</c:v>
                </c:pt>
                <c:pt idx="44">
                  <c:v>27.354586125061434</c:v>
                </c:pt>
                <c:pt idx="45">
                  <c:v>29.697392024936967</c:v>
                </c:pt>
                <c:pt idx="46">
                  <c:v>32.422734998511451</c:v>
                </c:pt>
                <c:pt idx="47">
                  <c:v>35.627341007601721</c:v>
                </c:pt>
                <c:pt idx="48">
                  <c:v>39.442500207012792</c:v>
                </c:pt>
                <c:pt idx="49">
                  <c:v>44.050685534241488</c:v>
                </c:pt>
                <c:pt idx="50">
                  <c:v>49.712623033916721</c:v>
                </c:pt>
                <c:pt idx="51">
                  <c:v>56.81327853783808</c:v>
                </c:pt>
                <c:pt idx="52">
                  <c:v>65.943994239611015</c:v>
                </c:pt>
                <c:pt idx="53">
                  <c:v>78.5</c:v>
                </c:pt>
                <c:pt idx="54">
                  <c:v>80</c:v>
                </c:pt>
                <c:pt idx="55">
                  <c:v>78.5</c:v>
                </c:pt>
                <c:pt idx="56">
                  <c:v>65.606511602858959</c:v>
                </c:pt>
              </c:numCache>
            </c:numRef>
          </c:yVal>
          <c:smooth val="1"/>
        </c:ser>
        <c:ser>
          <c:idx val="2"/>
          <c:order val="2"/>
          <c:tx>
            <c:v>3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'Диаграмма плюс (2)'!$C$14:$C$44</c:f>
              <c:numCache>
                <c:formatCode>0.0</c:formatCode>
                <c:ptCount val="31"/>
                <c:pt idx="0">
                  <c:v>128.7981517393282</c:v>
                </c:pt>
                <c:pt idx="1">
                  <c:v>126.61950250185544</c:v>
                </c:pt>
                <c:pt idx="2">
                  <c:v>124.44085326438267</c:v>
                </c:pt>
                <c:pt idx="3">
                  <c:v>122.2622040269099</c:v>
                </c:pt>
                <c:pt idx="4">
                  <c:v>120.08355478943713</c:v>
                </c:pt>
                <c:pt idx="5">
                  <c:v>117.90490555196436</c:v>
                </c:pt>
                <c:pt idx="6">
                  <c:v>115.72625631449159</c:v>
                </c:pt>
                <c:pt idx="7">
                  <c:v>113.54760707701882</c:v>
                </c:pt>
                <c:pt idx="8">
                  <c:v>111.36895783954606</c:v>
                </c:pt>
                <c:pt idx="9">
                  <c:v>109.19030860207329</c:v>
                </c:pt>
                <c:pt idx="10">
                  <c:v>107.01165936460052</c:v>
                </c:pt>
                <c:pt idx="11">
                  <c:v>104.83301012712775</c:v>
                </c:pt>
                <c:pt idx="12">
                  <c:v>102.65436088965498</c:v>
                </c:pt>
                <c:pt idx="13">
                  <c:v>100.47571165218221</c:v>
                </c:pt>
                <c:pt idx="14">
                  <c:v>98.297062414709444</c:v>
                </c:pt>
                <c:pt idx="15">
                  <c:v>96.118413177236675</c:v>
                </c:pt>
                <c:pt idx="16">
                  <c:v>93.939763939763907</c:v>
                </c:pt>
                <c:pt idx="17">
                  <c:v>91.761114702291138</c:v>
                </c:pt>
                <c:pt idx="18">
                  <c:v>89.58246546481837</c:v>
                </c:pt>
                <c:pt idx="19">
                  <c:v>87.403816227345601</c:v>
                </c:pt>
                <c:pt idx="20">
                  <c:v>85.225166989872832</c:v>
                </c:pt>
                <c:pt idx="21">
                  <c:v>83.046517752400064</c:v>
                </c:pt>
                <c:pt idx="22">
                  <c:v>80.867868514927295</c:v>
                </c:pt>
                <c:pt idx="23">
                  <c:v>78.689219277454526</c:v>
                </c:pt>
                <c:pt idx="24">
                  <c:v>76.510570039981758</c:v>
                </c:pt>
                <c:pt idx="25">
                  <c:v>74.331920802508989</c:v>
                </c:pt>
                <c:pt idx="26">
                  <c:v>72.153271565036221</c:v>
                </c:pt>
                <c:pt idx="27">
                  <c:v>69.974622327563452</c:v>
                </c:pt>
                <c:pt idx="28">
                  <c:v>67.795973090090683</c:v>
                </c:pt>
                <c:pt idx="29">
                  <c:v>65.617323852617915</c:v>
                </c:pt>
                <c:pt idx="30">
                  <c:v>63.438674615145146</c:v>
                </c:pt>
              </c:numCache>
            </c:numRef>
          </c:xVal>
          <c:yVal>
            <c:numRef>
              <c:f>'Диаграмма плюс (2)'!$F$43</c:f>
              <c:numCache>
                <c:formatCode>General</c:formatCode>
                <c:ptCount val="1"/>
              </c:numCache>
            </c:numRef>
          </c:yVal>
          <c:smooth val="1"/>
        </c:ser>
        <c:axId val="86573056"/>
        <c:axId val="86998400"/>
      </c:scatterChart>
      <c:valAx>
        <c:axId val="86573056"/>
        <c:scaling>
          <c:orientation val="minMax"/>
          <c:max val="140"/>
        </c:scaling>
        <c:axPos val="b"/>
        <c:majorGridlines/>
        <c:minorGridlines/>
        <c:numFmt formatCode="General" sourceLinked="0"/>
        <c:tickLblPos val="nextTo"/>
        <c:spPr>
          <a:ln w="22225">
            <a:solidFill>
              <a:schemeClr val="tx1"/>
            </a:solidFill>
          </a:ln>
        </c:spPr>
        <c:crossAx val="86998400"/>
        <c:crosses val="autoZero"/>
        <c:crossBetween val="midCat"/>
        <c:majorUnit val="10"/>
      </c:valAx>
      <c:valAx>
        <c:axId val="86998400"/>
        <c:scaling>
          <c:orientation val="minMax"/>
        </c:scaling>
        <c:axPos val="l"/>
        <c:majorGridlines/>
        <c:numFmt formatCode="General" sourceLinked="0"/>
        <c:tickLblPos val="nextTo"/>
        <c:spPr>
          <a:ln w="22225">
            <a:solidFill>
              <a:sysClr val="windowText" lastClr="000000"/>
            </a:solidFill>
          </a:ln>
        </c:spPr>
        <c:crossAx val="86573056"/>
        <c:crosses val="autoZero"/>
        <c:crossBetween val="midCat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0.43976</cdr:x>
      <cdr:y>0.68428</cdr:y>
    </cdr:from>
    <cdr:to>
      <cdr:x>0.49309</cdr:x>
      <cdr:y>0.75566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44886" y="2498409"/>
          <a:ext cx="296490" cy="2606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b'</a:t>
          </a:r>
          <a:endParaRPr lang="ru-RU" sz="1100"/>
        </a:p>
      </cdr:txBody>
    </cdr:sp>
  </cdr:relSizeAnchor>
  <cdr:relSizeAnchor xmlns:cdr="http://schemas.openxmlformats.org/drawingml/2006/chartDrawing">
    <cdr:from>
      <cdr:x>0.12096</cdr:x>
      <cdr:y>0.05268</cdr:y>
    </cdr:from>
    <cdr:to>
      <cdr:x>0.17429</cdr:x>
      <cdr:y>0.12406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64959" y="195628"/>
          <a:ext cx="293179" cy="265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z</a:t>
          </a:r>
          <a:endParaRPr lang="ru-RU" sz="1100"/>
        </a:p>
      </cdr:txBody>
    </cdr:sp>
  </cdr:relSizeAnchor>
  <cdr:relSizeAnchor xmlns:cdr="http://schemas.openxmlformats.org/drawingml/2006/chartDrawing">
    <cdr:from>
      <cdr:x>0.06408</cdr:x>
      <cdr:y>0.2579</cdr:y>
    </cdr:from>
    <cdr:to>
      <cdr:x>0.10104</cdr:x>
      <cdr:y>0.32928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52272" y="957628"/>
          <a:ext cx="203200" cy="265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c</a:t>
          </a:r>
          <a:endParaRPr lang="ru-R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hart" Target="../charts/chart1.xml"/><Relationship Id="rId3" Type="http://schemas.openxmlformats.org/officeDocument/2006/relationships/slide" Target="slide1.xml"/><Relationship Id="rId7" Type="http://schemas.openxmlformats.org/officeDocument/2006/relationships/slide" Target="slide3.xml"/><Relationship Id="rId12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slide" Target="slide5.xml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slide" Target="slide4.xml"/><Relationship Id="rId1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7.png"/><Relationship Id="rId3" Type="http://schemas.openxmlformats.org/officeDocument/2006/relationships/image" Target="../media/image9.jpeg"/><Relationship Id="rId7" Type="http://schemas.openxmlformats.org/officeDocument/2006/relationships/image" Target="../media/image4.png"/><Relationship Id="rId12" Type="http://schemas.openxmlformats.org/officeDocument/2006/relationships/slide" Target="slide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slide" Target="slide4.xml"/><Relationship Id="rId4" Type="http://schemas.openxmlformats.org/officeDocument/2006/relationships/slide" Target="slid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6.pn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slide" Target="slide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11" Type="http://schemas.openxmlformats.org/officeDocument/2006/relationships/image" Target="../media/image5.png"/><Relationship Id="rId5" Type="http://schemas.openxmlformats.org/officeDocument/2006/relationships/image" Target="../media/image13.png"/><Relationship Id="rId15" Type="http://schemas.openxmlformats.org/officeDocument/2006/relationships/image" Target="../media/image7.png"/><Relationship Id="rId10" Type="http://schemas.openxmlformats.org/officeDocument/2006/relationships/slide" Target="slide3.xml"/><Relationship Id="rId4" Type="http://schemas.openxmlformats.org/officeDocument/2006/relationships/image" Target="../media/image12.png"/><Relationship Id="rId9" Type="http://schemas.openxmlformats.org/officeDocument/2006/relationships/image" Target="../media/image4.png"/><Relationship Id="rId1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6959126" cy="7388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Процесс расширения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3357562"/>
            <a:ext cx="8064896" cy="144016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 теплообмена.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Показатель политропы. 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Параметры в конце процесса расширения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14282" y="5429264"/>
            <a:ext cx="8769220" cy="535149"/>
            <a:chOff x="182664" y="3356992"/>
            <a:chExt cx="8769220" cy="535149"/>
          </a:xfrm>
        </p:grpSpPr>
        <p:sp>
          <p:nvSpPr>
            <p:cNvPr id="4" name="Subtitle 2"/>
            <p:cNvSpPr txBox="1">
              <a:spLocks/>
            </p:cNvSpPr>
            <p:nvPr/>
          </p:nvSpPr>
          <p:spPr bwMode="auto">
            <a:xfrm>
              <a:off x="642910" y="3500438"/>
              <a:ext cx="8308974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/>
            <a:lstStyle/>
            <a:p>
              <a:pPr>
                <a:lnSpc>
                  <a:spcPct val="90000"/>
                </a:lnSpc>
                <a:buClr>
                  <a:schemeClr val="accent1"/>
                </a:buClr>
                <a:buSzPct val="68000"/>
              </a:pPr>
              <a:r>
                <a:rPr lang="ru-RU" sz="2400" dirty="0">
                  <a:latin typeface="Constantia" pitchFamily="18" charset="0"/>
                </a:rPr>
                <a:t>Возницкий И.В. А.С.Пунда СДВС  Том 1 2010 г.и. Стр. </a:t>
              </a:r>
              <a:r>
                <a:rPr lang="ru-RU" sz="2400" dirty="0" smtClean="0">
                  <a:latin typeface="Constantia" pitchFamily="18" charset="0"/>
                </a:rPr>
                <a:t>37-39</a:t>
              </a:r>
              <a:endParaRPr lang="ru-RU" sz="2400" dirty="0">
                <a:latin typeface="Constantia" pitchFamily="18" charset="0"/>
              </a:endParaRPr>
            </a:p>
            <a:p>
              <a:pPr>
                <a:lnSpc>
                  <a:spcPct val="90000"/>
                </a:lnSpc>
                <a:buClr>
                  <a:schemeClr val="accent1"/>
                </a:buClr>
                <a:buSzPct val="68000"/>
                <a:buFont typeface="Wingdings 3" pitchFamily="18" charset="2"/>
                <a:buNone/>
              </a:pPr>
              <a:endParaRPr lang="ru-RU" sz="1600" dirty="0">
                <a:latin typeface="Constantia" pitchFamily="18" charset="0"/>
              </a:endParaRPr>
            </a:p>
            <a:p>
              <a:pPr>
                <a:lnSpc>
                  <a:spcPct val="90000"/>
                </a:lnSpc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itchFamily="18" charset="2"/>
                <a:buNone/>
              </a:pPr>
              <a:endParaRPr lang="ru-RU" sz="2400" dirty="0">
                <a:latin typeface="Constantia" pitchFamily="18" charset="0"/>
              </a:endParaRPr>
            </a:p>
          </p:txBody>
        </p:sp>
        <p:pic>
          <p:nvPicPr>
            <p:cNvPr id="6" name="Picture 4" descr="C:\Users\Юрий\Pictures\2014-10-05 Книга\Книга 00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2664" y="3356992"/>
              <a:ext cx="366735" cy="535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Группа 12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1027" name="Picture 3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innerShdw blurRad="406400" dist="50800" dir="8100000">
                <a:prstClr val="black">
                  <a:alpha val="50000"/>
                </a:prstClr>
              </a:innerShdw>
            </a:effectLst>
          </p:spPr>
        </p:pic>
        <p:pic>
          <p:nvPicPr>
            <p:cNvPr id="1029" name="Picture 5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30" name="Picture 6">
              <a:hlinkClick r:id="rId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31" name="Picture 7">
              <a:hlinkClick r:id="rId9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32" name="Picture 8">
              <a:hlinkClick r:id="rId11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</p:grpSp>
      <p:graphicFrame>
        <p:nvGraphicFramePr>
          <p:cNvPr id="11" name="Chart 1"/>
          <p:cNvGraphicFramePr/>
          <p:nvPr/>
        </p:nvGraphicFramePr>
        <p:xfrm>
          <a:off x="3714744" y="1000108"/>
          <a:ext cx="5211730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14" name="Овал 13">
            <a:hlinkClick r:id="rId14" action="ppaction://hlinksldjump"/>
          </p:cNvPr>
          <p:cNvSpPr>
            <a:spLocks noChangeAspect="1"/>
          </p:cNvSpPr>
          <p:nvPr/>
        </p:nvSpPr>
        <p:spPr>
          <a:xfrm>
            <a:off x="7858148" y="142852"/>
            <a:ext cx="720000" cy="720000"/>
          </a:xfrm>
          <a:prstGeom prst="ellipse">
            <a:avLst/>
          </a:prstGeom>
          <a:solidFill>
            <a:schemeClr val="bg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871405" y="1340768"/>
            <a:ext cx="3589027" cy="4123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85728"/>
            <a:ext cx="5652120" cy="99412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 теплообмена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142984"/>
            <a:ext cx="3995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Подвод тепла к рабочему телу в начале процесса расширения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492896"/>
            <a:ext cx="457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Подвод тепла к рабочему телу в начале процесса расширения обусловливает повышение давления относительно линии адиабатного расширения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Юрий\Pictures\2014-12-16 политропа расширения\политропа расширения 001.jpg"/>
          <p:cNvPicPr>
            <a:picLocks noChangeAspect="1" noChangeArrowheads="1"/>
          </p:cNvPicPr>
          <p:nvPr/>
        </p:nvPicPr>
        <p:blipFill>
          <a:blip r:embed="rId3" cstate="print">
            <a:lum bright="-10000" contrast="40000"/>
          </a:blip>
          <a:srcRect l="4615" t="3202" r="1538"/>
          <a:stretch>
            <a:fillRect/>
          </a:stretch>
        </p:blipFill>
        <p:spPr bwMode="auto">
          <a:xfrm rot="16200000">
            <a:off x="4624551" y="1216212"/>
            <a:ext cx="4392487" cy="4353568"/>
          </a:xfrm>
          <a:prstGeom prst="rect">
            <a:avLst/>
          </a:prstGeom>
          <a:noFill/>
        </p:spPr>
      </p:pic>
      <p:grpSp>
        <p:nvGrpSpPr>
          <p:cNvPr id="13" name="Группа 12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14" name="Picture 3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5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innerShdw blurRad="254000" dist="50800" dir="8100000">
                <a:prstClr val="black">
                  <a:alpha val="50000"/>
                </a:prstClr>
              </a:innerShdw>
            </a:effectLst>
          </p:spPr>
        </p:pic>
        <p:pic>
          <p:nvPicPr>
            <p:cNvPr id="16" name="Picture 6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7">
              <a:hlinkClick r:id="rId10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8">
              <a:hlinkClick r:id="rId1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644008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изменение показателя адиабаты расширения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8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вследствие снижения температуры рабочего тела 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процессе расширения используют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политропу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усредненным показателем </a:t>
            </a: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постоянным для всего процесса и дающим такую же работу, как и при действительном расширении с переменным показателем политропы </a:t>
            </a: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п'</a:t>
            </a:r>
            <a:r>
              <a:rPr lang="ru-RU" sz="2800" b="1" i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п'</a:t>
            </a:r>
            <a:r>
              <a:rPr lang="ru-RU" sz="28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изменяется от 1,1 в начале расширения до 1,5 в конце процесса</a:t>
            </a:r>
          </a:p>
          <a:p>
            <a:pPr algn="just"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Поскольку подвод тепла в процессе расширения определяется неполнотой сгорания топлива в точке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то очевидна связь между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ξ</a:t>
            </a:r>
            <a:r>
              <a:rPr lang="ru-RU" sz="2800" b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baseline="-25000" dirty="0" smtClean="0">
                <a:latin typeface="Times New Roman" pitchFamily="18" charset="0"/>
                <a:cs typeface="Times New Roman" pitchFamily="18" charset="0"/>
              </a:rPr>
              <a:t>2,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 меньше тем больше тепла будет выделяться в процессе расширения и тем меньше будет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наоборот.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Показатель политропы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11" name="Picture 3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5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6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innerShdw blurRad="482600" dist="50800" dir="8100000">
                <a:prstClr val="black">
                  <a:alpha val="50000"/>
                </a:prstClr>
              </a:innerShdw>
            </a:effectLst>
          </p:spPr>
        </p:pic>
        <p:pic>
          <p:nvPicPr>
            <p:cNvPr id="14" name="Picture 7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8">
              <a:hlinkClick r:id="rId10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/>
              <a:t>В упрощенных расчетах его принимают из рекомендованных диапазонов: 1,2÷1,3 для судовых средне- и малооборотных дизелей с охлаждаемыми поршнями; 1,1÷1,25 для высокооборотных дизелей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Показатель политропы.</a:t>
            </a:r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11" name="Picture 3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5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6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7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innerShdw blurRad="457200" dist="50800" dir="8100000">
                <a:prstClr val="black">
                  <a:alpha val="50000"/>
                </a:prstClr>
              </a:innerShdw>
            </a:effectLst>
          </p:spPr>
        </p:pic>
        <p:pic>
          <p:nvPicPr>
            <p:cNvPr id="15" name="Picture 8">
              <a:hlinkClick r:id="rId10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i="1" baseline="-25000" dirty="0" err="1" smtClean="0"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=М</a:t>
            </a:r>
            <a:r>
              <a:rPr lang="ru-RU" sz="3200" b="1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;	</a:t>
            </a:r>
            <a:r>
              <a:rPr lang="en-GB" sz="3200" b="1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sz="3200" b="1" i="1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GB" sz="3200" b="1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sz="3200" b="1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Параметры в конце процесса расширения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984753"/>
            <a:ext cx="4428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Для современных высокофорсированных дизелей </a:t>
            </a:r>
            <a:r>
              <a:rPr lang="ru-RU" sz="2800" i="1" dirty="0" err="1" smtClean="0"/>
              <a:t>р</a:t>
            </a:r>
            <a:r>
              <a:rPr lang="ru-RU" sz="2800" i="1" baseline="-25000" dirty="0" err="1" smtClean="0"/>
              <a:t>ь</a:t>
            </a:r>
            <a:r>
              <a:rPr lang="ru-RU" sz="2800" i="1" dirty="0" smtClean="0"/>
              <a:t> - </a:t>
            </a:r>
            <a:r>
              <a:rPr lang="ru-RU" sz="2800" dirty="0" smtClean="0"/>
              <a:t>9-12 бар. Температура рабочего тела в конце расширения составляет 900-1100 К</a:t>
            </a:r>
            <a:endParaRPr lang="ru-RU" sz="2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251602"/>
            <a:ext cx="3168352" cy="620259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2204864"/>
            <a:ext cx="3744416" cy="63438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068960"/>
            <a:ext cx="3735944" cy="1008112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9621" y="4293096"/>
            <a:ext cx="4462379" cy="1008112"/>
          </a:xfrm>
          <a:prstGeom prst="rect">
            <a:avLst/>
          </a:prstGeom>
          <a:noFill/>
        </p:spPr>
      </p:pic>
      <p:grpSp>
        <p:nvGrpSpPr>
          <p:cNvPr id="19" name="Группа 18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20" name="Picture 3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1" name="Picture 5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2" name="Picture 6">
              <a:hlinkClick r:id="rId10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7">
              <a:hlinkClick r:id="rId1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8">
              <a:hlinkClick r:id="rId1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innerShdw blurRad="431800" dist="50800" dir="8100000">
                <a:prstClr val="black">
                  <a:alpha val="50000"/>
                </a:prstClr>
              </a:inn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>
            <a:normAutofit fontScale="92500" lnSpcReduction="10000"/>
          </a:bodyPr>
          <a:lstStyle/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называется кривая процесса расширения расчетного цикла?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каком направлении происходит процесс теплообмена?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ведёт себя показатель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политропы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процессе действительного расширения?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Какой показатель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политропы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используется при расчётах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параметры рабочего процесса в конце расширения известны?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Какие параметры рабочего процесса в конце расширения необходимо вычислить?</a:t>
            </a:r>
          </a:p>
          <a:p>
            <a:pPr marL="361950" lvl="0" indent="-252413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основании какого уравнения вычисляются давление и температура в конце процесса расширения?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1950" lvl="0" indent="-252413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1950" lvl="0" indent="-252413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61950" lvl="0" indent="-252413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612220" y="6072206"/>
            <a:ext cx="3919560" cy="552450"/>
            <a:chOff x="2000232" y="6072206"/>
            <a:chExt cx="3919560" cy="552450"/>
          </a:xfrm>
        </p:grpSpPr>
        <p:pic>
          <p:nvPicPr>
            <p:cNvPr id="5" name="Picture 3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B2C49E"/>
                </a:clrFrom>
                <a:clrTo>
                  <a:srgbClr val="B2C49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00232" y="6072206"/>
              <a:ext cx="704850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Picture 5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03909" y="6072206"/>
              <a:ext cx="714375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17111" y="6072206"/>
              <a:ext cx="704850" cy="55245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7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420788" y="6072206"/>
              <a:ext cx="695325" cy="542925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9" name="Picture 8">
              <a:hlinkClick r:id="rId10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214942" y="6072206"/>
              <a:ext cx="704850" cy="533400"/>
            </a:xfrm>
            <a:prstGeom prst="rect">
              <a:avLst/>
            </a:prstGeom>
            <a:ln>
              <a:noFill/>
            </a:ln>
            <a:effectLst>
              <a:outerShdw blurRad="50800" dist="38100" dir="2700000" sx="107000" sy="107000" algn="tl" rotWithShape="0">
                <a:prstClr val="black">
                  <a:alpha val="40000"/>
                </a:prst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1030</TotalTime>
  <Words>271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Процесс расширения</vt:lpstr>
      <vt:lpstr>Характер теплообмена </vt:lpstr>
      <vt:lpstr>Показатель политропы</vt:lpstr>
      <vt:lpstr>Показатель политропы.</vt:lpstr>
      <vt:lpstr>Параметры в конце процесса расширения</vt:lpstr>
      <vt:lpstr>Вопросы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Процесс расширения</dc:title>
  <dc:creator>Yuriy</dc:creator>
  <cp:lastModifiedBy>mkk302</cp:lastModifiedBy>
  <cp:revision>58</cp:revision>
  <dcterms:created xsi:type="dcterms:W3CDTF">2013-12-25T19:24:38Z</dcterms:created>
  <dcterms:modified xsi:type="dcterms:W3CDTF">2016-08-31T12:09:49Z</dcterms:modified>
</cp:coreProperties>
</file>