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82"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52" autoAdjust="0"/>
  </p:normalViewPr>
  <p:slideViewPr>
    <p:cSldViewPr>
      <p:cViewPr varScale="1">
        <p:scale>
          <a:sx n="66" d="100"/>
          <a:sy n="66" d="100"/>
        </p:scale>
        <p:origin x="63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065417" y="5054602"/>
            <a:ext cx="673276" cy="279400"/>
          </a:xfrm>
        </p:spPr>
        <p:txBody>
          <a:bodyPr/>
          <a:lstStyle/>
          <a:p>
            <a:pPr>
              <a:defRPr/>
            </a:pPr>
            <a:fld id="{D6869F33-A1D8-421F-BB5D-2258EB6C5352}" type="datetimeFigureOut">
              <a:rPr lang="ru-RU" smtClean="0"/>
              <a:pPr>
                <a:defRPr/>
              </a:pPr>
              <a:t>16.01.2022</a:t>
            </a:fld>
            <a:endParaRPr lang="ru-RU"/>
          </a:p>
        </p:txBody>
      </p:sp>
      <p:sp>
        <p:nvSpPr>
          <p:cNvPr id="5" name="Footer Placeholder 4"/>
          <p:cNvSpPr>
            <a:spLocks noGrp="1"/>
          </p:cNvSpPr>
          <p:nvPr>
            <p:ph type="ftr" sz="quarter" idx="11"/>
          </p:nvPr>
        </p:nvSpPr>
        <p:spPr>
          <a:xfrm>
            <a:off x="1921934" y="5054602"/>
            <a:ext cx="4064860" cy="279400"/>
          </a:xfrm>
        </p:spPr>
        <p:txBody>
          <a:bodyPr/>
          <a:lstStyle/>
          <a:p>
            <a:pPr>
              <a:defRPr/>
            </a:pPr>
            <a:endParaRPr lang="ru-RU"/>
          </a:p>
        </p:txBody>
      </p:sp>
      <p:sp>
        <p:nvSpPr>
          <p:cNvPr id="6" name="Slide Number Placeholder 5"/>
          <p:cNvSpPr>
            <a:spLocks noGrp="1"/>
          </p:cNvSpPr>
          <p:nvPr>
            <p:ph type="sldNum" sz="quarter" idx="12"/>
          </p:nvPr>
        </p:nvSpPr>
        <p:spPr>
          <a:xfrm>
            <a:off x="6817317" y="5054602"/>
            <a:ext cx="413483" cy="279400"/>
          </a:xfrm>
        </p:spPr>
        <p:txBody>
          <a:bodyPr/>
          <a:lstStyle/>
          <a:p>
            <a:pPr>
              <a:defRPr/>
            </a:pPr>
            <a:fld id="{3AFEA89C-6831-4BCF-8208-9B5125577617}" type="slidenum">
              <a:rPr lang="ru-RU" smtClean="0"/>
              <a:pPr>
                <a:defRPr/>
              </a:pPr>
              <a:t>‹#›</a:t>
            </a:fld>
            <a:endParaRPr lang="ru-RU"/>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29397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82861174-BAB8-44CA-8B81-89AA1C28BAFE}" type="datetimeFigureOut">
              <a:rPr lang="ru-RU" smtClean="0"/>
              <a:pPr>
                <a:defRPr/>
              </a:pPr>
              <a:t>16.01.2022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8256ACC-61EF-4310-B5BA-02205B9420E0}" type="slidenum">
              <a:rPr lang="ru-RU" smtClean="0"/>
              <a:pPr>
                <a:defRPr/>
              </a:pPr>
              <a:t>‹#›</a:t>
            </a:fld>
            <a:endParaRPr lang="ru-RU"/>
          </a:p>
        </p:txBody>
      </p:sp>
    </p:spTree>
    <p:extLst>
      <p:ext uri="{BB962C8B-B14F-4D97-AF65-F5344CB8AC3E}">
        <p14:creationId xmlns:p14="http://schemas.microsoft.com/office/powerpoint/2010/main" val="15586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82861174-BAB8-44CA-8B81-89AA1C28BAFE}"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8256ACC-61EF-4310-B5BA-02205B9420E0}" type="slidenum">
              <a:rPr lang="ru-RU" smtClean="0"/>
              <a:pPr>
                <a:defRPr/>
              </a:pPr>
              <a:t>‹#›</a:t>
            </a:fld>
            <a:endParaRPr lang="ru-RU"/>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643446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82861174-BAB8-44CA-8B81-89AA1C28BAFE}"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8256ACC-61EF-4310-B5BA-02205B9420E0}" type="slidenum">
              <a:rPr lang="ru-RU" smtClean="0"/>
              <a:pPr>
                <a:defRPr/>
              </a:pPr>
              <a:t>‹#›</a:t>
            </a:fld>
            <a:endParaRPr lang="ru-RU"/>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6169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82861174-BAB8-44CA-8B81-89AA1C28BAFE}"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8256ACC-61EF-4310-B5BA-02205B9420E0}" type="slidenum">
              <a:rPr lang="ru-RU" smtClean="0"/>
              <a:pPr>
                <a:defRPr/>
              </a:pPr>
              <a:t>‹#›</a:t>
            </a:fld>
            <a:endParaRPr lang="ru-RU"/>
          </a:p>
        </p:txBody>
      </p:sp>
    </p:spTree>
    <p:extLst>
      <p:ext uri="{BB962C8B-B14F-4D97-AF65-F5344CB8AC3E}">
        <p14:creationId xmlns:p14="http://schemas.microsoft.com/office/powerpoint/2010/main" val="26621198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82861174-BAB8-44CA-8B81-89AA1C28BAFE}"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8256ACC-61EF-4310-B5BA-02205B9420E0}" type="slidenum">
              <a:rPr lang="ru-RU" smtClean="0"/>
              <a:pPr>
                <a:defRPr/>
              </a:pPr>
              <a:t>‹#›</a:t>
            </a:fld>
            <a:endParaRPr lang="ru-RU"/>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32420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ru-RU" smtClean="0"/>
              <a:t>Образец заголовка</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82861174-BAB8-44CA-8B81-89AA1C28BAFE}"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8256ACC-61EF-4310-B5BA-02205B9420E0}" type="slidenum">
              <a:rPr lang="ru-RU" smtClean="0"/>
              <a:pPr>
                <a:defRPr/>
              </a:pPr>
              <a:t>‹#›</a:t>
            </a:fld>
            <a:endParaRPr lang="ru-RU"/>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74102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0FC54EEF-F465-43A0-85D1-03A8C9FB9534}"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D2646B2-7B3A-428D-90B5-8D1E4B61BB45}" type="slidenum">
              <a:rPr lang="ru-RU" smtClean="0"/>
              <a:pPr>
                <a:defRPr/>
              </a:pPr>
              <a:t>‹#›</a:t>
            </a:fld>
            <a:endParaRPr lang="ru-RU"/>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59460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575A3ECE-DF63-4667-82FF-12F2CAA36FF0}"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F42911F-5789-49E5-A1BC-369CDCF40319}" type="slidenum">
              <a:rPr lang="ru-RU" smtClean="0"/>
              <a:pPr>
                <a:defRPr/>
              </a:pPr>
              <a:t>‹#›</a:t>
            </a:fld>
            <a:endParaRPr lang="ru-RU"/>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696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056B2873-2A38-4A79-8133-2217E11A4C2C}"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2EDA9D9F-07A4-4080-A251-487C0D1B422A}" type="slidenum">
              <a:rPr lang="ru-RU" smtClean="0"/>
              <a:pPr>
                <a:defRPr/>
              </a:pPr>
              <a:t>‹#›</a:t>
            </a:fld>
            <a:endParaRPr lang="ru-RU"/>
          </a:p>
        </p:txBody>
      </p:sp>
    </p:spTree>
    <p:extLst>
      <p:ext uri="{BB962C8B-B14F-4D97-AF65-F5344CB8AC3E}">
        <p14:creationId xmlns:p14="http://schemas.microsoft.com/office/powerpoint/2010/main" val="3050890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1270D220-CD69-4730-B01C-7E8CB2FE9AC5}" type="datetimeFigureOut">
              <a:rPr lang="ru-RU" smtClean="0"/>
              <a:pPr>
                <a:defRPr/>
              </a:pPr>
              <a:t>16.01.2022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F150648-78C5-4471-9FF2-033252DD9220}" type="slidenum">
              <a:rPr lang="ru-RU" smtClean="0"/>
              <a:pPr>
                <a:defRPr/>
              </a:pPr>
              <a:t>‹#›</a:t>
            </a:fld>
            <a:endParaRPr lang="ru-RU"/>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134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7FCC7781-3583-4792-944C-BF5B2074E7C3}" type="datetimeFigureOut">
              <a:rPr lang="ru-RU" smtClean="0"/>
              <a:pPr>
                <a:defRPr/>
              </a:pPr>
              <a:t>16.01.2022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8732DAEE-607F-45E8-93AA-B5CD8AC0A04C}" type="slidenum">
              <a:rPr lang="ru-RU" smtClean="0"/>
              <a:pPr>
                <a:defRPr/>
              </a:pPr>
              <a:t>‹#›</a:t>
            </a:fld>
            <a:endParaRPr lang="ru-RU"/>
          </a:p>
        </p:txBody>
      </p:sp>
    </p:spTree>
    <p:extLst>
      <p:ext uri="{BB962C8B-B14F-4D97-AF65-F5344CB8AC3E}">
        <p14:creationId xmlns:p14="http://schemas.microsoft.com/office/powerpoint/2010/main" val="3639190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AEE86C91-B82B-4455-9201-448EE9BEF031}" type="datetimeFigureOut">
              <a:rPr lang="ru-RU" smtClean="0"/>
              <a:pPr>
                <a:defRPr/>
              </a:pPr>
              <a:t>16.01.2022</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6B8208D1-88D0-4331-86B1-58B85BAA8C41}" type="slidenum">
              <a:rPr lang="ru-RU" smtClean="0"/>
              <a:pPr>
                <a:defRPr/>
              </a:pPr>
              <a:t>‹#›</a:t>
            </a:fld>
            <a:endParaRPr lang="ru-RU"/>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24470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61F235C8-6A14-47F1-98D7-C8C2BF33476E}" type="datetimeFigureOut">
              <a:rPr lang="ru-RU" smtClean="0"/>
              <a:pPr>
                <a:defRPr/>
              </a:pPr>
              <a:t>16.01.2022</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76178F4F-196A-47E5-AF3B-85219F9C8BE6}" type="slidenum">
              <a:rPr lang="ru-RU" smtClean="0"/>
              <a:pPr>
                <a:defRPr/>
              </a:pPr>
              <a:t>‹#›</a:t>
            </a:fld>
            <a:endParaRPr lang="ru-RU"/>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9685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DAA8ECC-35AB-49B5-B223-56F2B966EB3F}" type="datetimeFigureOut">
              <a:rPr lang="ru-RU" smtClean="0"/>
              <a:pPr>
                <a:defRPr/>
              </a:pPr>
              <a:t>16.01.2022</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0E6268EB-9C0A-4226-9D45-73B7E8A021FE}" type="slidenum">
              <a:rPr lang="ru-RU" smtClean="0"/>
              <a:pPr>
                <a:defRPr/>
              </a:pPr>
              <a:t>‹#›</a:t>
            </a:fld>
            <a:endParaRPr lang="ru-RU"/>
          </a:p>
        </p:txBody>
      </p:sp>
    </p:spTree>
    <p:extLst>
      <p:ext uri="{BB962C8B-B14F-4D97-AF65-F5344CB8AC3E}">
        <p14:creationId xmlns:p14="http://schemas.microsoft.com/office/powerpoint/2010/main" val="1568633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AD817B1D-01F7-4873-878E-CED1DE38ACB0}" type="datetimeFigureOut">
              <a:rPr lang="ru-RU" smtClean="0"/>
              <a:pPr>
                <a:defRPr/>
              </a:pPr>
              <a:t>16.01.2022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AC63955-507E-41F8-AC36-BA31FB9AFEB0}" type="slidenum">
              <a:rPr lang="ru-RU" smtClean="0"/>
              <a:pPr>
                <a:defRPr/>
              </a:pPr>
              <a:t>‹#›</a:t>
            </a:fld>
            <a:endParaRPr lang="ru-RU"/>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17430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ru-RU" smtClean="0"/>
              <a:t>Образец заголовка</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EC2A1A27-7DEC-402C-A1BA-51B9C67B686C}" type="datetimeFigureOut">
              <a:rPr lang="ru-RU" smtClean="0"/>
              <a:pPr>
                <a:defRPr/>
              </a:pPr>
              <a:t>16.01.2022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E6E91663-6AFA-4143-B2F3-704DEEF31197}" type="slidenum">
              <a:rPr lang="ru-RU" smtClean="0"/>
              <a:pPr>
                <a:defRPr/>
              </a:pPr>
              <a:t>‹#›</a:t>
            </a:fld>
            <a:endParaRPr lang="ru-RU"/>
          </a:p>
        </p:txBody>
      </p:sp>
    </p:spTree>
    <p:extLst>
      <p:ext uri="{BB962C8B-B14F-4D97-AF65-F5344CB8AC3E}">
        <p14:creationId xmlns:p14="http://schemas.microsoft.com/office/powerpoint/2010/main" val="1937515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82861174-BAB8-44CA-8B81-89AA1C28BAFE}" type="datetimeFigureOut">
              <a:rPr lang="ru-RU" smtClean="0"/>
              <a:pPr>
                <a:defRPr/>
              </a:pPr>
              <a:t>16.01.2022</a:t>
            </a:fld>
            <a:endParaRPr lang="ru-RU"/>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endParaRPr lang="ru-RU"/>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68256ACC-61EF-4310-B5BA-02205B9420E0}" type="slidenum">
              <a:rPr lang="ru-RU" smtClean="0"/>
              <a:pPr>
                <a:defRPr/>
              </a:pPr>
              <a:t>‹#›</a:t>
            </a:fld>
            <a:endParaRPr lang="ru-RU"/>
          </a:p>
        </p:txBody>
      </p:sp>
    </p:spTree>
    <p:extLst>
      <p:ext uri="{BB962C8B-B14F-4D97-AF65-F5344CB8AC3E}">
        <p14:creationId xmlns:p14="http://schemas.microsoft.com/office/powerpoint/2010/main" val="328025800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slide" Target="slide19.xml"/><Relationship Id="rId4" Type="http://schemas.openxmlformats.org/officeDocument/2006/relationships/slide" Target="slide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Подзаголовок 2"/>
          <p:cNvSpPr>
            <a:spLocks noGrp="1"/>
          </p:cNvSpPr>
          <p:nvPr>
            <p:ph type="subTitle" idx="1"/>
          </p:nvPr>
        </p:nvSpPr>
        <p:spPr>
          <a:xfrm>
            <a:off x="3571875" y="500063"/>
            <a:ext cx="5043488" cy="5214937"/>
          </a:xfrm>
        </p:spPr>
        <p:txBody>
          <a:bodyPr/>
          <a:lstStyle/>
          <a:p>
            <a:pPr algn="l" eaLnBrk="1" hangingPunct="1"/>
            <a:r>
              <a:rPr lang="ru-RU" b="1" dirty="0" smtClean="0">
                <a:solidFill>
                  <a:srgbClr val="C00000"/>
                </a:solidFill>
              </a:rPr>
              <a:t>Понятие административного права, его субъект, источники, субъекты и принципы</a:t>
            </a:r>
          </a:p>
          <a:p>
            <a:pPr algn="l" eaLnBrk="1" hangingPunct="1"/>
            <a:endParaRPr lang="ru-RU" b="1" dirty="0" smtClean="0">
              <a:solidFill>
                <a:srgbClr val="C00000"/>
              </a:solidFill>
            </a:endParaRPr>
          </a:p>
          <a:p>
            <a:pPr algn="l" eaLnBrk="1" hangingPunct="1"/>
            <a:endParaRPr lang="ru-RU" sz="2800" b="1" dirty="0" smtClean="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28625" y="785813"/>
            <a:ext cx="8358188" cy="5262562"/>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100" b="1" dirty="0">
                <a:solidFill>
                  <a:srgbClr val="C00000"/>
                </a:solidFill>
                <a:latin typeface="+mn-lt"/>
                <a:cs typeface="+mn-cs"/>
              </a:rPr>
              <a:t>Принципы административного управления</a:t>
            </a:r>
          </a:p>
          <a:p>
            <a:pPr marL="354013" indent="-354013" fontAlgn="auto">
              <a:spcBef>
                <a:spcPts val="0"/>
              </a:spcBef>
              <a:spcAft>
                <a:spcPts val="0"/>
              </a:spcAft>
              <a:buFontTx/>
              <a:buBlip>
                <a:blip r:embed="rId2"/>
              </a:buBlip>
              <a:defRPr/>
            </a:pPr>
            <a:r>
              <a:rPr lang="ru-RU" sz="2100" b="1" dirty="0">
                <a:solidFill>
                  <a:srgbClr val="C00000"/>
                </a:solidFill>
                <a:latin typeface="+mn-lt"/>
                <a:cs typeface="+mn-cs"/>
              </a:rPr>
              <a:t>Принцип подчиненности и соответствующей подотчетности</a:t>
            </a:r>
            <a:r>
              <a:rPr lang="ru-RU" sz="2100" b="1" dirty="0">
                <a:latin typeface="+mn-lt"/>
                <a:cs typeface="+mn-cs"/>
              </a:rPr>
              <a:t> нижестоящих органов управления вышестоящим.</a:t>
            </a:r>
          </a:p>
          <a:p>
            <a:pPr marL="354013" indent="-354013" fontAlgn="auto">
              <a:spcBef>
                <a:spcPts val="0"/>
              </a:spcBef>
              <a:spcAft>
                <a:spcPts val="0"/>
              </a:spcAft>
              <a:buFontTx/>
              <a:buBlip>
                <a:blip r:embed="rId2"/>
              </a:buBlip>
              <a:defRPr/>
            </a:pPr>
            <a:r>
              <a:rPr lang="ru-RU" sz="2100" b="1" dirty="0">
                <a:solidFill>
                  <a:srgbClr val="C00000"/>
                </a:solidFill>
                <a:latin typeface="+mn-lt"/>
                <a:cs typeface="+mn-cs"/>
              </a:rPr>
              <a:t>Принцип участия населения в управлении. </a:t>
            </a:r>
            <a:r>
              <a:rPr lang="ru-RU" sz="2100" b="1" dirty="0">
                <a:latin typeface="+mn-lt"/>
                <a:cs typeface="+mn-cs"/>
              </a:rPr>
              <a:t>Граждане участвуют в управлении государством через свободные демократические выборы своих представителей в органы власти. Участие граждан в управлении может осуществляться через общественные организации, трудовые коллективы, митинги, забастовки и другие массовые мероприятия не запрещённые законом.</a:t>
            </a:r>
          </a:p>
          <a:p>
            <a:pPr marL="354013" indent="-354013" fontAlgn="auto">
              <a:spcBef>
                <a:spcPts val="0"/>
              </a:spcBef>
              <a:spcAft>
                <a:spcPts val="0"/>
              </a:spcAft>
              <a:buFontTx/>
              <a:buBlip>
                <a:blip r:embed="rId2"/>
              </a:buBlip>
              <a:defRPr/>
            </a:pPr>
            <a:r>
              <a:rPr lang="ru-RU" sz="2100" b="1" dirty="0">
                <a:solidFill>
                  <a:srgbClr val="C00000"/>
                </a:solidFill>
                <a:latin typeface="+mn-lt"/>
                <a:cs typeface="+mn-cs"/>
              </a:rPr>
              <a:t>Принцип законности в управлении. </a:t>
            </a:r>
            <a:r>
              <a:rPr lang="ru-RU" sz="2100" b="1" dirty="0">
                <a:latin typeface="+mn-lt"/>
                <a:cs typeface="+mn-cs"/>
              </a:rPr>
              <a:t>Это значит, что вся исполнительно-распорядительная деятельность административных органов власти должна осуществляться на основе закона и во имя исполнения закона.</a:t>
            </a:r>
          </a:p>
          <a:p>
            <a:pPr marL="354013" indent="-354013" fontAlgn="auto">
              <a:spcBef>
                <a:spcPts val="0"/>
              </a:spcBef>
              <a:spcAft>
                <a:spcPts val="0"/>
              </a:spcAft>
              <a:buFontTx/>
              <a:buBlip>
                <a:blip r:embed="rId2"/>
              </a:buBlip>
              <a:defRPr/>
            </a:pPr>
            <a:r>
              <a:rPr lang="ru-RU" sz="2100" b="1" dirty="0">
                <a:solidFill>
                  <a:srgbClr val="C00000"/>
                </a:solidFill>
                <a:latin typeface="+mn-lt"/>
                <a:cs typeface="+mn-cs"/>
              </a:rPr>
              <a:t>Принцип федерализма</a:t>
            </a:r>
            <a:r>
              <a:rPr lang="ru-RU" sz="2100" b="1" dirty="0">
                <a:latin typeface="+mn-lt"/>
                <a:cs typeface="+mn-cs"/>
              </a:rPr>
              <a:t>. Проявляется во взаимоотношениях между центральными и региональными органами управления, которые должны работать в единой системе законодательства.</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2106613" y="785813"/>
            <a:ext cx="4930775" cy="461962"/>
          </a:xfrm>
          <a:prstGeom prst="rect">
            <a:avLst/>
          </a:prstGeom>
          <a:noFill/>
          <a:ln w="9525">
            <a:noFill/>
            <a:miter lim="800000"/>
            <a:headEnd/>
            <a:tailEnd/>
          </a:ln>
        </p:spPr>
        <p:txBody>
          <a:bodyPr anchor="ctr">
            <a:spAutoFit/>
          </a:bodyPr>
          <a:lstStyle/>
          <a:p>
            <a:pPr algn="ctr"/>
            <a:r>
              <a:rPr lang="ru-RU" sz="2400" b="1">
                <a:solidFill>
                  <a:srgbClr val="C00000"/>
                </a:solidFill>
                <a:latin typeface="Calibri" pitchFamily="34" charset="0"/>
              </a:rPr>
              <a:t>Система административного права</a:t>
            </a:r>
            <a:endParaRPr lang="ru-RU" sz="2400">
              <a:solidFill>
                <a:srgbClr val="C00000"/>
              </a:solidFill>
              <a:latin typeface="Calibri" pitchFamily="34" charset="0"/>
            </a:endParaRPr>
          </a:p>
        </p:txBody>
      </p:sp>
      <p:cxnSp>
        <p:nvCxnSpPr>
          <p:cNvPr id="5" name="Прямая со стрелкой 4"/>
          <p:cNvCxnSpPr/>
          <p:nvPr/>
        </p:nvCxnSpPr>
        <p:spPr>
          <a:xfrm rot="10800000" flipV="1">
            <a:off x="2571750" y="1357313"/>
            <a:ext cx="1714500" cy="21431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p:nvPr/>
        </p:nvCxnSpPr>
        <p:spPr>
          <a:xfrm>
            <a:off x="4572000" y="1357313"/>
            <a:ext cx="1500188" cy="21431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1143000" y="1643063"/>
            <a:ext cx="2857500" cy="571500"/>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400" b="1" dirty="0">
                <a:solidFill>
                  <a:schemeClr val="tx1"/>
                </a:solidFill>
              </a:rPr>
              <a:t>Общая часть</a:t>
            </a:r>
          </a:p>
          <a:p>
            <a:pPr algn="ctr" fontAlgn="auto">
              <a:spcBef>
                <a:spcPts val="0"/>
              </a:spcBef>
              <a:spcAft>
                <a:spcPts val="0"/>
              </a:spcAft>
              <a:defRPr/>
            </a:pPr>
            <a:endParaRPr lang="ru-RU" dirty="0"/>
          </a:p>
        </p:txBody>
      </p:sp>
      <p:sp>
        <p:nvSpPr>
          <p:cNvPr id="8" name="Прямоугольник 7"/>
          <p:cNvSpPr/>
          <p:nvPr/>
        </p:nvSpPr>
        <p:spPr>
          <a:xfrm>
            <a:off x="4572000" y="1643063"/>
            <a:ext cx="2857500" cy="571500"/>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400" b="1" dirty="0">
                <a:solidFill>
                  <a:schemeClr val="tx1"/>
                </a:solidFill>
              </a:rPr>
              <a:t>Особенная часть</a:t>
            </a:r>
          </a:p>
          <a:p>
            <a:pPr algn="ctr" fontAlgn="auto">
              <a:spcBef>
                <a:spcPts val="0"/>
              </a:spcBef>
              <a:spcAft>
                <a:spcPts val="0"/>
              </a:spcAft>
              <a:defRPr/>
            </a:pPr>
            <a:endParaRPr lang="ru-RU" dirty="0"/>
          </a:p>
        </p:txBody>
      </p:sp>
      <p:sp>
        <p:nvSpPr>
          <p:cNvPr id="23559" name="Rectangle 1"/>
          <p:cNvSpPr>
            <a:spLocks noChangeArrowheads="1"/>
          </p:cNvSpPr>
          <p:nvPr/>
        </p:nvSpPr>
        <p:spPr bwMode="auto">
          <a:xfrm>
            <a:off x="357188" y="2357438"/>
            <a:ext cx="8643937" cy="4154487"/>
          </a:xfrm>
          <a:prstGeom prst="rect">
            <a:avLst/>
          </a:prstGeom>
          <a:noFill/>
          <a:ln w="9525">
            <a:noFill/>
            <a:miter lim="800000"/>
            <a:headEnd/>
            <a:tailEnd/>
          </a:ln>
        </p:spPr>
        <p:txBody>
          <a:bodyPr anchor="ctr">
            <a:spAutoFit/>
          </a:bodyPr>
          <a:lstStyle/>
          <a:p>
            <a:r>
              <a:rPr lang="ru-RU" sz="2200" b="1">
                <a:solidFill>
                  <a:srgbClr val="C00000"/>
                </a:solidFill>
                <a:latin typeface="Calibri" pitchFamily="34" charset="0"/>
                <a:cs typeface="Times New Roman" pitchFamily="18" charset="0"/>
              </a:rPr>
              <a:t>Общую часть </a:t>
            </a:r>
            <a:r>
              <a:rPr lang="ru-RU" sz="2200" b="1">
                <a:latin typeface="Calibri" pitchFamily="34" charset="0"/>
                <a:cs typeface="Times New Roman" pitchFamily="18" charset="0"/>
              </a:rPr>
              <a:t>административного права составляют нормы, регулирующие:</a:t>
            </a:r>
            <a:endParaRPr lang="ru-RU" sz="2200" b="1">
              <a:latin typeface="Calibri" pitchFamily="34" charset="0"/>
            </a:endParaRPr>
          </a:p>
          <a:p>
            <a:pPr eaLnBrk="0" hangingPunct="0">
              <a:buFontTx/>
              <a:buBlip>
                <a:blip r:embed="rId2"/>
              </a:buBlip>
            </a:pPr>
            <a:r>
              <a:rPr lang="ru-RU" sz="2200" b="1">
                <a:latin typeface="Calibri" pitchFamily="34" charset="0"/>
                <a:cs typeface="Times New Roman" pitchFamily="18" charset="0"/>
              </a:rPr>
              <a:t>административно-правовой статус граждан (статус - это наличие определённых прав и обязанностей);</a:t>
            </a:r>
            <a:endParaRPr lang="ru-RU" sz="2200" b="1">
              <a:latin typeface="Calibri" pitchFamily="34" charset="0"/>
            </a:endParaRPr>
          </a:p>
          <a:p>
            <a:pPr eaLnBrk="0" hangingPunct="0">
              <a:buFontTx/>
              <a:buBlip>
                <a:blip r:embed="rId2"/>
              </a:buBlip>
            </a:pPr>
            <a:r>
              <a:rPr lang="ru-RU" sz="2200" b="1">
                <a:latin typeface="Calibri" pitchFamily="34" charset="0"/>
                <a:cs typeface="Times New Roman" pitchFamily="18" charset="0"/>
              </a:rPr>
              <a:t>правовые основы организации и деятельности исполнительной власти (аппарата государственного управления);</a:t>
            </a:r>
            <a:endParaRPr lang="ru-RU" sz="2200" b="1">
              <a:latin typeface="Calibri" pitchFamily="34" charset="0"/>
            </a:endParaRPr>
          </a:p>
          <a:p>
            <a:pPr eaLnBrk="0" hangingPunct="0">
              <a:buFontTx/>
              <a:buBlip>
                <a:blip r:embed="rId2"/>
              </a:buBlip>
            </a:pPr>
            <a:r>
              <a:rPr lang="ru-RU" sz="2200" b="1">
                <a:latin typeface="Calibri" pitchFamily="34" charset="0"/>
                <a:cs typeface="Times New Roman" pitchFamily="18" charset="0"/>
              </a:rPr>
              <a:t>административно-правовой статус негосударственных организаций;</a:t>
            </a:r>
            <a:endParaRPr lang="ru-RU" sz="2200" b="1">
              <a:latin typeface="Calibri" pitchFamily="34" charset="0"/>
            </a:endParaRPr>
          </a:p>
          <a:p>
            <a:pPr eaLnBrk="0" hangingPunct="0">
              <a:buFontTx/>
              <a:buBlip>
                <a:blip r:embed="rId2"/>
              </a:buBlip>
            </a:pPr>
            <a:r>
              <a:rPr lang="ru-RU" sz="2200" b="1">
                <a:latin typeface="Calibri" pitchFamily="34" charset="0"/>
                <a:cs typeface="Times New Roman" pitchFamily="18" charset="0"/>
              </a:rPr>
              <a:t>порядок применения норм административного права (какие государственные органы или должностные лица могут применять нормы административного права, какова компетенция этих органов и т.д.).</a:t>
            </a:r>
            <a:endParaRPr lang="ru-RU" sz="2200" b="1">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49238" y="1046163"/>
            <a:ext cx="8645525" cy="5273675"/>
          </a:xfrm>
          <a:prstGeom prst="rect">
            <a:avLst/>
          </a:prstGeom>
          <a:noFill/>
          <a:ln w="9525">
            <a:noFill/>
            <a:miter lim="800000"/>
            <a:headEnd/>
            <a:tailEnd/>
          </a:ln>
          <a:effectLst/>
        </p:spPr>
        <p:txBody>
          <a:bodyPr anchor="ctr">
            <a:spAutoFit/>
          </a:bodyPr>
          <a:lstStyle/>
          <a:p>
            <a:r>
              <a:rPr lang="ru-RU" sz="2000" b="1">
                <a:solidFill>
                  <a:srgbClr val="C00000"/>
                </a:solidFill>
                <a:latin typeface="Calibri" pitchFamily="34" charset="0"/>
              </a:rPr>
              <a:t>Особенная часть административного права </a:t>
            </a:r>
            <a:r>
              <a:rPr lang="ru-RU" sz="2000" b="1">
                <a:latin typeface="Calibri" pitchFamily="34" charset="0"/>
              </a:rPr>
              <a:t>состоит из норм, действующих в пределах отдельных сфер управления. Особенную часть административного права составляют нормы, регулирующие:</a:t>
            </a:r>
          </a:p>
          <a:p>
            <a:pPr>
              <a:buFontTx/>
              <a:buBlip>
                <a:blip r:embed="rId2"/>
              </a:buBlip>
            </a:pPr>
            <a:r>
              <a:rPr lang="ru-RU" sz="2000" b="1">
                <a:latin typeface="Calibri" pitchFamily="34" charset="0"/>
              </a:rPr>
              <a:t>обеспечение безопасности граждан, общества и государства (эти нормы в основном составляют содержание Кодекса об административных правонарушениях);</a:t>
            </a:r>
          </a:p>
          <a:p>
            <a:pPr>
              <a:buFontTx/>
              <a:buBlip>
                <a:blip r:embed="rId2"/>
              </a:buBlip>
            </a:pPr>
            <a:r>
              <a:rPr lang="ru-RU" sz="2000" b="1">
                <a:latin typeface="Calibri" pitchFamily="34" charset="0"/>
              </a:rPr>
              <a:t>организационно-хозяйственную деятельность государственной администрации (эти нормы в основном содержатся во внутриведомственных инструкциях и других подзаконных актах);</a:t>
            </a:r>
          </a:p>
          <a:p>
            <a:pPr>
              <a:buFontTx/>
              <a:buBlip>
                <a:blip r:embed="rId2"/>
              </a:buBlip>
            </a:pPr>
            <a:r>
              <a:rPr lang="ru-RU" sz="2000" b="1">
                <a:latin typeface="Calibri" pitchFamily="34" charset="0"/>
              </a:rPr>
              <a:t>социально-культурную и благотворительную деятельность (это нормы, регулирующие деятельность отделов социального обеспечения, комитетов защиты малоимущих граждан, фондов помощи пострадавшим от стихийных бедствий и т.д.);</a:t>
            </a:r>
          </a:p>
          <a:p>
            <a:pPr>
              <a:buFontTx/>
              <a:buBlip>
                <a:blip r:embed="rId2"/>
              </a:buBlip>
            </a:pPr>
            <a:r>
              <a:rPr lang="ru-RU" sz="2000" b="1">
                <a:latin typeface="Calibri" pitchFamily="34" charset="0"/>
              </a:rPr>
              <a:t>деятельность государственной администрации по организации и осуществлению политических, экономических, культурных и иных связей с другими странами.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49238" y="928688"/>
            <a:ext cx="8645525" cy="4894262"/>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Виды административных отношений</a:t>
            </a:r>
            <a:r>
              <a:rPr lang="ru-RU" sz="2400" b="1" dirty="0">
                <a:latin typeface="+mn-lt"/>
                <a:cs typeface="+mn-cs"/>
              </a:rPr>
              <a:t> многообразны. </a:t>
            </a:r>
          </a:p>
          <a:p>
            <a:pPr fontAlgn="auto">
              <a:spcBef>
                <a:spcPts val="0"/>
              </a:spcBef>
              <a:spcAft>
                <a:spcPts val="0"/>
              </a:spcAft>
              <a:defRPr/>
            </a:pPr>
            <a:r>
              <a:rPr lang="ru-RU" sz="2400" b="1" dirty="0">
                <a:latin typeface="+mn-lt"/>
                <a:cs typeface="+mn-cs"/>
              </a:rPr>
              <a:t>В зависимости от особенностей участников этих отношений выделяют отношения:</a:t>
            </a:r>
          </a:p>
          <a:p>
            <a:pPr marL="354013" indent="-354013" fontAlgn="auto">
              <a:spcBef>
                <a:spcPts val="0"/>
              </a:spcBef>
              <a:spcAft>
                <a:spcPts val="0"/>
              </a:spcAft>
              <a:buFontTx/>
              <a:buBlip>
                <a:blip r:embed="rId2"/>
              </a:buBlip>
              <a:defRPr/>
            </a:pPr>
            <a:r>
              <a:rPr lang="ru-RU" sz="2400" b="1" dirty="0">
                <a:latin typeface="+mn-lt"/>
                <a:cs typeface="+mn-cs"/>
              </a:rPr>
              <a:t>соподчиненных субъектов</a:t>
            </a:r>
          </a:p>
          <a:p>
            <a:pPr marL="354013" indent="-354013" fontAlgn="auto">
              <a:spcBef>
                <a:spcPts val="0"/>
              </a:spcBef>
              <a:spcAft>
                <a:spcPts val="0"/>
              </a:spcAft>
              <a:buFontTx/>
              <a:buBlip>
                <a:blip r:embed="rId2"/>
              </a:buBlip>
              <a:defRPr/>
            </a:pPr>
            <a:r>
              <a:rPr lang="ru-RU" sz="2400" b="1" dirty="0" err="1">
                <a:latin typeface="+mn-lt"/>
                <a:cs typeface="+mn-cs"/>
              </a:rPr>
              <a:t>несоподчиненных</a:t>
            </a:r>
            <a:r>
              <a:rPr lang="ru-RU" sz="2400" b="1" dirty="0">
                <a:latin typeface="+mn-lt"/>
                <a:cs typeface="+mn-cs"/>
              </a:rPr>
              <a:t> субъектов.</a:t>
            </a:r>
          </a:p>
          <a:p>
            <a:pPr fontAlgn="auto">
              <a:spcBef>
                <a:spcPts val="0"/>
              </a:spcBef>
              <a:spcAft>
                <a:spcPts val="0"/>
              </a:spcAft>
              <a:defRPr/>
            </a:pPr>
            <a:endParaRPr lang="ru-RU" sz="2400" b="1" i="1" dirty="0">
              <a:latin typeface="+mn-lt"/>
              <a:cs typeface="+mn-cs"/>
            </a:endParaRPr>
          </a:p>
          <a:p>
            <a:pPr fontAlgn="auto">
              <a:spcBef>
                <a:spcPts val="0"/>
              </a:spcBef>
              <a:spcAft>
                <a:spcPts val="0"/>
              </a:spcAft>
              <a:defRPr/>
            </a:pPr>
            <a:r>
              <a:rPr lang="ru-RU" sz="2400" b="1" dirty="0">
                <a:latin typeface="+mn-lt"/>
                <a:cs typeface="+mn-cs"/>
              </a:rPr>
              <a:t>К</a:t>
            </a:r>
            <a:r>
              <a:rPr lang="ru-RU" sz="2400" b="1" i="1" dirty="0">
                <a:latin typeface="+mn-lt"/>
                <a:cs typeface="+mn-cs"/>
              </a:rPr>
              <a:t> </a:t>
            </a:r>
            <a:r>
              <a:rPr lang="ru-RU" sz="2400" b="1" dirty="0" err="1">
                <a:solidFill>
                  <a:srgbClr val="C00000"/>
                </a:solidFill>
                <a:latin typeface="+mn-lt"/>
                <a:cs typeface="+mn-cs"/>
              </a:rPr>
              <a:t>несоподчиненному</a:t>
            </a:r>
            <a:r>
              <a:rPr lang="ru-RU" sz="2400" b="1" dirty="0">
                <a:solidFill>
                  <a:srgbClr val="C00000"/>
                </a:solidFill>
                <a:latin typeface="+mn-lt"/>
                <a:cs typeface="+mn-cs"/>
              </a:rPr>
              <a:t> виду административных связей </a:t>
            </a:r>
            <a:r>
              <a:rPr lang="ru-RU" sz="2400" b="1" dirty="0">
                <a:latin typeface="+mn-lt"/>
                <a:cs typeface="+mn-cs"/>
              </a:rPr>
              <a:t>относится взаимодействие двух и более равнозначных и не находящихся в подчинении друг к другу субъектов исполнительной власти (например, взаимоотношения между министерствами).</a:t>
            </a:r>
          </a:p>
          <a:p>
            <a:pPr fontAlgn="auto">
              <a:spcBef>
                <a:spcPts val="0"/>
              </a:spcBef>
              <a:spcAft>
                <a:spcPts val="0"/>
              </a:spcAft>
              <a:defRPr/>
            </a:pPr>
            <a:r>
              <a:rPr lang="ru-RU" sz="2400" b="1" dirty="0">
                <a:solidFill>
                  <a:srgbClr val="C00000"/>
                </a:solidFill>
                <a:latin typeface="+mn-lt"/>
                <a:cs typeface="+mn-cs"/>
              </a:rPr>
              <a:t>Соподчиненный вид административных связей </a:t>
            </a:r>
            <a:r>
              <a:rPr lang="ru-RU" sz="2400" b="1" dirty="0">
                <a:latin typeface="+mn-lt"/>
                <a:cs typeface="+mn-cs"/>
              </a:rPr>
              <a:t>может быть представлен в нескольких вариантах.</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88" y="857250"/>
            <a:ext cx="8501062" cy="3786188"/>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Соподчиненный вид административных связей </a:t>
            </a:r>
            <a:r>
              <a:rPr lang="ru-RU" sz="2400" b="1" dirty="0">
                <a:latin typeface="+mn-lt"/>
                <a:cs typeface="+mn-cs"/>
              </a:rPr>
              <a:t>может быть представлен в следующих вариантах:</a:t>
            </a:r>
          </a:p>
          <a:p>
            <a:pPr marL="457200" indent="-457200" fontAlgn="auto">
              <a:spcBef>
                <a:spcPts val="0"/>
              </a:spcBef>
              <a:spcAft>
                <a:spcPts val="0"/>
              </a:spcAft>
              <a:buFont typeface="+mj-lt"/>
              <a:buAutoNum type="arabicPeriod"/>
              <a:defRPr/>
            </a:pPr>
            <a:r>
              <a:rPr lang="ru-RU" sz="2400" b="1" dirty="0">
                <a:latin typeface="+mn-lt"/>
                <a:cs typeface="+mn-cs"/>
              </a:rPr>
              <a:t>Отношения вышестоящего субъекта исполнительной власти с нижестоящими субъектами исполнительной власти (например, отношения Правительства РФ с министерствами и ведомствами).</a:t>
            </a:r>
          </a:p>
          <a:p>
            <a:pPr marL="457200" indent="-457200" fontAlgn="auto">
              <a:spcBef>
                <a:spcPts val="0"/>
              </a:spcBef>
              <a:spcAft>
                <a:spcPts val="0"/>
              </a:spcAft>
              <a:buFont typeface="+mj-lt"/>
              <a:buAutoNum type="arabicPeriod"/>
              <a:defRPr/>
            </a:pPr>
            <a:r>
              <a:rPr lang="ru-RU" sz="2400" b="1" dirty="0">
                <a:latin typeface="+mn-lt"/>
                <a:cs typeface="+mn-cs"/>
              </a:rPr>
              <a:t>Отношения субъекта исполнительной власти с предприятием (учреждением), находящимся в его подчинении (например, отношения Министерства общего и профессионального образования с вузами).</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4524375"/>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Соподчиненный вид административных связей </a:t>
            </a:r>
            <a:r>
              <a:rPr lang="ru-RU" sz="2400" b="1" dirty="0">
                <a:latin typeface="+mn-lt"/>
                <a:cs typeface="+mn-cs"/>
              </a:rPr>
              <a:t>может быть представлен в следующих вариантах:</a:t>
            </a:r>
          </a:p>
          <a:p>
            <a:pPr marL="457200" indent="-457200" fontAlgn="auto">
              <a:spcBef>
                <a:spcPts val="0"/>
              </a:spcBef>
              <a:spcAft>
                <a:spcPts val="0"/>
              </a:spcAft>
              <a:buFont typeface="+mj-lt"/>
              <a:buAutoNum type="arabicPeriod" startAt="3"/>
              <a:defRPr/>
            </a:pPr>
            <a:r>
              <a:rPr lang="ru-RU" sz="2400" b="1" dirty="0">
                <a:latin typeface="+mn-lt"/>
                <a:cs typeface="+mn-cs"/>
              </a:rPr>
              <a:t>Отношения субъекта исполнительной власти с предприятием (учреждением), не находящимся в его подчинении (например, отношения органов финансового контроля с предприятием). Это </a:t>
            </a:r>
            <a:r>
              <a:rPr lang="ru-RU" sz="2400" b="1" i="1" dirty="0">
                <a:latin typeface="+mn-lt"/>
                <a:cs typeface="+mn-cs"/>
              </a:rPr>
              <a:t>внешняя форма соподчинения</a:t>
            </a:r>
            <a:r>
              <a:rPr lang="ru-RU" sz="2400" b="1" dirty="0">
                <a:latin typeface="+mn-lt"/>
                <a:cs typeface="+mn-cs"/>
              </a:rPr>
              <a:t>. Она означает, что исполнитель не находится в прямой зависимости от субъекта исполнительной власти.</a:t>
            </a:r>
          </a:p>
          <a:p>
            <a:pPr marL="457200" indent="-457200" fontAlgn="auto">
              <a:spcBef>
                <a:spcPts val="0"/>
              </a:spcBef>
              <a:spcAft>
                <a:spcPts val="0"/>
              </a:spcAft>
              <a:buFont typeface="+mj-lt"/>
              <a:buAutoNum type="arabicPeriod" startAt="3"/>
              <a:defRPr/>
            </a:pPr>
            <a:r>
              <a:rPr lang="ru-RU" sz="2400" b="1" dirty="0">
                <a:latin typeface="+mn-lt"/>
                <a:cs typeface="+mn-cs"/>
              </a:rPr>
              <a:t>Отношения субъекта исполнительной власти республиканского (областного) значения с органами местного самоуправления.</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5262562"/>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Соподчиненный вид административных связей </a:t>
            </a:r>
            <a:r>
              <a:rPr lang="ru-RU" sz="2400" b="1" dirty="0">
                <a:latin typeface="+mn-lt"/>
                <a:cs typeface="+mn-cs"/>
              </a:rPr>
              <a:t>может быть представлен в следующих вариантах:</a:t>
            </a:r>
          </a:p>
          <a:p>
            <a:pPr marL="457200" indent="-457200" fontAlgn="auto">
              <a:spcBef>
                <a:spcPts val="0"/>
              </a:spcBef>
              <a:spcAft>
                <a:spcPts val="0"/>
              </a:spcAft>
              <a:buFont typeface="+mj-lt"/>
              <a:buAutoNum type="arabicPeriod" startAt="5"/>
              <a:defRPr/>
            </a:pPr>
            <a:r>
              <a:rPr lang="ru-RU" sz="2400" b="1" dirty="0">
                <a:latin typeface="+mn-lt"/>
                <a:cs typeface="+mn-cs"/>
              </a:rPr>
              <a:t>Отношения субъекта исполнительной власти (федерального или муниципального) с негосударственными объединениями (коммерческими структурами, социально-культурными объединениями, общественными организациями и др.).</a:t>
            </a:r>
          </a:p>
          <a:p>
            <a:pPr marL="457200" indent="-457200" fontAlgn="auto">
              <a:spcBef>
                <a:spcPts val="0"/>
              </a:spcBef>
              <a:spcAft>
                <a:spcPts val="0"/>
              </a:spcAft>
              <a:buFont typeface="+mj-lt"/>
              <a:buAutoNum type="arabicPeriod" startAt="5"/>
              <a:defRPr/>
            </a:pPr>
            <a:r>
              <a:rPr lang="ru-RU" sz="2400" b="1" dirty="0">
                <a:latin typeface="+mn-lt"/>
                <a:cs typeface="+mn-cs"/>
              </a:rPr>
              <a:t>Отношения субъекта исполнительной власти (должностного лица) с гражданами. Это может быть как внутренняя форма соподчинения, так и внешняя форма соподчинения (например, отношения начальника с подчиненными - внутренняя форма соподчинения, а отношения сотрудника ГИБДД с водителями - внешняя форма соподчинения).</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3786187"/>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Реализация норм административного права </a:t>
            </a:r>
            <a:r>
              <a:rPr lang="ru-RU" sz="2400" b="1" dirty="0">
                <a:latin typeface="+mn-lt"/>
                <a:cs typeface="+mn-cs"/>
              </a:rPr>
              <a:t>осуществляется несколькими способами.</a:t>
            </a:r>
          </a:p>
          <a:p>
            <a:pPr marL="457200" indent="-457200" fontAlgn="auto">
              <a:spcBef>
                <a:spcPts val="0"/>
              </a:spcBef>
              <a:spcAft>
                <a:spcPts val="0"/>
              </a:spcAft>
              <a:buFont typeface="+mj-lt"/>
              <a:buAutoNum type="arabicPeriod"/>
              <a:defRPr/>
            </a:pPr>
            <a:r>
              <a:rPr lang="ru-RU" sz="2400" b="1" dirty="0">
                <a:solidFill>
                  <a:srgbClr val="C00000"/>
                </a:solidFill>
                <a:latin typeface="+mn-lt"/>
                <a:cs typeface="+mn-cs"/>
              </a:rPr>
              <a:t>Исполнение.</a:t>
            </a:r>
            <a:r>
              <a:rPr lang="ru-RU" sz="2400" b="1" dirty="0">
                <a:latin typeface="+mn-lt"/>
                <a:cs typeface="+mn-cs"/>
              </a:rPr>
              <a:t> Заключается в активных действиях субъектов права по выполнению предписаний, содержащихся в правовых нормах (например, обязанность оплатить проезд, войдя в пассажирский транспорт).</a:t>
            </a:r>
          </a:p>
          <a:p>
            <a:pPr marL="457200" indent="-457200" fontAlgn="auto">
              <a:spcBef>
                <a:spcPts val="0"/>
              </a:spcBef>
              <a:spcAft>
                <a:spcPts val="0"/>
              </a:spcAft>
              <a:buFont typeface="+mj-lt"/>
              <a:buAutoNum type="arabicPeriod"/>
              <a:defRPr/>
            </a:pPr>
            <a:r>
              <a:rPr lang="ru-RU" sz="2400" b="1" dirty="0">
                <a:solidFill>
                  <a:srgbClr val="C00000"/>
                </a:solidFill>
                <a:latin typeface="+mn-lt"/>
                <a:cs typeface="+mn-cs"/>
              </a:rPr>
              <a:t>Соблюдение. </a:t>
            </a:r>
            <a:r>
              <a:rPr lang="ru-RU" sz="2400" b="1" dirty="0">
                <a:latin typeface="+mn-lt"/>
                <a:cs typeface="+mn-cs"/>
              </a:rPr>
              <a:t>Суть соблюдения состоит в воздержании субъекта от совершения запрещенных действий (например, запрет переходить улицу на красный свет).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5632450"/>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Реализация норм административного права </a:t>
            </a:r>
            <a:r>
              <a:rPr lang="ru-RU" sz="2400" b="1" dirty="0">
                <a:latin typeface="+mn-lt"/>
                <a:cs typeface="+mn-cs"/>
              </a:rPr>
              <a:t>осуществляется несколькими способами.</a:t>
            </a:r>
          </a:p>
          <a:p>
            <a:pPr marL="457200" indent="-457200" fontAlgn="auto">
              <a:spcBef>
                <a:spcPts val="0"/>
              </a:spcBef>
              <a:spcAft>
                <a:spcPts val="0"/>
              </a:spcAft>
              <a:buFont typeface="+mj-lt"/>
              <a:buAutoNum type="arabicPeriod" startAt="3"/>
              <a:defRPr/>
            </a:pPr>
            <a:r>
              <a:rPr lang="ru-RU" sz="2400" b="1" dirty="0">
                <a:solidFill>
                  <a:srgbClr val="C00000"/>
                </a:solidFill>
                <a:latin typeface="+mn-lt"/>
                <a:cs typeface="+mn-cs"/>
              </a:rPr>
              <a:t>Использование. </a:t>
            </a:r>
            <a:r>
              <a:rPr lang="ru-RU" sz="2400" b="1" dirty="0">
                <a:latin typeface="+mn-lt"/>
                <a:cs typeface="+mn-cs"/>
              </a:rPr>
              <a:t>При использовании субъект сам принимает решение, пользоваться ему предоставленным правом или нет (например, если гражданин имеет право заниматься охотой, он может не пользоваться этим правом, однако передать своё право охотиться другому лицу нельзя).</a:t>
            </a:r>
          </a:p>
          <a:p>
            <a:pPr marL="457200" indent="-457200" fontAlgn="auto">
              <a:spcBef>
                <a:spcPts val="0"/>
              </a:spcBef>
              <a:spcAft>
                <a:spcPts val="0"/>
              </a:spcAft>
              <a:buFont typeface="+mj-lt"/>
              <a:buAutoNum type="arabicPeriod" startAt="3"/>
              <a:defRPr/>
            </a:pPr>
            <a:r>
              <a:rPr lang="ru-RU" sz="2400" b="1" dirty="0">
                <a:solidFill>
                  <a:srgbClr val="C00000"/>
                </a:solidFill>
                <a:latin typeface="+mn-lt"/>
                <a:cs typeface="+mn-cs"/>
              </a:rPr>
              <a:t>Применение.</a:t>
            </a:r>
            <a:r>
              <a:rPr lang="ru-RU" sz="2400" b="1" dirty="0">
                <a:latin typeface="+mn-lt"/>
                <a:cs typeface="+mn-cs"/>
              </a:rPr>
              <a:t> Состоит в принятии компетентными органами (</a:t>
            </a:r>
            <a:r>
              <a:rPr lang="ru-RU" sz="2400" b="1" dirty="0" err="1">
                <a:latin typeface="+mn-lt"/>
                <a:cs typeface="+mn-cs"/>
              </a:rPr>
              <a:t>управомоченными</a:t>
            </a:r>
            <a:r>
              <a:rPr lang="ru-RU" sz="2400" b="1" dirty="0">
                <a:latin typeface="+mn-lt"/>
                <a:cs typeface="+mn-cs"/>
              </a:rPr>
              <a:t> лицами) юридически властных решений на основе действующих административных норм (например, за несоблюдение правил эксплуатации газового оборудования служба городского газового хозяйства имеет право применения санкций к нарушителям).</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ChangeArrowheads="1"/>
          </p:cNvSpPr>
          <p:nvPr/>
        </p:nvSpPr>
        <p:spPr bwMode="auto">
          <a:xfrm>
            <a:off x="428625" y="785813"/>
            <a:ext cx="8466138" cy="5262562"/>
          </a:xfrm>
          <a:prstGeom prst="rect">
            <a:avLst/>
          </a:prstGeom>
          <a:noFill/>
          <a:ln w="9525">
            <a:noFill/>
            <a:miter lim="800000"/>
            <a:headEnd/>
            <a:tailEnd/>
          </a:ln>
        </p:spPr>
        <p:txBody>
          <a:bodyPr anchor="ctr">
            <a:spAutoFit/>
          </a:bodyPr>
          <a:lstStyle/>
          <a:p>
            <a:r>
              <a:rPr lang="ru-RU" sz="2400" b="1">
                <a:latin typeface="Calibri" pitchFamily="34" charset="0"/>
              </a:rPr>
              <a:t>Нормы административного права обязательны для всех лиц, на которых направлено их действие. В случае несоблюдения норм административного права наступает </a:t>
            </a:r>
            <a:r>
              <a:rPr lang="ru-RU" sz="2400" b="1">
                <a:solidFill>
                  <a:srgbClr val="C00000"/>
                </a:solidFill>
                <a:latin typeface="Calibri" pitchFamily="34" charset="0"/>
              </a:rPr>
              <a:t>административная ответственность.</a:t>
            </a:r>
          </a:p>
          <a:p>
            <a:endParaRPr lang="ru-RU" sz="2400" b="1">
              <a:latin typeface="Calibri" pitchFamily="34" charset="0"/>
            </a:endParaRPr>
          </a:p>
          <a:p>
            <a:r>
              <a:rPr lang="ru-RU" sz="2400" b="1">
                <a:latin typeface="Calibri" pitchFamily="34" charset="0"/>
              </a:rPr>
              <a:t>Административная ответственность наступает при наличии административного проступка. </a:t>
            </a:r>
          </a:p>
          <a:p>
            <a:endParaRPr lang="ru-RU" sz="2400" b="1">
              <a:solidFill>
                <a:srgbClr val="C00000"/>
              </a:solidFill>
              <a:latin typeface="Calibri" pitchFamily="34" charset="0"/>
            </a:endParaRPr>
          </a:p>
          <a:p>
            <a:r>
              <a:rPr lang="ru-RU" sz="2400" b="1">
                <a:solidFill>
                  <a:srgbClr val="C00000"/>
                </a:solidFill>
                <a:latin typeface="Calibri" pitchFamily="34" charset="0"/>
              </a:rPr>
              <a:t>Административный проступок </a:t>
            </a:r>
            <a:r>
              <a:rPr lang="ru-RU" sz="2400" b="1">
                <a:latin typeface="Calibri" pitchFamily="34" charset="0"/>
              </a:rPr>
              <a:t>- это посягающие на общественный порядок противоправные, виновные (умышленные или неосторожные) действия или бездействия, которые запрещены административным законодательством (например, Кодексом об административных правонарушениях).</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Содержимое 2"/>
          <p:cNvSpPr>
            <a:spLocks noGrp="1"/>
          </p:cNvSpPr>
          <p:nvPr>
            <p:ph idx="1"/>
          </p:nvPr>
        </p:nvSpPr>
        <p:spPr>
          <a:xfrm>
            <a:off x="2143125" y="214313"/>
            <a:ext cx="4857750" cy="428625"/>
          </a:xfrm>
        </p:spPr>
        <p:txBody>
          <a:bodyPr/>
          <a:lstStyle/>
          <a:p>
            <a:pPr eaLnBrk="1" hangingPunct="1">
              <a:buFont typeface="Arial" charset="0"/>
              <a:buNone/>
            </a:pPr>
            <a:endParaRPr lang="ru-RU" sz="2200" b="1" smtClean="0">
              <a:solidFill>
                <a:schemeClr val="bg1"/>
              </a:solidFill>
            </a:endParaRPr>
          </a:p>
        </p:txBody>
      </p:sp>
      <p:sp>
        <p:nvSpPr>
          <p:cNvPr id="14338" name="Rectangle 2"/>
          <p:cNvSpPr>
            <a:spLocks noChangeArrowheads="1"/>
          </p:cNvSpPr>
          <p:nvPr/>
        </p:nvSpPr>
        <p:spPr bwMode="auto">
          <a:xfrm>
            <a:off x="428625" y="-293688"/>
            <a:ext cx="8358188" cy="4838701"/>
          </a:xfrm>
          <a:prstGeom prst="rect">
            <a:avLst/>
          </a:prstGeom>
          <a:noFill/>
          <a:ln w="9525">
            <a:noFill/>
            <a:miter lim="800000"/>
            <a:headEnd/>
            <a:tailEnd/>
          </a:ln>
        </p:spPr>
        <p:txBody>
          <a:bodyPr anchor="ctr">
            <a:spAutoFit/>
          </a:bodyPr>
          <a:lstStyle/>
          <a:p>
            <a:endParaRPr lang="ru-RU" sz="2400" b="1"/>
          </a:p>
          <a:p>
            <a:endParaRPr lang="ru-RU" sz="2400" b="1"/>
          </a:p>
          <a:p>
            <a:endParaRPr lang="ru-RU" sz="2400" b="1"/>
          </a:p>
          <a:p>
            <a:endParaRPr lang="ru-RU" sz="2400" b="1"/>
          </a:p>
          <a:p>
            <a:r>
              <a:rPr lang="ru-RU" sz="2400" b="1"/>
              <a:t>План:</a:t>
            </a:r>
          </a:p>
          <a:p>
            <a:pPr>
              <a:buFontTx/>
              <a:buChar char="•"/>
            </a:pPr>
            <a:endParaRPr lang="ru-RU" sz="2400" b="1"/>
          </a:p>
          <a:p>
            <a:pPr>
              <a:buFontTx/>
              <a:buChar char="•"/>
            </a:pPr>
            <a:r>
              <a:rPr lang="ru-RU" sz="2400" b="1">
                <a:latin typeface="Calibri" pitchFamily="34" charset="0"/>
                <a:hlinkClick r:id="rId2" action="ppaction://hlinksldjump"/>
              </a:rPr>
              <a:t>Органы государственного управления, их роль, функции</a:t>
            </a:r>
            <a:endParaRPr lang="ru-RU" sz="2400" b="1">
              <a:latin typeface="Calibri" pitchFamily="34" charset="0"/>
            </a:endParaRPr>
          </a:p>
          <a:p>
            <a:pPr>
              <a:buFontTx/>
              <a:buChar char="•"/>
            </a:pPr>
            <a:r>
              <a:rPr lang="ru-RU" sz="2400" b="1">
                <a:latin typeface="Calibri" pitchFamily="34" charset="0"/>
                <a:hlinkClick r:id="rId3" action="ppaction://hlinksldjump"/>
              </a:rPr>
              <a:t>Предмет, источники, субъекты, принципы административного права.</a:t>
            </a:r>
            <a:endParaRPr lang="ru-RU" sz="2400" b="1">
              <a:latin typeface="Calibri" pitchFamily="34" charset="0"/>
            </a:endParaRPr>
          </a:p>
          <a:p>
            <a:pPr>
              <a:buFontTx/>
              <a:buChar char="•"/>
            </a:pPr>
            <a:r>
              <a:rPr lang="ru-RU" sz="2400" b="1">
                <a:latin typeface="Calibri" pitchFamily="34" charset="0"/>
                <a:hlinkClick r:id="rId4" action="ppaction://hlinksldjump"/>
              </a:rPr>
              <a:t>Система административного права</a:t>
            </a:r>
            <a:endParaRPr lang="ru-RU" sz="2400" b="1">
              <a:latin typeface="Calibri" pitchFamily="34" charset="0"/>
            </a:endParaRPr>
          </a:p>
          <a:p>
            <a:pPr>
              <a:buFontTx/>
              <a:buChar char="•"/>
            </a:pPr>
            <a:r>
              <a:rPr lang="ru-RU" sz="2400" b="1">
                <a:latin typeface="Calibri" pitchFamily="34" charset="0"/>
                <a:hlinkClick r:id="rId5" action="ppaction://hlinksldjump"/>
              </a:rPr>
              <a:t>Административная ответственность</a:t>
            </a:r>
            <a:endParaRPr lang="ru-RU" sz="2400" b="1">
              <a:latin typeface="Calibri" pitchFamily="34" charset="0"/>
            </a:endParaRPr>
          </a:p>
          <a:p>
            <a:r>
              <a:rPr lang="ru-RU" sz="2400" b="1">
                <a:latin typeface="Calibri" pitchFamily="34"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3416300"/>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Административная ответственность в РФ</a:t>
            </a:r>
          </a:p>
          <a:p>
            <a:pPr fontAlgn="auto">
              <a:spcBef>
                <a:spcPts val="0"/>
              </a:spcBef>
              <a:spcAft>
                <a:spcPts val="0"/>
              </a:spcAft>
              <a:defRPr/>
            </a:pPr>
            <a:endParaRPr lang="ru-RU" sz="2400" b="1" dirty="0">
              <a:latin typeface="+mn-lt"/>
              <a:cs typeface="+mn-cs"/>
            </a:endParaRPr>
          </a:p>
          <a:p>
            <a:pPr marL="354013" indent="-354013" fontAlgn="auto">
              <a:spcBef>
                <a:spcPts val="0"/>
              </a:spcBef>
              <a:spcAft>
                <a:spcPts val="0"/>
              </a:spcAft>
              <a:buFont typeface="Wingdings" pitchFamily="2" charset="2"/>
              <a:buChar char="q"/>
              <a:defRPr/>
            </a:pPr>
            <a:r>
              <a:rPr lang="ru-RU" sz="2400" b="1" dirty="0">
                <a:latin typeface="+mn-lt"/>
                <a:cs typeface="+mn-cs"/>
              </a:rPr>
              <a:t>Наступает для граждан, достигших шестнадцатилетнего возраста. </a:t>
            </a:r>
          </a:p>
          <a:p>
            <a:pPr marL="354013" indent="-354013" fontAlgn="auto">
              <a:spcBef>
                <a:spcPts val="0"/>
              </a:spcBef>
              <a:spcAft>
                <a:spcPts val="0"/>
              </a:spcAft>
              <a:buFont typeface="Wingdings" pitchFamily="2" charset="2"/>
              <a:buChar char="q"/>
              <a:defRPr/>
            </a:pPr>
            <a:r>
              <a:rPr lang="ru-RU" sz="2400" b="1" dirty="0">
                <a:latin typeface="+mn-lt"/>
                <a:cs typeface="+mn-cs"/>
              </a:rPr>
              <a:t>За лиц в возрасте до 16 лет ответственность несут родители или опекуны правонарушителя. </a:t>
            </a:r>
          </a:p>
          <a:p>
            <a:pPr marL="354013" indent="-354013" fontAlgn="auto">
              <a:spcBef>
                <a:spcPts val="0"/>
              </a:spcBef>
              <a:spcAft>
                <a:spcPts val="0"/>
              </a:spcAft>
              <a:buFont typeface="Wingdings" pitchFamily="2" charset="2"/>
              <a:buChar char="q"/>
              <a:defRPr/>
            </a:pPr>
            <a:r>
              <a:rPr lang="ru-RU" sz="2400" b="1" dirty="0">
                <a:latin typeface="+mn-lt"/>
                <a:cs typeface="+mn-cs"/>
              </a:rPr>
              <a:t>К лицам от 16 до 18 лет административные взыскания применяются в соответствии с положением по делам несовершеннолетних.</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5632450"/>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Административная ответственность не может применяться:</a:t>
            </a:r>
          </a:p>
          <a:p>
            <a:pPr marL="457200" indent="-457200" fontAlgn="auto">
              <a:spcBef>
                <a:spcPts val="0"/>
              </a:spcBef>
              <a:spcAft>
                <a:spcPts val="0"/>
              </a:spcAft>
              <a:buFont typeface="+mj-lt"/>
              <a:buAutoNum type="arabicPeriod"/>
              <a:defRPr/>
            </a:pPr>
            <a:r>
              <a:rPr lang="ru-RU" sz="2400" b="1" dirty="0">
                <a:latin typeface="+mn-lt"/>
                <a:cs typeface="+mn-cs"/>
              </a:rPr>
              <a:t>при соблюдении пределов необходимой обороны;</a:t>
            </a:r>
          </a:p>
          <a:p>
            <a:pPr marL="457200" indent="-457200" fontAlgn="auto">
              <a:spcBef>
                <a:spcPts val="0"/>
              </a:spcBef>
              <a:spcAft>
                <a:spcPts val="0"/>
              </a:spcAft>
              <a:buFont typeface="+mj-lt"/>
              <a:buAutoNum type="arabicPeriod"/>
              <a:defRPr/>
            </a:pPr>
            <a:r>
              <a:rPr lang="ru-RU" sz="2400" b="1" dirty="0">
                <a:latin typeface="+mn-lt"/>
                <a:cs typeface="+mn-cs"/>
              </a:rPr>
              <a:t>при крайней необходимости (в данном случае лицо не несёт административной ответственности, но не освобождается от материальной ответственности перед третьими лицами);</a:t>
            </a:r>
          </a:p>
          <a:p>
            <a:pPr marL="457200" indent="-457200" fontAlgn="auto">
              <a:spcBef>
                <a:spcPts val="0"/>
              </a:spcBef>
              <a:spcAft>
                <a:spcPts val="0"/>
              </a:spcAft>
              <a:buFont typeface="+mj-lt"/>
              <a:buAutoNum type="arabicPeriod"/>
              <a:defRPr/>
            </a:pPr>
            <a:r>
              <a:rPr lang="ru-RU" sz="2400" b="1" dirty="0">
                <a:latin typeface="+mn-lt"/>
                <a:cs typeface="+mn-cs"/>
              </a:rPr>
              <a:t>в случае состояния невменяемости лица в момент совершения правонарушения;</a:t>
            </a:r>
          </a:p>
          <a:p>
            <a:pPr marL="457200" indent="-457200" fontAlgn="auto">
              <a:spcBef>
                <a:spcPts val="0"/>
              </a:spcBef>
              <a:spcAft>
                <a:spcPts val="0"/>
              </a:spcAft>
              <a:buFont typeface="+mj-lt"/>
              <a:buAutoNum type="arabicPeriod"/>
              <a:defRPr/>
            </a:pPr>
            <a:r>
              <a:rPr lang="ru-RU" sz="2400" b="1" dirty="0">
                <a:latin typeface="+mn-lt"/>
                <a:cs typeface="+mn-cs"/>
              </a:rPr>
              <a:t>если правонарушение имело незначительные вредные последствия или вовсе не имело их (исключение составляют нарушения правил дорожного движения);</a:t>
            </a:r>
          </a:p>
          <a:p>
            <a:pPr marL="457200" indent="-457200" fontAlgn="auto">
              <a:spcBef>
                <a:spcPts val="0"/>
              </a:spcBef>
              <a:spcAft>
                <a:spcPts val="0"/>
              </a:spcAft>
              <a:buFont typeface="+mj-lt"/>
              <a:buAutoNum type="arabicPeriod"/>
              <a:defRPr/>
            </a:pPr>
            <a:r>
              <a:rPr lang="ru-RU" sz="2400" b="1" dirty="0">
                <a:latin typeface="+mn-lt"/>
                <a:cs typeface="+mn-cs"/>
              </a:rPr>
              <a:t>при передаче дела об административном правонарушении на рассмотрение общественным организациям (трудовым коллективам, собраниям граждан и т.д.).</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4154487"/>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Виды административных взысканий</a:t>
            </a:r>
          </a:p>
          <a:p>
            <a:pPr marL="457200" indent="-457200" fontAlgn="auto">
              <a:spcBef>
                <a:spcPts val="0"/>
              </a:spcBef>
              <a:spcAft>
                <a:spcPts val="0"/>
              </a:spcAft>
              <a:buFont typeface="+mj-lt"/>
              <a:buAutoNum type="arabicPeriod"/>
              <a:defRPr/>
            </a:pPr>
            <a:r>
              <a:rPr lang="ru-RU" sz="2400" b="1" dirty="0">
                <a:solidFill>
                  <a:srgbClr val="C00000"/>
                </a:solidFill>
                <a:latin typeface="+mn-lt"/>
                <a:cs typeface="+mn-cs"/>
              </a:rPr>
              <a:t>Предупреждение.</a:t>
            </a:r>
            <a:r>
              <a:rPr lang="ru-RU" sz="2400" b="1" dirty="0">
                <a:latin typeface="+mn-lt"/>
                <a:cs typeface="+mn-cs"/>
              </a:rPr>
              <a:t> Это взыскание морального характера. Оно выносится в письменной или устной форме. </a:t>
            </a:r>
          </a:p>
          <a:p>
            <a:pPr marL="457200" indent="-457200" fontAlgn="auto">
              <a:spcBef>
                <a:spcPts val="0"/>
              </a:spcBef>
              <a:spcAft>
                <a:spcPts val="0"/>
              </a:spcAft>
              <a:buFont typeface="+mj-lt"/>
              <a:buAutoNum type="arabicPeriod"/>
              <a:defRPr/>
            </a:pPr>
            <a:r>
              <a:rPr lang="ru-RU" sz="2400" b="1" dirty="0">
                <a:solidFill>
                  <a:srgbClr val="C00000"/>
                </a:solidFill>
                <a:latin typeface="+mn-lt"/>
                <a:cs typeface="+mn-cs"/>
              </a:rPr>
              <a:t>Штраф.</a:t>
            </a:r>
            <a:r>
              <a:rPr lang="ru-RU" sz="2400" b="1" dirty="0">
                <a:latin typeface="+mn-lt"/>
                <a:cs typeface="+mn-cs"/>
              </a:rPr>
              <a:t> Это денежное взыскание, налагаемое в пределах, предусмотренных законодательством. Штраф устанавливается в пределах от одной десятой до ста минимальных размеров оплаты труда, а равно до десятикратной стоимости похищенного, утраченного, поврежденного имущества либо в размере незаконного дохода, полученного в результате административного правонарушения.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5632450"/>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Виды административных взысканий</a:t>
            </a:r>
          </a:p>
          <a:p>
            <a:pPr marL="457200" indent="-457200" fontAlgn="auto">
              <a:spcBef>
                <a:spcPts val="0"/>
              </a:spcBef>
              <a:spcAft>
                <a:spcPts val="0"/>
              </a:spcAft>
              <a:buFont typeface="+mj-lt"/>
              <a:buAutoNum type="arabicPeriod" startAt="3"/>
              <a:defRPr/>
            </a:pPr>
            <a:r>
              <a:rPr lang="ru-RU" sz="2400" b="1" dirty="0">
                <a:solidFill>
                  <a:srgbClr val="C00000"/>
                </a:solidFill>
                <a:latin typeface="+mn-lt"/>
                <a:cs typeface="+mn-cs"/>
              </a:rPr>
              <a:t>Возмездное изъятие. </a:t>
            </a:r>
            <a:r>
              <a:rPr lang="ru-RU" sz="2400" b="1" dirty="0">
                <a:latin typeface="+mn-lt"/>
                <a:cs typeface="+mn-cs"/>
              </a:rPr>
              <a:t>Эта мера административного взыскания состоит в принудительном изъятии предмета, который являлся орудием правонарушения. </a:t>
            </a:r>
          </a:p>
          <a:p>
            <a:pPr marL="457200" indent="-457200" fontAlgn="auto">
              <a:spcBef>
                <a:spcPts val="0"/>
              </a:spcBef>
              <a:spcAft>
                <a:spcPts val="0"/>
              </a:spcAft>
              <a:buFont typeface="+mj-lt"/>
              <a:buAutoNum type="arabicPeriod" startAt="3"/>
              <a:defRPr/>
            </a:pPr>
            <a:r>
              <a:rPr lang="ru-RU" sz="2400" b="1" dirty="0">
                <a:solidFill>
                  <a:srgbClr val="C00000"/>
                </a:solidFill>
                <a:latin typeface="+mn-lt"/>
                <a:cs typeface="+mn-cs"/>
              </a:rPr>
              <a:t>Конфискация</a:t>
            </a:r>
            <a:r>
              <a:rPr lang="ru-RU" sz="2400" b="1" dirty="0">
                <a:latin typeface="+mn-lt"/>
                <a:cs typeface="+mn-cs"/>
              </a:rPr>
              <a:t>. Мера административного взыскания, которая состоит в принудительном безвозмездном изъятии предмета, явившегося орудием совершения административного правонарушения. </a:t>
            </a:r>
          </a:p>
          <a:p>
            <a:pPr marL="457200" indent="-457200" fontAlgn="auto">
              <a:spcBef>
                <a:spcPts val="0"/>
              </a:spcBef>
              <a:spcAft>
                <a:spcPts val="0"/>
              </a:spcAft>
              <a:buFont typeface="+mj-lt"/>
              <a:buAutoNum type="arabicPeriod" startAt="3"/>
              <a:defRPr/>
            </a:pPr>
            <a:r>
              <a:rPr lang="ru-RU" sz="2400" b="1" dirty="0">
                <a:solidFill>
                  <a:srgbClr val="C00000"/>
                </a:solidFill>
                <a:latin typeface="+mn-lt"/>
                <a:cs typeface="+mn-cs"/>
              </a:rPr>
              <a:t>Лишение специальных прав </a:t>
            </a:r>
            <a:r>
              <a:rPr lang="ru-RU" sz="2400" b="1" dirty="0">
                <a:latin typeface="+mn-lt"/>
                <a:cs typeface="+mn-cs"/>
              </a:rPr>
              <a:t>(права управления транспортным средством, права охоты и т.д.). Применяется на срок от пятнадцати дней до трех лет за грубое или систематическое нарушение установленных правил.</a:t>
            </a:r>
          </a:p>
          <a:p>
            <a:pPr marL="457200" indent="-457200" fontAlgn="auto">
              <a:spcBef>
                <a:spcPts val="0"/>
              </a:spcBef>
              <a:spcAft>
                <a:spcPts val="0"/>
              </a:spcAft>
              <a:buFont typeface="+mj-lt"/>
              <a:buAutoNum type="arabicPeriod" startAt="3"/>
              <a:defRPr/>
            </a:pPr>
            <a:r>
              <a:rPr lang="ru-RU" sz="2400" b="1" dirty="0">
                <a:solidFill>
                  <a:srgbClr val="C00000"/>
                </a:solidFill>
                <a:latin typeface="+mn-lt"/>
                <a:cs typeface="+mn-cs"/>
              </a:rPr>
              <a:t>Выдворение за пределы РФ </a:t>
            </a:r>
            <a:r>
              <a:rPr lang="ru-RU" sz="2400" b="1" dirty="0">
                <a:latin typeface="+mn-lt"/>
                <a:cs typeface="+mn-cs"/>
              </a:rPr>
              <a:t>иностранных лиц и лиц без гражданства.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5632450"/>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Виды административных взысканий</a:t>
            </a:r>
          </a:p>
          <a:p>
            <a:pPr marL="457200" indent="-457200" fontAlgn="auto">
              <a:spcBef>
                <a:spcPts val="0"/>
              </a:spcBef>
              <a:spcAft>
                <a:spcPts val="0"/>
              </a:spcAft>
              <a:buFont typeface="+mj-lt"/>
              <a:buAutoNum type="arabicPeriod" startAt="6"/>
              <a:defRPr/>
            </a:pPr>
            <a:r>
              <a:rPr lang="ru-RU" sz="2400" b="1" dirty="0">
                <a:solidFill>
                  <a:srgbClr val="C00000"/>
                </a:solidFill>
                <a:latin typeface="+mn-lt"/>
                <a:cs typeface="+mn-cs"/>
              </a:rPr>
              <a:t>Административный арест</a:t>
            </a:r>
            <a:r>
              <a:rPr lang="ru-RU" sz="2400" b="1" i="1" dirty="0">
                <a:solidFill>
                  <a:srgbClr val="C00000"/>
                </a:solidFill>
                <a:latin typeface="+mn-lt"/>
                <a:cs typeface="+mn-cs"/>
              </a:rPr>
              <a:t>.</a:t>
            </a:r>
            <a:r>
              <a:rPr lang="ru-RU" sz="2400" b="1" dirty="0">
                <a:solidFill>
                  <a:srgbClr val="C00000"/>
                </a:solidFill>
                <a:latin typeface="+mn-lt"/>
                <a:cs typeface="+mn-cs"/>
              </a:rPr>
              <a:t> </a:t>
            </a:r>
            <a:r>
              <a:rPr lang="ru-RU" sz="2400" b="1" dirty="0">
                <a:latin typeface="+mn-lt"/>
                <a:cs typeface="+mn-cs"/>
              </a:rPr>
              <a:t>Применяется за правонарушения, близкие к преступлениям, либо за повторные грубые административные правонарушения. Максимальный срок административного ареста до 15 суток с принудительным содержанием правонарушителей в специальном учреждении и с обязательным привлечением к физическим работам. </a:t>
            </a:r>
            <a:r>
              <a:rPr lang="ru-RU" sz="2400" b="1" dirty="0">
                <a:solidFill>
                  <a:srgbClr val="C00000"/>
                </a:solidFill>
                <a:latin typeface="+mn-lt"/>
                <a:cs typeface="+mn-cs"/>
              </a:rPr>
              <a:t>Административный арест не может применяться: </a:t>
            </a:r>
          </a:p>
          <a:p>
            <a:pPr marL="895350" indent="-442913" fontAlgn="auto">
              <a:spcBef>
                <a:spcPts val="0"/>
              </a:spcBef>
              <a:spcAft>
                <a:spcPts val="0"/>
              </a:spcAft>
              <a:buFont typeface="Wingdings" pitchFamily="2" charset="2"/>
              <a:buChar char="q"/>
              <a:defRPr/>
            </a:pPr>
            <a:r>
              <a:rPr lang="ru-RU" sz="2400" b="1" dirty="0">
                <a:latin typeface="+mn-lt"/>
                <a:cs typeface="+mn-cs"/>
              </a:rPr>
              <a:t>к беременным; </a:t>
            </a:r>
          </a:p>
          <a:p>
            <a:pPr marL="895350" indent="-442913" fontAlgn="auto">
              <a:spcBef>
                <a:spcPts val="0"/>
              </a:spcBef>
              <a:spcAft>
                <a:spcPts val="0"/>
              </a:spcAft>
              <a:buFont typeface="Wingdings" pitchFamily="2" charset="2"/>
              <a:buChar char="q"/>
              <a:defRPr/>
            </a:pPr>
            <a:r>
              <a:rPr lang="ru-RU" sz="2400" b="1" dirty="0">
                <a:latin typeface="+mn-lt"/>
                <a:cs typeface="+mn-cs"/>
              </a:rPr>
              <a:t>к женщинам, имеющим детей в возрасте до 12 лет; </a:t>
            </a:r>
          </a:p>
          <a:p>
            <a:pPr marL="895350" indent="-442913" fontAlgn="auto">
              <a:spcBef>
                <a:spcPts val="0"/>
              </a:spcBef>
              <a:spcAft>
                <a:spcPts val="0"/>
              </a:spcAft>
              <a:buFont typeface="Wingdings" pitchFamily="2" charset="2"/>
              <a:buChar char="q"/>
              <a:defRPr/>
            </a:pPr>
            <a:r>
              <a:rPr lang="ru-RU" sz="2400" b="1" dirty="0">
                <a:latin typeface="+mn-lt"/>
                <a:cs typeface="+mn-cs"/>
              </a:rPr>
              <a:t>к лицам, не достигшим 18 лет; </a:t>
            </a:r>
          </a:p>
          <a:p>
            <a:pPr marL="895350" indent="-442913" fontAlgn="auto">
              <a:spcBef>
                <a:spcPts val="0"/>
              </a:spcBef>
              <a:spcAft>
                <a:spcPts val="0"/>
              </a:spcAft>
              <a:buFont typeface="Wingdings" pitchFamily="2" charset="2"/>
              <a:buChar char="q"/>
              <a:defRPr/>
            </a:pPr>
            <a:r>
              <a:rPr lang="ru-RU" sz="2400" b="1" dirty="0">
                <a:latin typeface="+mn-lt"/>
                <a:cs typeface="+mn-cs"/>
              </a:rPr>
              <a:t>к инвалидам I и II групп.</a:t>
            </a:r>
          </a:p>
          <a:p>
            <a:pPr marL="457200" indent="-4763" fontAlgn="auto">
              <a:spcBef>
                <a:spcPts val="0"/>
              </a:spcBef>
              <a:spcAft>
                <a:spcPts val="0"/>
              </a:spcAft>
              <a:defRPr/>
            </a:pPr>
            <a:r>
              <a:rPr lang="ru-RU" sz="2400" b="1" dirty="0">
                <a:latin typeface="+mn-lt"/>
                <a:cs typeface="+mn-cs"/>
              </a:rPr>
              <a:t>Исправительные работы и административный арест могут применяться только по решению суда.</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428625" y="785813"/>
            <a:ext cx="8466138" cy="5262562"/>
          </a:xfrm>
          <a:prstGeom prst="rect">
            <a:avLst/>
          </a:prstGeom>
          <a:noFill/>
          <a:ln w="9525">
            <a:noFill/>
            <a:miter lim="800000"/>
            <a:headEnd/>
            <a:tailEnd/>
          </a:ln>
        </p:spPr>
        <p:txBody>
          <a:bodyPr anchor="ctr">
            <a:spAutoFit/>
          </a:bodyPr>
          <a:lstStyle/>
          <a:p>
            <a:pPr algn="ctr"/>
            <a:r>
              <a:rPr lang="ru-RU" sz="2400" b="1">
                <a:solidFill>
                  <a:srgbClr val="C00000"/>
                </a:solidFill>
                <a:latin typeface="Calibri" pitchFamily="34" charset="0"/>
              </a:rPr>
              <a:t>Административные взыскания </a:t>
            </a:r>
          </a:p>
          <a:p>
            <a:endParaRPr lang="ru-RU" sz="2400" b="1">
              <a:latin typeface="Calibri" pitchFamily="34" charset="0"/>
            </a:endParaRPr>
          </a:p>
          <a:p>
            <a:r>
              <a:rPr lang="ru-RU" sz="2400" b="1">
                <a:latin typeface="Calibri" pitchFamily="34" charset="0"/>
              </a:rPr>
              <a:t>                            Основные                    Дополнительные</a:t>
            </a:r>
          </a:p>
          <a:p>
            <a:endParaRPr lang="ru-RU" sz="2400" b="1">
              <a:latin typeface="Calibri" pitchFamily="34" charset="0"/>
            </a:endParaRPr>
          </a:p>
          <a:p>
            <a:r>
              <a:rPr lang="ru-RU" sz="2400" b="1">
                <a:latin typeface="Calibri" pitchFamily="34" charset="0"/>
              </a:rPr>
              <a:t>Возмездное изъятие и конфискация предмета может применяться в качестве как основных, так и дополнительных административных взысканий, остальные - только в качестве основных </a:t>
            </a:r>
          </a:p>
          <a:p>
            <a:endParaRPr lang="ru-RU" sz="2400" b="1">
              <a:latin typeface="Calibri" pitchFamily="34" charset="0"/>
            </a:endParaRPr>
          </a:p>
          <a:p>
            <a:r>
              <a:rPr lang="ru-RU" sz="2400" b="1">
                <a:latin typeface="Calibri" pitchFamily="34" charset="0"/>
              </a:rPr>
              <a:t>Административные взыскания следует отличать от мер </a:t>
            </a:r>
            <a:r>
              <a:rPr lang="ru-RU" sz="2400" b="1">
                <a:solidFill>
                  <a:srgbClr val="C00000"/>
                </a:solidFill>
                <a:latin typeface="Calibri" pitchFamily="34" charset="0"/>
              </a:rPr>
              <a:t>административного пресечения</a:t>
            </a:r>
            <a:r>
              <a:rPr lang="ru-RU" sz="2400" b="1" i="1">
                <a:solidFill>
                  <a:srgbClr val="C00000"/>
                </a:solidFill>
                <a:latin typeface="Calibri" pitchFamily="34" charset="0"/>
              </a:rPr>
              <a:t>.</a:t>
            </a:r>
            <a:r>
              <a:rPr lang="ru-RU" sz="2400" b="1">
                <a:latin typeface="Calibri" pitchFamily="34" charset="0"/>
              </a:rPr>
              <a:t> </a:t>
            </a:r>
          </a:p>
          <a:p>
            <a:r>
              <a:rPr lang="ru-RU" sz="2400" b="1">
                <a:latin typeface="Calibri" pitchFamily="34" charset="0"/>
              </a:rPr>
              <a:t>Административное пресечение предшествует применению административного взыскания и направлено на прекращение правонарушения.</a:t>
            </a:r>
          </a:p>
        </p:txBody>
      </p:sp>
      <p:cxnSp>
        <p:nvCxnSpPr>
          <p:cNvPr id="5" name="Прямая со стрелкой 4"/>
          <p:cNvCxnSpPr/>
          <p:nvPr/>
        </p:nvCxnSpPr>
        <p:spPr>
          <a:xfrm rot="10800000" flipV="1">
            <a:off x="3214688" y="1214438"/>
            <a:ext cx="1214437"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a:off x="4429125" y="1214438"/>
            <a:ext cx="1285875" cy="357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625" y="785813"/>
            <a:ext cx="8466138" cy="5632450"/>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Административные взыскания </a:t>
            </a:r>
          </a:p>
          <a:p>
            <a:pPr fontAlgn="auto">
              <a:spcBef>
                <a:spcPts val="0"/>
              </a:spcBef>
              <a:spcAft>
                <a:spcPts val="0"/>
              </a:spcAft>
              <a:defRPr/>
            </a:pPr>
            <a:r>
              <a:rPr lang="ru-RU" sz="2400" b="1" dirty="0">
                <a:latin typeface="+mn-lt"/>
                <a:cs typeface="+mn-cs"/>
              </a:rPr>
              <a:t>В административном праве предусмотрена также такая процедура, как </a:t>
            </a:r>
            <a:r>
              <a:rPr lang="ru-RU" sz="2400" b="1" dirty="0">
                <a:solidFill>
                  <a:srgbClr val="C00000"/>
                </a:solidFill>
                <a:latin typeface="+mn-lt"/>
                <a:cs typeface="+mn-cs"/>
              </a:rPr>
              <a:t>административное задержание. </a:t>
            </a:r>
          </a:p>
          <a:p>
            <a:pPr marL="354013" indent="-354013" fontAlgn="auto">
              <a:spcBef>
                <a:spcPts val="0"/>
              </a:spcBef>
              <a:spcAft>
                <a:spcPts val="0"/>
              </a:spcAft>
              <a:buFontTx/>
              <a:buBlip>
                <a:blip r:embed="rId2"/>
              </a:buBlip>
              <a:defRPr/>
            </a:pPr>
            <a:r>
              <a:rPr lang="ru-RU" sz="2400" b="1" dirty="0">
                <a:latin typeface="+mn-lt"/>
                <a:cs typeface="+mn-cs"/>
              </a:rPr>
              <a:t>Это не взыскание, и применяется оно лишь в целях выяснения обстоятельств дела и выяснения личности задержанного. </a:t>
            </a:r>
          </a:p>
          <a:p>
            <a:pPr marL="354013" indent="-354013" fontAlgn="auto">
              <a:spcBef>
                <a:spcPts val="0"/>
              </a:spcBef>
              <a:spcAft>
                <a:spcPts val="0"/>
              </a:spcAft>
              <a:buFontTx/>
              <a:buBlip>
                <a:blip r:embed="rId2"/>
              </a:buBlip>
              <a:defRPr/>
            </a:pPr>
            <a:r>
              <a:rPr lang="ru-RU" sz="2400" b="1" dirty="0">
                <a:latin typeface="+mn-lt"/>
                <a:cs typeface="+mn-cs"/>
              </a:rPr>
              <a:t>Применение административного взыскания не влечет судимости и увольнения с работы. </a:t>
            </a:r>
          </a:p>
          <a:p>
            <a:pPr marL="354013" indent="-354013" fontAlgn="auto">
              <a:spcBef>
                <a:spcPts val="0"/>
              </a:spcBef>
              <a:spcAft>
                <a:spcPts val="0"/>
              </a:spcAft>
              <a:buFontTx/>
              <a:buBlip>
                <a:blip r:embed="rId2"/>
              </a:buBlip>
              <a:defRPr/>
            </a:pPr>
            <a:r>
              <a:rPr lang="ru-RU" sz="2400" b="1" dirty="0">
                <a:latin typeface="+mn-lt"/>
                <a:cs typeface="+mn-cs"/>
              </a:rPr>
              <a:t>Лицо, к которому оно применено, считается имеющим взыскание в течение установленного срока. </a:t>
            </a:r>
          </a:p>
          <a:p>
            <a:pPr marL="354013" indent="-354013" fontAlgn="auto">
              <a:spcBef>
                <a:spcPts val="0"/>
              </a:spcBef>
              <a:spcAft>
                <a:spcPts val="0"/>
              </a:spcAft>
              <a:buFontTx/>
              <a:buBlip>
                <a:blip r:embed="rId2"/>
              </a:buBlip>
              <a:defRPr/>
            </a:pPr>
            <a:r>
              <a:rPr lang="ru-RU" sz="2400" b="1" dirty="0">
                <a:latin typeface="+mn-lt"/>
                <a:cs typeface="+mn-cs"/>
              </a:rPr>
              <a:t>Применять административные взыскания могут должностные лица органов государственной власти и местного самоуправления. </a:t>
            </a:r>
          </a:p>
          <a:p>
            <a:pPr marL="354013" indent="-354013" fontAlgn="auto">
              <a:spcBef>
                <a:spcPts val="0"/>
              </a:spcBef>
              <a:spcAft>
                <a:spcPts val="0"/>
              </a:spcAft>
              <a:buFontTx/>
              <a:buBlip>
                <a:blip r:embed="rId2"/>
              </a:buBlip>
              <a:defRPr/>
            </a:pPr>
            <a:r>
              <a:rPr lang="ru-RU" sz="2400" b="1" dirty="0">
                <a:latin typeface="+mn-lt"/>
                <a:cs typeface="+mn-cs"/>
              </a:rPr>
              <a:t>Однако в законодательстве еще не решен вопрос о компетентности лиц, применяющих взыскание.</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428625" y="785813"/>
            <a:ext cx="8466138" cy="3416300"/>
          </a:xfrm>
          <a:prstGeom prst="rect">
            <a:avLst/>
          </a:prstGeom>
          <a:noFill/>
          <a:ln w="9525">
            <a:noFill/>
            <a:miter lim="800000"/>
            <a:headEnd/>
            <a:tailEnd/>
          </a:ln>
        </p:spPr>
        <p:txBody>
          <a:bodyPr anchor="ctr">
            <a:spAutoFit/>
          </a:bodyPr>
          <a:lstStyle/>
          <a:p>
            <a:pPr algn="ctr"/>
            <a:r>
              <a:rPr lang="ru-RU" sz="2400" b="1">
                <a:solidFill>
                  <a:srgbClr val="C00000"/>
                </a:solidFill>
                <a:latin typeface="Calibri" pitchFamily="34" charset="0"/>
              </a:rPr>
              <a:t>Административные взыскания </a:t>
            </a:r>
          </a:p>
          <a:p>
            <a:r>
              <a:rPr lang="ru-RU" sz="2400" b="1">
                <a:latin typeface="Calibri" pitchFamily="34" charset="0"/>
              </a:rPr>
              <a:t>Особую область представляет</a:t>
            </a:r>
            <a:r>
              <a:rPr lang="ru-RU" sz="2400" b="1" i="1">
                <a:latin typeface="Calibri" pitchFamily="34" charset="0"/>
              </a:rPr>
              <a:t> </a:t>
            </a:r>
            <a:r>
              <a:rPr lang="ru-RU" sz="2400" b="1">
                <a:solidFill>
                  <a:srgbClr val="C00000"/>
                </a:solidFill>
                <a:latin typeface="Calibri" pitchFamily="34" charset="0"/>
              </a:rPr>
              <a:t>административная ответственность организаций. </a:t>
            </a:r>
          </a:p>
          <a:p>
            <a:r>
              <a:rPr lang="ru-RU" sz="2400" b="1">
                <a:latin typeface="Calibri" pitchFamily="34" charset="0"/>
              </a:rPr>
              <a:t>Организации признаются субъектами нарушений, влекущих административную ответственность, если ими не соблюдаются нормы земельного, налогового законодательства, законодательства об охране окружающей среды, нарушаются требования государственных стандартов в области строительства, санитарных норм и т. д.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28625" y="785813"/>
            <a:ext cx="8358188" cy="3786187"/>
          </a:xfrm>
          <a:prstGeom prst="rect">
            <a:avLst/>
          </a:prstGeom>
          <a:noFill/>
          <a:ln w="9525">
            <a:noFill/>
            <a:miter lim="800000"/>
            <a:headEnd/>
            <a:tailEnd/>
          </a:ln>
        </p:spPr>
        <p:txBody>
          <a:bodyPr anchor="ctr">
            <a:spAutoFit/>
          </a:bodyPr>
          <a:lstStyle/>
          <a:p>
            <a:r>
              <a:rPr lang="ru-RU" sz="2400" b="1">
                <a:solidFill>
                  <a:srgbClr val="C00000"/>
                </a:solidFill>
                <a:latin typeface="Calibri" pitchFamily="34" charset="0"/>
              </a:rPr>
              <a:t>Административное право</a:t>
            </a:r>
            <a:r>
              <a:rPr lang="ru-RU" sz="2400" b="1">
                <a:latin typeface="Calibri" pitchFamily="34" charset="0"/>
              </a:rPr>
              <a:t> – это отрасль права, которая регулирует общественные отношения, возникающие в связи с организацией и функционированием системы государственного управления.</a:t>
            </a:r>
          </a:p>
          <a:p>
            <a:endParaRPr lang="ru-RU" sz="2400" b="1">
              <a:latin typeface="Calibri" pitchFamily="34" charset="0"/>
            </a:endParaRPr>
          </a:p>
          <a:p>
            <a:r>
              <a:rPr lang="ru-RU" sz="2400" b="1">
                <a:latin typeface="Calibri" pitchFamily="34" charset="0"/>
              </a:rPr>
              <a:t>Административное право называют управленческим. В широком смысле, государственное управление близко к понятию исполнительной власти, хотя, в более узком (строгом) смысле, правительство является высшим органом государственного управления.</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28625" y="785813"/>
            <a:ext cx="8358188" cy="5262562"/>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latin typeface="+mn-lt"/>
                <a:cs typeface="+mn-cs"/>
              </a:rPr>
              <a:t>Органы государственного управления характеризуются </a:t>
            </a:r>
            <a:r>
              <a:rPr lang="ru-RU" sz="2400" b="1" dirty="0">
                <a:solidFill>
                  <a:srgbClr val="C00000"/>
                </a:solidFill>
                <a:latin typeface="+mn-lt"/>
                <a:cs typeface="+mn-cs"/>
              </a:rPr>
              <a:t>тремя основными признаками:</a:t>
            </a:r>
          </a:p>
          <a:p>
            <a:pPr marL="457200" indent="-457200" fontAlgn="auto">
              <a:spcBef>
                <a:spcPts val="0"/>
              </a:spcBef>
              <a:spcAft>
                <a:spcPts val="0"/>
              </a:spcAft>
              <a:buFont typeface="+mj-lt"/>
              <a:buAutoNum type="arabicPeriod"/>
              <a:defRPr/>
            </a:pPr>
            <a:r>
              <a:rPr lang="ru-RU" sz="2400" b="1" dirty="0">
                <a:latin typeface="+mn-lt"/>
                <a:cs typeface="+mn-cs"/>
              </a:rPr>
              <a:t>наличием управленческого (административного) аппарата;</a:t>
            </a:r>
          </a:p>
          <a:p>
            <a:pPr marL="457200" indent="-457200" fontAlgn="auto">
              <a:spcBef>
                <a:spcPts val="0"/>
              </a:spcBef>
              <a:spcAft>
                <a:spcPts val="0"/>
              </a:spcAft>
              <a:buFont typeface="+mj-lt"/>
              <a:buAutoNum type="arabicPeriod"/>
              <a:defRPr/>
            </a:pPr>
            <a:r>
              <a:rPr lang="ru-RU" sz="2400" b="1" dirty="0">
                <a:latin typeface="+mn-lt"/>
                <a:cs typeface="+mn-cs"/>
              </a:rPr>
              <a:t>исполнительно-распорядительной деятельностью этого аппарата;</a:t>
            </a:r>
          </a:p>
          <a:p>
            <a:pPr marL="457200" indent="-457200" fontAlgn="auto">
              <a:spcBef>
                <a:spcPts val="0"/>
              </a:spcBef>
              <a:spcAft>
                <a:spcPts val="0"/>
              </a:spcAft>
              <a:buFont typeface="+mj-lt"/>
              <a:buAutoNum type="arabicPeriod"/>
              <a:defRPr/>
            </a:pPr>
            <a:r>
              <a:rPr lang="ru-RU" sz="2400" b="1" dirty="0">
                <a:latin typeface="+mn-lt"/>
                <a:cs typeface="+mn-cs"/>
              </a:rPr>
              <a:t>используемой при этом властью. </a:t>
            </a:r>
          </a:p>
          <a:p>
            <a:pPr fontAlgn="auto">
              <a:spcBef>
                <a:spcPts val="0"/>
              </a:spcBef>
              <a:spcAft>
                <a:spcPts val="0"/>
              </a:spcAft>
              <a:defRPr/>
            </a:pPr>
            <a:endParaRPr lang="ru-RU" sz="2400" b="1" dirty="0">
              <a:latin typeface="+mn-lt"/>
              <a:cs typeface="+mn-cs"/>
            </a:endParaRPr>
          </a:p>
          <a:p>
            <a:pPr fontAlgn="auto">
              <a:spcBef>
                <a:spcPts val="0"/>
              </a:spcBef>
              <a:spcAft>
                <a:spcPts val="0"/>
              </a:spcAft>
              <a:defRPr/>
            </a:pPr>
            <a:r>
              <a:rPr lang="ru-RU" sz="2400" b="1" dirty="0">
                <a:solidFill>
                  <a:srgbClr val="C00000"/>
                </a:solidFill>
                <a:latin typeface="+mn-lt"/>
                <a:cs typeface="+mn-cs"/>
              </a:rPr>
              <a:t>Роль органов государственного управления </a:t>
            </a:r>
            <a:r>
              <a:rPr lang="ru-RU" sz="2400" b="1" dirty="0">
                <a:latin typeface="+mn-lt"/>
                <a:cs typeface="+mn-cs"/>
              </a:rPr>
              <a:t>состоит в том, чтобы обеспечивать согласованные действия людей в ходе их совместной работы, направлять их действия на решение общих задач. </a:t>
            </a:r>
          </a:p>
          <a:p>
            <a:pPr fontAlgn="auto">
              <a:spcBef>
                <a:spcPts val="0"/>
              </a:spcBef>
              <a:spcAft>
                <a:spcPts val="0"/>
              </a:spcAft>
              <a:defRPr/>
            </a:pPr>
            <a:r>
              <a:rPr lang="ru-RU" sz="2400" b="1" dirty="0">
                <a:latin typeface="+mn-lt"/>
                <a:cs typeface="+mn-cs"/>
              </a:rPr>
              <a:t>Это касается функционирования как одного предприятия (учреждения), так и жизни общества в целом.</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28625" y="785813"/>
            <a:ext cx="8358188" cy="3046412"/>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ru-RU" sz="2400" b="1" dirty="0">
                <a:solidFill>
                  <a:srgbClr val="C00000"/>
                </a:solidFill>
                <a:latin typeface="+mn-lt"/>
                <a:cs typeface="+mn-cs"/>
              </a:rPr>
              <a:t>Функции органов государственного управления:</a:t>
            </a:r>
          </a:p>
          <a:p>
            <a:pPr marL="457200" indent="-457200" fontAlgn="auto">
              <a:spcBef>
                <a:spcPts val="0"/>
              </a:spcBef>
              <a:spcAft>
                <a:spcPts val="0"/>
              </a:spcAft>
              <a:buFont typeface="+mj-lt"/>
              <a:buAutoNum type="arabicPeriod"/>
              <a:defRPr/>
            </a:pPr>
            <a:r>
              <a:rPr lang="ru-RU" sz="2400" b="1" dirty="0">
                <a:latin typeface="+mn-lt"/>
                <a:cs typeface="+mn-cs"/>
              </a:rPr>
              <a:t>управление различными сферами экономики;</a:t>
            </a:r>
          </a:p>
          <a:p>
            <a:pPr marL="457200" indent="-457200" fontAlgn="auto">
              <a:spcBef>
                <a:spcPts val="0"/>
              </a:spcBef>
              <a:spcAft>
                <a:spcPts val="0"/>
              </a:spcAft>
              <a:buFont typeface="+mj-lt"/>
              <a:buAutoNum type="arabicPeriod"/>
              <a:defRPr/>
            </a:pPr>
            <a:r>
              <a:rPr lang="ru-RU" sz="2400" b="1" dirty="0">
                <a:latin typeface="+mn-lt"/>
                <a:cs typeface="+mn-cs"/>
              </a:rPr>
              <a:t>выполнение задач по социально-культурному строительству;</a:t>
            </a:r>
          </a:p>
          <a:p>
            <a:pPr marL="457200" indent="-457200" fontAlgn="auto">
              <a:spcBef>
                <a:spcPts val="0"/>
              </a:spcBef>
              <a:spcAft>
                <a:spcPts val="0"/>
              </a:spcAft>
              <a:buFont typeface="+mj-lt"/>
              <a:buAutoNum type="arabicPeriod"/>
              <a:defRPr/>
            </a:pPr>
            <a:r>
              <a:rPr lang="ru-RU" sz="2400" b="1" dirty="0">
                <a:latin typeface="+mn-lt"/>
                <a:cs typeface="+mn-cs"/>
              </a:rPr>
              <a:t>обеспечение общественного порядка и государственной безопасности;</a:t>
            </a:r>
          </a:p>
          <a:p>
            <a:pPr marL="457200" indent="-457200" fontAlgn="auto">
              <a:spcBef>
                <a:spcPts val="0"/>
              </a:spcBef>
              <a:spcAft>
                <a:spcPts val="0"/>
              </a:spcAft>
              <a:buFont typeface="+mj-lt"/>
              <a:buAutoNum type="arabicPeriod"/>
              <a:defRPr/>
            </a:pPr>
            <a:r>
              <a:rPr lang="ru-RU" sz="2400" b="1" dirty="0">
                <a:latin typeface="+mn-lt"/>
                <a:cs typeface="+mn-cs"/>
              </a:rPr>
              <a:t>реализация внешней политики государства, развитие экономических и иных связей с другими странами.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28625" y="785813"/>
            <a:ext cx="8358188" cy="4154487"/>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Предмет административного права:</a:t>
            </a:r>
          </a:p>
          <a:p>
            <a:pPr marL="457200" indent="-457200" fontAlgn="auto">
              <a:spcBef>
                <a:spcPts val="0"/>
              </a:spcBef>
              <a:spcAft>
                <a:spcPts val="0"/>
              </a:spcAft>
              <a:buFont typeface="+mj-lt"/>
              <a:buAutoNum type="arabicPeriod"/>
              <a:defRPr/>
            </a:pPr>
            <a:r>
              <a:rPr lang="ru-RU" sz="2400" b="1" dirty="0">
                <a:latin typeface="+mn-lt"/>
                <a:cs typeface="+mn-cs"/>
              </a:rPr>
              <a:t>отношения, возникающие в связи с функционированием системы исполнительной власти на всех национально-государственных и территориальных уровнях Российской Федерации;</a:t>
            </a:r>
          </a:p>
          <a:p>
            <a:pPr marL="457200" indent="-457200" fontAlgn="auto">
              <a:spcBef>
                <a:spcPts val="0"/>
              </a:spcBef>
              <a:spcAft>
                <a:spcPts val="0"/>
              </a:spcAft>
              <a:buFont typeface="+mj-lt"/>
              <a:buAutoNum type="arabicPeriod"/>
              <a:defRPr/>
            </a:pPr>
            <a:r>
              <a:rPr lang="ru-RU" sz="2400" b="1" dirty="0">
                <a:latin typeface="+mn-lt"/>
                <a:cs typeface="+mn-cs"/>
              </a:rPr>
              <a:t>отношения, складывающиеся в процессе организации и деятельности органов государственного и муниципального управления;</a:t>
            </a:r>
          </a:p>
          <a:p>
            <a:pPr marL="457200" indent="-457200" fontAlgn="auto">
              <a:spcBef>
                <a:spcPts val="0"/>
              </a:spcBef>
              <a:spcAft>
                <a:spcPts val="0"/>
              </a:spcAft>
              <a:buFont typeface="+mj-lt"/>
              <a:buAutoNum type="arabicPeriod"/>
              <a:defRPr/>
            </a:pPr>
            <a:r>
              <a:rPr lang="ru-RU" sz="2400" b="1" dirty="0">
                <a:latin typeface="+mn-lt"/>
                <a:cs typeface="+mn-cs"/>
              </a:rPr>
              <a:t>отношения, возникающие в связи с функционированием негосударственных формирований (общественных объединений, коммерческих структур и т.д.).</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28625" y="785813"/>
            <a:ext cx="8358188" cy="4524375"/>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Источники административного права:</a:t>
            </a:r>
          </a:p>
          <a:p>
            <a:pPr marL="457200" indent="-457200" fontAlgn="auto">
              <a:spcBef>
                <a:spcPts val="0"/>
              </a:spcBef>
              <a:spcAft>
                <a:spcPts val="0"/>
              </a:spcAft>
              <a:buFont typeface="+mj-lt"/>
              <a:buAutoNum type="arabicPeriod"/>
              <a:defRPr/>
            </a:pPr>
            <a:r>
              <a:rPr lang="ru-RU" sz="2400" b="1" dirty="0">
                <a:latin typeface="+mn-lt"/>
                <a:cs typeface="+mn-cs"/>
              </a:rPr>
              <a:t>Конституция Российской Федерации.</a:t>
            </a:r>
          </a:p>
          <a:p>
            <a:pPr marL="457200" indent="-457200" fontAlgn="auto">
              <a:spcBef>
                <a:spcPts val="0"/>
              </a:spcBef>
              <a:spcAft>
                <a:spcPts val="0"/>
              </a:spcAft>
              <a:buFont typeface="+mj-lt"/>
              <a:buAutoNum type="arabicPeriod"/>
              <a:defRPr/>
            </a:pPr>
            <a:r>
              <a:rPr lang="ru-RU" sz="2400" b="1" dirty="0">
                <a:latin typeface="+mn-lt"/>
                <a:cs typeface="+mn-cs"/>
              </a:rPr>
              <a:t>Федеральные конституционные законы. В п. 2 ст. 114 Конституции РФ записано: “Порядок деятельности Правительства Российской Федерации определяется федеральным конституционным законом”.</a:t>
            </a:r>
          </a:p>
          <a:p>
            <a:pPr marL="457200" indent="-457200" fontAlgn="auto">
              <a:spcBef>
                <a:spcPts val="0"/>
              </a:spcBef>
              <a:spcAft>
                <a:spcPts val="0"/>
              </a:spcAft>
              <a:buFont typeface="+mj-lt"/>
              <a:buAutoNum type="arabicPeriod"/>
              <a:defRPr/>
            </a:pPr>
            <a:r>
              <a:rPr lang="ru-RU" sz="2400" b="1" dirty="0">
                <a:latin typeface="+mn-lt"/>
                <a:cs typeface="+mn-cs"/>
              </a:rPr>
              <a:t>Федеральные законы, содержащие нормы административного права.</a:t>
            </a:r>
          </a:p>
          <a:p>
            <a:pPr marL="457200" indent="-457200" fontAlgn="auto">
              <a:spcBef>
                <a:spcPts val="0"/>
              </a:spcBef>
              <a:spcAft>
                <a:spcPts val="0"/>
              </a:spcAft>
              <a:buFont typeface="+mj-lt"/>
              <a:buAutoNum type="arabicPeriod"/>
              <a:defRPr/>
            </a:pPr>
            <a:r>
              <a:rPr lang="ru-RU" sz="2400" b="1" dirty="0">
                <a:latin typeface="+mn-lt"/>
                <a:cs typeface="+mn-cs"/>
              </a:rPr>
              <a:t>Указы Президента РФ, относящиеся к предмету административно-правового регулирования.</a:t>
            </a:r>
          </a:p>
          <a:p>
            <a:pPr marL="457200" indent="-457200" fontAlgn="auto">
              <a:spcBef>
                <a:spcPts val="0"/>
              </a:spcBef>
              <a:spcAft>
                <a:spcPts val="0"/>
              </a:spcAft>
              <a:buFont typeface="+mj-lt"/>
              <a:buAutoNum type="arabicPeriod"/>
              <a:defRPr/>
            </a:pPr>
            <a:r>
              <a:rPr lang="ru-RU" sz="2400" b="1" dirty="0">
                <a:latin typeface="+mn-lt"/>
                <a:cs typeface="+mn-cs"/>
              </a:rPr>
              <a:t>Постановления Правительства Российской Федерации по вопросам государственного управления.</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28625" y="785813"/>
            <a:ext cx="8358188" cy="5262562"/>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Источники административного права:</a:t>
            </a:r>
          </a:p>
          <a:p>
            <a:pPr marL="457200" indent="-457200" fontAlgn="auto">
              <a:spcBef>
                <a:spcPts val="0"/>
              </a:spcBef>
              <a:spcAft>
                <a:spcPts val="0"/>
              </a:spcAft>
              <a:buFont typeface="+mj-lt"/>
              <a:buAutoNum type="arabicPeriod" startAt="6"/>
              <a:defRPr/>
            </a:pPr>
            <a:r>
              <a:rPr lang="ru-RU" sz="2400" b="1" dirty="0">
                <a:latin typeface="+mn-lt"/>
                <a:cs typeface="+mn-cs"/>
              </a:rPr>
              <a:t>Кодифицированные акты (Кодекс об административных правонарушениях - </a:t>
            </a:r>
            <a:r>
              <a:rPr lang="ru-RU" sz="2400" b="1" dirty="0" err="1">
                <a:latin typeface="+mn-lt"/>
                <a:cs typeface="+mn-cs"/>
              </a:rPr>
              <a:t>КоАП</a:t>
            </a:r>
            <a:r>
              <a:rPr lang="ru-RU" sz="2400" b="1" dirty="0">
                <a:latin typeface="+mn-lt"/>
                <a:cs typeface="+mn-cs"/>
              </a:rPr>
              <a:t> РФ).</a:t>
            </a:r>
          </a:p>
          <a:p>
            <a:pPr marL="457200" indent="-457200" fontAlgn="auto">
              <a:spcBef>
                <a:spcPts val="0"/>
              </a:spcBef>
              <a:spcAft>
                <a:spcPts val="0"/>
              </a:spcAft>
              <a:buFont typeface="+mj-lt"/>
              <a:buAutoNum type="arabicPeriod" startAt="6"/>
              <a:defRPr/>
            </a:pPr>
            <a:r>
              <a:rPr lang="ru-RU" sz="2400" b="1" dirty="0">
                <a:latin typeface="+mn-lt"/>
                <a:cs typeface="+mn-cs"/>
              </a:rPr>
              <a:t>Приказы и постановления министерств и ведомств.</a:t>
            </a:r>
          </a:p>
          <a:p>
            <a:pPr marL="457200" indent="-457200" fontAlgn="auto">
              <a:spcBef>
                <a:spcPts val="0"/>
              </a:spcBef>
              <a:spcAft>
                <a:spcPts val="0"/>
              </a:spcAft>
              <a:buFont typeface="+mj-lt"/>
              <a:buAutoNum type="arabicPeriod" startAt="6"/>
              <a:defRPr/>
            </a:pPr>
            <a:r>
              <a:rPr lang="ru-RU" sz="2400" b="1" dirty="0">
                <a:latin typeface="+mn-lt"/>
                <a:cs typeface="+mn-cs"/>
              </a:rPr>
              <a:t>Законы, принимаемые представительными органами власти субъектов Российской Федерации.</a:t>
            </a:r>
          </a:p>
          <a:p>
            <a:pPr marL="457200" indent="-457200" fontAlgn="auto">
              <a:spcBef>
                <a:spcPts val="0"/>
              </a:spcBef>
              <a:spcAft>
                <a:spcPts val="0"/>
              </a:spcAft>
              <a:buFont typeface="+mj-lt"/>
              <a:buAutoNum type="arabicPeriod" startAt="6"/>
              <a:defRPr/>
            </a:pPr>
            <a:r>
              <a:rPr lang="ru-RU" sz="2400" b="1" dirty="0">
                <a:latin typeface="+mn-lt"/>
                <a:cs typeface="+mn-cs"/>
              </a:rPr>
              <a:t>Распоряжения и постановления органов местного самоуправления (т.е. городских и районных администраций).</a:t>
            </a:r>
          </a:p>
          <a:p>
            <a:pPr marL="457200" indent="-457200" fontAlgn="auto">
              <a:spcBef>
                <a:spcPts val="0"/>
              </a:spcBef>
              <a:spcAft>
                <a:spcPts val="0"/>
              </a:spcAft>
              <a:buFont typeface="+mj-lt"/>
              <a:buAutoNum type="arabicPeriod" startAt="6"/>
              <a:defRPr/>
            </a:pPr>
            <a:r>
              <a:rPr lang="ru-RU" sz="2400" b="1" dirty="0">
                <a:latin typeface="+mn-lt"/>
                <a:cs typeface="+mn-cs"/>
              </a:rPr>
              <a:t>Приказы руководителей государственных и негосударственных предприятий (учреждений).</a:t>
            </a:r>
          </a:p>
          <a:p>
            <a:pPr marL="457200" indent="-457200" fontAlgn="auto">
              <a:spcBef>
                <a:spcPts val="0"/>
              </a:spcBef>
              <a:spcAft>
                <a:spcPts val="0"/>
              </a:spcAft>
              <a:buFont typeface="+mj-lt"/>
              <a:buAutoNum type="arabicPeriod" startAt="6"/>
              <a:defRPr/>
            </a:pPr>
            <a:r>
              <a:rPr lang="ru-RU" sz="2400" b="1" dirty="0">
                <a:latin typeface="+mn-lt"/>
                <a:cs typeface="+mn-cs"/>
              </a:rPr>
              <a:t>Распоряжения в устной или письменной форме (чаще в устной) руководителей подразделений предприятия (учреждения).</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28625" y="785813"/>
            <a:ext cx="8358188" cy="3046412"/>
          </a:xfrm>
          <a:prstGeom prst="rect">
            <a:avLst/>
          </a:prstGeom>
          <a:noFill/>
          <a:ln w="9525">
            <a:noFill/>
            <a:miter lim="800000"/>
            <a:headEnd/>
            <a:tailEnd/>
          </a:ln>
          <a:effectLst/>
        </p:spPr>
        <p:txBody>
          <a:bodyPr anchor="ctr">
            <a:spAutoFit/>
          </a:bodyPr>
          <a:lstStyle/>
          <a:p>
            <a:pPr algn="ctr" fontAlgn="auto">
              <a:spcBef>
                <a:spcPts val="0"/>
              </a:spcBef>
              <a:spcAft>
                <a:spcPts val="0"/>
              </a:spcAft>
              <a:defRPr/>
            </a:pPr>
            <a:r>
              <a:rPr lang="ru-RU" sz="2400" b="1" dirty="0">
                <a:solidFill>
                  <a:srgbClr val="C00000"/>
                </a:solidFill>
                <a:latin typeface="+mn-lt"/>
                <a:cs typeface="+mn-cs"/>
              </a:rPr>
              <a:t>Субъекты административного права:</a:t>
            </a:r>
            <a:r>
              <a:rPr lang="ru-RU" sz="2400" b="1" dirty="0">
                <a:latin typeface="+mn-lt"/>
                <a:cs typeface="+mn-cs"/>
              </a:rPr>
              <a:t> </a:t>
            </a:r>
          </a:p>
          <a:p>
            <a:pPr marL="457200" indent="-457200" fontAlgn="auto">
              <a:spcBef>
                <a:spcPts val="0"/>
              </a:spcBef>
              <a:spcAft>
                <a:spcPts val="0"/>
              </a:spcAft>
              <a:buFont typeface="+mj-lt"/>
              <a:buAutoNum type="arabicPeriod"/>
              <a:defRPr/>
            </a:pPr>
            <a:r>
              <a:rPr lang="ru-RU" sz="2400" b="1" dirty="0">
                <a:latin typeface="+mn-lt"/>
                <a:cs typeface="+mn-cs"/>
              </a:rPr>
              <a:t>Федеральные органы исполнительной власти.</a:t>
            </a:r>
          </a:p>
          <a:p>
            <a:pPr marL="457200" indent="-457200" fontAlgn="auto">
              <a:spcBef>
                <a:spcPts val="0"/>
              </a:spcBef>
              <a:spcAft>
                <a:spcPts val="0"/>
              </a:spcAft>
              <a:buFont typeface="+mj-lt"/>
              <a:buAutoNum type="arabicPeriod"/>
              <a:defRPr/>
            </a:pPr>
            <a:r>
              <a:rPr lang="ru-RU" sz="2400" b="1" dirty="0">
                <a:latin typeface="+mn-lt"/>
                <a:cs typeface="+mn-cs"/>
              </a:rPr>
              <a:t>Органы местного самоуправления.</a:t>
            </a:r>
          </a:p>
          <a:p>
            <a:pPr marL="457200" indent="-457200" fontAlgn="auto">
              <a:spcBef>
                <a:spcPts val="0"/>
              </a:spcBef>
              <a:spcAft>
                <a:spcPts val="0"/>
              </a:spcAft>
              <a:buFont typeface="+mj-lt"/>
              <a:buAutoNum type="arabicPeriod"/>
              <a:defRPr/>
            </a:pPr>
            <a:r>
              <a:rPr lang="ru-RU" sz="2400" b="1" dirty="0">
                <a:latin typeface="+mn-lt"/>
                <a:cs typeface="+mn-cs"/>
              </a:rPr>
              <a:t>Предприятия и учреждения (государственные и негосударственные).</a:t>
            </a:r>
          </a:p>
          <a:p>
            <a:pPr marL="457200" indent="-457200" fontAlgn="auto">
              <a:spcBef>
                <a:spcPts val="0"/>
              </a:spcBef>
              <a:spcAft>
                <a:spcPts val="0"/>
              </a:spcAft>
              <a:buFont typeface="+mj-lt"/>
              <a:buAutoNum type="arabicPeriod"/>
              <a:defRPr/>
            </a:pPr>
            <a:r>
              <a:rPr lang="ru-RU" sz="2400" b="1" dirty="0">
                <a:latin typeface="+mn-lt"/>
                <a:cs typeface="+mn-cs"/>
              </a:rPr>
              <a:t>Общественные объединения (организации).</a:t>
            </a:r>
          </a:p>
          <a:p>
            <a:pPr marL="457200" indent="-457200" fontAlgn="auto">
              <a:spcBef>
                <a:spcPts val="0"/>
              </a:spcBef>
              <a:spcAft>
                <a:spcPts val="0"/>
              </a:spcAft>
              <a:buFont typeface="+mj-lt"/>
              <a:buAutoNum type="arabicPeriod"/>
              <a:defRPr/>
            </a:pPr>
            <a:r>
              <a:rPr lang="ru-RU" sz="2400" b="1" dirty="0">
                <a:latin typeface="+mn-lt"/>
                <a:cs typeface="+mn-cs"/>
              </a:rPr>
              <a:t>Государственные служащие (должностные лица).</a:t>
            </a:r>
          </a:p>
          <a:p>
            <a:pPr marL="457200" indent="-457200" fontAlgn="auto">
              <a:spcBef>
                <a:spcPts val="0"/>
              </a:spcBef>
              <a:spcAft>
                <a:spcPts val="0"/>
              </a:spcAft>
              <a:buFont typeface="+mj-lt"/>
              <a:buAutoNum type="arabicPeriod"/>
              <a:defRPr/>
            </a:pPr>
            <a:r>
              <a:rPr lang="ru-RU" sz="2400" b="1" dirty="0">
                <a:latin typeface="+mn-lt"/>
                <a:cs typeface="+mn-cs"/>
              </a:rPr>
              <a:t>Граждане.</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Натуральные материалы">
  <a:themeElements>
    <a:clrScheme name="Натуральные материалы">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Натуральные материалы">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Натуральные материалы">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526</TotalTime>
  <Words>1736</Words>
  <Application>Microsoft Office PowerPoint</Application>
  <PresentationFormat>Экран (4:3)</PresentationFormat>
  <Paragraphs>140</Paragraphs>
  <Slides>27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27</vt:i4>
      </vt:variant>
    </vt:vector>
  </HeadingPairs>
  <TitlesOfParts>
    <vt:vector size="33" baseType="lpstr">
      <vt:lpstr>Arial</vt:lpstr>
      <vt:lpstr>Calibri</vt:lpstr>
      <vt:lpstr>Garamond</vt:lpstr>
      <vt:lpstr>Times New Roman</vt:lpstr>
      <vt:lpstr>Wingdings</vt:lpstr>
      <vt:lpstr>Натуральные материалы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ТП</dc:creator>
  <cp:lastModifiedBy>Пользователь Windows</cp:lastModifiedBy>
  <cp:revision>82</cp:revision>
  <dcterms:created xsi:type="dcterms:W3CDTF">2012-02-13T12:20:17Z</dcterms:created>
  <dcterms:modified xsi:type="dcterms:W3CDTF">2022-01-16T12:02:12Z</dcterms:modified>
</cp:coreProperties>
</file>