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74" r:id="rId4"/>
    <p:sldId id="260" r:id="rId5"/>
    <p:sldId id="281" r:id="rId6"/>
    <p:sldId id="282" r:id="rId7"/>
    <p:sldId id="306" r:id="rId8"/>
    <p:sldId id="270" r:id="rId9"/>
    <p:sldId id="262" r:id="rId10"/>
    <p:sldId id="261" r:id="rId11"/>
    <p:sldId id="308" r:id="rId12"/>
    <p:sldId id="307" r:id="rId13"/>
    <p:sldId id="263" r:id="rId14"/>
    <p:sldId id="304" r:id="rId15"/>
    <p:sldId id="264" r:id="rId16"/>
    <p:sldId id="284" r:id="rId17"/>
    <p:sldId id="292" r:id="rId18"/>
    <p:sldId id="305" r:id="rId19"/>
    <p:sldId id="301" r:id="rId20"/>
    <p:sldId id="302" r:id="rId21"/>
    <p:sldId id="297" r:id="rId22"/>
    <p:sldId id="288" r:id="rId23"/>
    <p:sldId id="299" r:id="rId24"/>
    <p:sldId id="289" r:id="rId25"/>
    <p:sldId id="285" r:id="rId26"/>
    <p:sldId id="293" r:id="rId27"/>
    <p:sldId id="287" r:id="rId28"/>
    <p:sldId id="298" r:id="rId29"/>
    <p:sldId id="269" r:id="rId30"/>
    <p:sldId id="309" r:id="rId31"/>
    <p:sldId id="31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17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CB900-C895-4FCF-A6D4-B9F2BE372BF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C35B8-5DD4-41AD-908E-0F19E6235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35B8-5DD4-41AD-908E-0F19E62351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747F-9464-404A-9BF1-2103CB70AB21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D53-824D-46AC-9AF7-AF5C371796E5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C88A-D8D9-42F8-A291-D39419F9BCBE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73A4-5833-468D-8C56-B6C4D6C7F5A4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5BB-A454-4105-99F2-F44834E734DC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CD42-D9F1-4522-8856-DEA66512B6F7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707-69B6-4E5C-85F9-5326056F46B9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FAE8-634C-4EA0-8BC8-A8764BCA2C5D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2EC-163C-4DC8-A2DE-A2C51FAFE94F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7AB6-95AD-48C6-9DC0-C9F995637DF1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6379-8197-4423-9A8B-B7E6979F32AB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652AB7-55CB-4D4A-BD58-C50298A30F64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slide" Target="slide1.xml"/><Relationship Id="rId18" Type="http://schemas.openxmlformats.org/officeDocument/2006/relationships/slide" Target="slide30.xml"/><Relationship Id="rId3" Type="http://schemas.openxmlformats.org/officeDocument/2006/relationships/slide" Target="slide2.xml"/><Relationship Id="rId7" Type="http://schemas.openxmlformats.org/officeDocument/2006/relationships/slide" Target="slide8.xml"/><Relationship Id="rId12" Type="http://schemas.openxmlformats.org/officeDocument/2006/relationships/image" Target="../media/image6.emf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slide29.xml"/><Relationship Id="rId5" Type="http://schemas.openxmlformats.org/officeDocument/2006/relationships/slide" Target="slide4.xml"/><Relationship Id="rId15" Type="http://schemas.openxmlformats.org/officeDocument/2006/relationships/slide" Target="slide21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slide17.xml"/><Relationship Id="rId1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slide" Target="slide15.xml"/><Relationship Id="rId18" Type="http://schemas.openxmlformats.org/officeDocument/2006/relationships/image" Target="../media/image7.emf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image" Target="../media/image23.emf"/><Relationship Id="rId17" Type="http://schemas.openxmlformats.org/officeDocument/2006/relationships/slide" Target="slide1.xml"/><Relationship Id="rId2" Type="http://schemas.openxmlformats.org/officeDocument/2006/relationships/image" Target="../media/image27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16.xml"/><Relationship Id="rId10" Type="http://schemas.openxmlformats.org/officeDocument/2006/relationships/image" Target="../media/image22.emf"/><Relationship Id="rId4" Type="http://schemas.openxmlformats.org/officeDocument/2006/relationships/image" Target="../media/image4.emf"/><Relationship Id="rId9" Type="http://schemas.openxmlformats.org/officeDocument/2006/relationships/slide" Target="slide13.xml"/><Relationship Id="rId1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morehod.ru/forum/download/file.php?id=6828&amp;mode=view&amp;sid=0c52a68984372dc665a05d1ac932dc8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slide" Target="slide14.xml"/><Relationship Id="rId18" Type="http://schemas.openxmlformats.org/officeDocument/2006/relationships/image" Target="../media/image25.emf"/><Relationship Id="rId3" Type="http://schemas.openxmlformats.org/officeDocument/2006/relationships/image" Target="../media/image31.jpeg"/><Relationship Id="rId7" Type="http://schemas.openxmlformats.org/officeDocument/2006/relationships/slide" Target="slide9.xml"/><Relationship Id="rId12" Type="http://schemas.openxmlformats.org/officeDocument/2006/relationships/image" Target="../media/image22.emf"/><Relationship Id="rId17" Type="http://schemas.openxmlformats.org/officeDocument/2006/relationships/slide" Target="slide16.xml"/><Relationship Id="rId2" Type="http://schemas.openxmlformats.org/officeDocument/2006/relationships/image" Target="../media/image30.jpeg"/><Relationship Id="rId16" Type="http://schemas.openxmlformats.org/officeDocument/2006/relationships/image" Target="../media/image24.emf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slide" Target="slide13.xml"/><Relationship Id="rId5" Type="http://schemas.openxmlformats.org/officeDocument/2006/relationships/slide" Target="slide8.xml"/><Relationship Id="rId15" Type="http://schemas.openxmlformats.org/officeDocument/2006/relationships/slide" Target="slide15.xml"/><Relationship Id="rId10" Type="http://schemas.openxmlformats.org/officeDocument/2006/relationships/image" Target="../media/image21.emf"/><Relationship Id="rId19" Type="http://schemas.openxmlformats.org/officeDocument/2006/relationships/slide" Target="slide1.xml"/><Relationship Id="rId4" Type="http://schemas.openxmlformats.org/officeDocument/2006/relationships/image" Target="../media/image32.jpeg"/><Relationship Id="rId9" Type="http://schemas.openxmlformats.org/officeDocument/2006/relationships/slide" Target="slide10.xml"/><Relationship Id="rId1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slide" Target="slide15.xml"/><Relationship Id="rId18" Type="http://schemas.openxmlformats.org/officeDocument/2006/relationships/image" Target="../media/image7.emf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image" Target="../media/image23.emf"/><Relationship Id="rId17" Type="http://schemas.openxmlformats.org/officeDocument/2006/relationships/slide" Target="slide1.xml"/><Relationship Id="rId2" Type="http://schemas.openxmlformats.org/officeDocument/2006/relationships/image" Target="../media/image33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16.xml"/><Relationship Id="rId10" Type="http://schemas.openxmlformats.org/officeDocument/2006/relationships/image" Target="../media/image22.emf"/><Relationship Id="rId4" Type="http://schemas.openxmlformats.org/officeDocument/2006/relationships/image" Target="../media/image4.emf"/><Relationship Id="rId9" Type="http://schemas.openxmlformats.org/officeDocument/2006/relationships/slide" Target="slide13.xml"/><Relationship Id="rId1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slide" Target="slide15.xml"/><Relationship Id="rId18" Type="http://schemas.openxmlformats.org/officeDocument/2006/relationships/image" Target="../media/image7.emf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image" Target="../media/image23.emf"/><Relationship Id="rId17" Type="http://schemas.openxmlformats.org/officeDocument/2006/relationships/slide" Target="slide1.xml"/><Relationship Id="rId2" Type="http://schemas.openxmlformats.org/officeDocument/2006/relationships/image" Target="../media/image34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16.xml"/><Relationship Id="rId10" Type="http://schemas.openxmlformats.org/officeDocument/2006/relationships/image" Target="../media/image22.emf"/><Relationship Id="rId4" Type="http://schemas.openxmlformats.org/officeDocument/2006/relationships/image" Target="../media/image4.emf"/><Relationship Id="rId9" Type="http://schemas.openxmlformats.org/officeDocument/2006/relationships/slide" Target="slide13.xml"/><Relationship Id="rId1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3.emf"/><Relationship Id="rId18" Type="http://schemas.openxmlformats.org/officeDocument/2006/relationships/slide" Target="slide1.xml"/><Relationship Id="rId3" Type="http://schemas.openxmlformats.org/officeDocument/2006/relationships/image" Target="../media/image36.png"/><Relationship Id="rId7" Type="http://schemas.openxmlformats.org/officeDocument/2006/relationships/image" Target="../media/image20.emf"/><Relationship Id="rId12" Type="http://schemas.openxmlformats.org/officeDocument/2006/relationships/slide" Target="slide14.xml"/><Relationship Id="rId17" Type="http://schemas.openxmlformats.org/officeDocument/2006/relationships/image" Target="../media/image25.emf"/><Relationship Id="rId2" Type="http://schemas.openxmlformats.org/officeDocument/2006/relationships/image" Target="../media/image35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22.emf"/><Relationship Id="rId5" Type="http://schemas.openxmlformats.org/officeDocument/2006/relationships/image" Target="../media/image4.emf"/><Relationship Id="rId15" Type="http://schemas.openxmlformats.org/officeDocument/2006/relationships/image" Target="../media/image24.emf"/><Relationship Id="rId10" Type="http://schemas.openxmlformats.org/officeDocument/2006/relationships/slide" Target="slide13.xml"/><Relationship Id="rId19" Type="http://schemas.openxmlformats.org/officeDocument/2006/relationships/image" Target="../media/image7.emf"/><Relationship Id="rId4" Type="http://schemas.openxmlformats.org/officeDocument/2006/relationships/slide" Target="slide8.xml"/><Relationship Id="rId9" Type="http://schemas.openxmlformats.org/officeDocument/2006/relationships/image" Target="../media/image21.emf"/><Relationship Id="rId1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slide" Target="slide17.xml"/><Relationship Id="rId7" Type="http://schemas.openxmlformats.org/officeDocument/2006/relationships/slide" Target="slide20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7.emf"/><Relationship Id="rId4" Type="http://schemas.openxmlformats.org/officeDocument/2006/relationships/image" Target="../media/image5.emf"/><Relationship Id="rId9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hyperlink" Target="http://www.kemel.com/product/air.html" TargetMode="External"/><Relationship Id="rId7" Type="http://schemas.openxmlformats.org/officeDocument/2006/relationships/image" Target="../media/image39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image" Target="../media/image7.emf"/><Relationship Id="rId5" Type="http://schemas.openxmlformats.org/officeDocument/2006/relationships/image" Target="../media/image5.emf"/><Relationship Id="rId10" Type="http://schemas.openxmlformats.org/officeDocument/2006/relationships/slide" Target="slide1.xml"/><Relationship Id="rId4" Type="http://schemas.openxmlformats.org/officeDocument/2006/relationships/slide" Target="slide17.xml"/><Relationship Id="rId9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emf"/><Relationship Id="rId7" Type="http://schemas.openxmlformats.org/officeDocument/2006/relationships/image" Target="../media/image40.em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" Target="slide2.xml"/><Relationship Id="rId7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slide" Target="slide3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emf"/><Relationship Id="rId7" Type="http://schemas.openxmlformats.org/officeDocument/2006/relationships/image" Target="../media/image40.em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9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46.emf"/><Relationship Id="rId18" Type="http://schemas.openxmlformats.org/officeDocument/2006/relationships/slide" Target="slide1.xml"/><Relationship Id="rId3" Type="http://schemas.openxmlformats.org/officeDocument/2006/relationships/image" Target="../media/image8.emf"/><Relationship Id="rId7" Type="http://schemas.openxmlformats.org/officeDocument/2006/relationships/image" Target="../media/image43.emf"/><Relationship Id="rId12" Type="http://schemas.openxmlformats.org/officeDocument/2006/relationships/slide" Target="slide27.xml"/><Relationship Id="rId17" Type="http://schemas.openxmlformats.org/officeDocument/2006/relationships/image" Target="../media/image48.emf"/><Relationship Id="rId2" Type="http://schemas.openxmlformats.org/officeDocument/2006/relationships/slide" Target="slide21.xml"/><Relationship Id="rId16" Type="http://schemas.openxmlformats.org/officeDocument/2006/relationships/slide" Target="slide26.xml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slide" Target="slide25.xml"/><Relationship Id="rId19" Type="http://schemas.openxmlformats.org/officeDocument/2006/relationships/image" Target="../media/image7.emf"/><Relationship Id="rId4" Type="http://schemas.openxmlformats.org/officeDocument/2006/relationships/slide" Target="slide23.xml"/><Relationship Id="rId9" Type="http://schemas.openxmlformats.org/officeDocument/2006/relationships/image" Target="../media/image44.emf"/><Relationship Id="rId14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45.emf"/><Relationship Id="rId18" Type="http://schemas.openxmlformats.org/officeDocument/2006/relationships/slide" Target="slide26.xml"/><Relationship Id="rId3" Type="http://schemas.openxmlformats.org/officeDocument/2006/relationships/image" Target="../media/image51.png"/><Relationship Id="rId21" Type="http://schemas.openxmlformats.org/officeDocument/2006/relationships/image" Target="../media/image7.emf"/><Relationship Id="rId7" Type="http://schemas.openxmlformats.org/officeDocument/2006/relationships/image" Target="../media/image42.emf"/><Relationship Id="rId12" Type="http://schemas.openxmlformats.org/officeDocument/2006/relationships/slide" Target="slide25.xml"/><Relationship Id="rId17" Type="http://schemas.openxmlformats.org/officeDocument/2006/relationships/image" Target="../media/image47.emf"/><Relationship Id="rId2" Type="http://schemas.openxmlformats.org/officeDocument/2006/relationships/image" Target="../media/image50.jpeg"/><Relationship Id="rId16" Type="http://schemas.openxmlformats.org/officeDocument/2006/relationships/slide" Target="slide28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44.emf"/><Relationship Id="rId5" Type="http://schemas.openxmlformats.org/officeDocument/2006/relationships/image" Target="../media/image8.emf"/><Relationship Id="rId15" Type="http://schemas.openxmlformats.org/officeDocument/2006/relationships/image" Target="../media/image46.emf"/><Relationship Id="rId10" Type="http://schemas.openxmlformats.org/officeDocument/2006/relationships/slide" Target="slide24.xml"/><Relationship Id="rId19" Type="http://schemas.openxmlformats.org/officeDocument/2006/relationships/image" Target="../media/image48.emf"/><Relationship Id="rId4" Type="http://schemas.openxmlformats.org/officeDocument/2006/relationships/slide" Target="slide21.xml"/><Relationship Id="rId9" Type="http://schemas.openxmlformats.org/officeDocument/2006/relationships/image" Target="../media/image43.emf"/><Relationship Id="rId14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45.emf"/><Relationship Id="rId18" Type="http://schemas.openxmlformats.org/officeDocument/2006/relationships/slide" Target="slide26.xml"/><Relationship Id="rId3" Type="http://schemas.openxmlformats.org/officeDocument/2006/relationships/image" Target="../media/image53.png"/><Relationship Id="rId21" Type="http://schemas.openxmlformats.org/officeDocument/2006/relationships/image" Target="../media/image7.emf"/><Relationship Id="rId7" Type="http://schemas.openxmlformats.org/officeDocument/2006/relationships/image" Target="../media/image42.emf"/><Relationship Id="rId12" Type="http://schemas.openxmlformats.org/officeDocument/2006/relationships/slide" Target="slide25.xml"/><Relationship Id="rId17" Type="http://schemas.openxmlformats.org/officeDocument/2006/relationships/image" Target="../media/image47.emf"/><Relationship Id="rId2" Type="http://schemas.openxmlformats.org/officeDocument/2006/relationships/image" Target="../media/image52.png"/><Relationship Id="rId16" Type="http://schemas.openxmlformats.org/officeDocument/2006/relationships/slide" Target="slide28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44.emf"/><Relationship Id="rId5" Type="http://schemas.openxmlformats.org/officeDocument/2006/relationships/image" Target="../media/image8.emf"/><Relationship Id="rId15" Type="http://schemas.openxmlformats.org/officeDocument/2006/relationships/image" Target="../media/image46.emf"/><Relationship Id="rId10" Type="http://schemas.openxmlformats.org/officeDocument/2006/relationships/slide" Target="slide24.xml"/><Relationship Id="rId19" Type="http://schemas.openxmlformats.org/officeDocument/2006/relationships/image" Target="../media/image48.emf"/><Relationship Id="rId4" Type="http://schemas.openxmlformats.org/officeDocument/2006/relationships/slide" Target="slide21.xml"/><Relationship Id="rId9" Type="http://schemas.openxmlformats.org/officeDocument/2006/relationships/image" Target="../media/image43.emf"/><Relationship Id="rId1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slide" Target="slide25.xml"/><Relationship Id="rId18" Type="http://schemas.openxmlformats.org/officeDocument/2006/relationships/image" Target="../media/image47.emf"/><Relationship Id="rId3" Type="http://schemas.openxmlformats.org/officeDocument/2006/relationships/image" Target="../media/image55.png"/><Relationship Id="rId21" Type="http://schemas.openxmlformats.org/officeDocument/2006/relationships/slide" Target="slide1.xml"/><Relationship Id="rId7" Type="http://schemas.openxmlformats.org/officeDocument/2006/relationships/slide" Target="slide23.xml"/><Relationship Id="rId12" Type="http://schemas.openxmlformats.org/officeDocument/2006/relationships/image" Target="../media/image44.emf"/><Relationship Id="rId17" Type="http://schemas.openxmlformats.org/officeDocument/2006/relationships/slide" Target="slide28.xml"/><Relationship Id="rId2" Type="http://schemas.openxmlformats.org/officeDocument/2006/relationships/image" Target="../media/image54.png"/><Relationship Id="rId16" Type="http://schemas.openxmlformats.org/officeDocument/2006/relationships/image" Target="../media/image46.emf"/><Relationship Id="rId20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slide" Target="slide24.xml"/><Relationship Id="rId5" Type="http://schemas.openxmlformats.org/officeDocument/2006/relationships/slide" Target="slide21.xml"/><Relationship Id="rId15" Type="http://schemas.openxmlformats.org/officeDocument/2006/relationships/slide" Target="slide27.xml"/><Relationship Id="rId10" Type="http://schemas.openxmlformats.org/officeDocument/2006/relationships/image" Target="../media/image43.emf"/><Relationship Id="rId19" Type="http://schemas.openxmlformats.org/officeDocument/2006/relationships/slide" Target="slide26.xml"/><Relationship Id="rId4" Type="http://schemas.openxmlformats.org/officeDocument/2006/relationships/image" Target="../media/image56.png"/><Relationship Id="rId9" Type="http://schemas.openxmlformats.org/officeDocument/2006/relationships/slide" Target="slide22.xml"/><Relationship Id="rId14" Type="http://schemas.openxmlformats.org/officeDocument/2006/relationships/image" Target="../media/image45.emf"/><Relationship Id="rId22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43.emf"/><Relationship Id="rId18" Type="http://schemas.openxmlformats.org/officeDocument/2006/relationships/slide" Target="slide27.xml"/><Relationship Id="rId3" Type="http://schemas.openxmlformats.org/officeDocument/2006/relationships/image" Target="../media/image58.png"/><Relationship Id="rId21" Type="http://schemas.openxmlformats.org/officeDocument/2006/relationships/image" Target="../media/image47.emf"/><Relationship Id="rId7" Type="http://schemas.openxmlformats.org/officeDocument/2006/relationships/image" Target="../media/image62.png"/><Relationship Id="rId12" Type="http://schemas.openxmlformats.org/officeDocument/2006/relationships/slide" Target="slide22.xml"/><Relationship Id="rId17" Type="http://schemas.openxmlformats.org/officeDocument/2006/relationships/image" Target="../media/image45.emf"/><Relationship Id="rId2" Type="http://schemas.openxmlformats.org/officeDocument/2006/relationships/image" Target="../media/image57.png"/><Relationship Id="rId16" Type="http://schemas.openxmlformats.org/officeDocument/2006/relationships/slide" Target="slide25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42.emf"/><Relationship Id="rId5" Type="http://schemas.openxmlformats.org/officeDocument/2006/relationships/image" Target="../media/image60.png"/><Relationship Id="rId15" Type="http://schemas.openxmlformats.org/officeDocument/2006/relationships/image" Target="../media/image44.emf"/><Relationship Id="rId23" Type="http://schemas.openxmlformats.org/officeDocument/2006/relationships/image" Target="../media/image48.emf"/><Relationship Id="rId10" Type="http://schemas.openxmlformats.org/officeDocument/2006/relationships/slide" Target="slide23.xml"/><Relationship Id="rId19" Type="http://schemas.openxmlformats.org/officeDocument/2006/relationships/image" Target="../media/image46.emf"/><Relationship Id="rId4" Type="http://schemas.openxmlformats.org/officeDocument/2006/relationships/image" Target="../media/image59.png"/><Relationship Id="rId9" Type="http://schemas.openxmlformats.org/officeDocument/2006/relationships/image" Target="../media/image8.emf"/><Relationship Id="rId14" Type="http://schemas.openxmlformats.org/officeDocument/2006/relationships/slide" Target="slide24.xml"/><Relationship Id="rId22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slide" Target="slide27.xml"/><Relationship Id="rId18" Type="http://schemas.openxmlformats.org/officeDocument/2006/relationships/image" Target="../media/image48.emf"/><Relationship Id="rId3" Type="http://schemas.openxmlformats.org/officeDocument/2006/relationships/slide" Target="slide21.xml"/><Relationship Id="rId7" Type="http://schemas.openxmlformats.org/officeDocument/2006/relationships/slide" Target="slide22.xml"/><Relationship Id="rId12" Type="http://schemas.openxmlformats.org/officeDocument/2006/relationships/image" Target="../media/image45.emf"/><Relationship Id="rId17" Type="http://schemas.openxmlformats.org/officeDocument/2006/relationships/slide" Target="slide26.xml"/><Relationship Id="rId2" Type="http://schemas.openxmlformats.org/officeDocument/2006/relationships/image" Target="../media/image63.png"/><Relationship Id="rId16" Type="http://schemas.openxmlformats.org/officeDocument/2006/relationships/image" Target="../media/image47.emf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5" Type="http://schemas.openxmlformats.org/officeDocument/2006/relationships/slide" Target="slide28.xml"/><Relationship Id="rId10" Type="http://schemas.openxmlformats.org/officeDocument/2006/relationships/image" Target="../media/image44.emf"/><Relationship Id="rId19" Type="http://schemas.openxmlformats.org/officeDocument/2006/relationships/slide" Target="slide1.xml"/><Relationship Id="rId4" Type="http://schemas.openxmlformats.org/officeDocument/2006/relationships/image" Target="../media/image8.emf"/><Relationship Id="rId9" Type="http://schemas.openxmlformats.org/officeDocument/2006/relationships/slide" Target="slide24.xml"/><Relationship Id="rId1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46.emf"/><Relationship Id="rId18" Type="http://schemas.openxmlformats.org/officeDocument/2006/relationships/slide" Target="slide1.xml"/><Relationship Id="rId3" Type="http://schemas.openxmlformats.org/officeDocument/2006/relationships/image" Target="../media/image8.emf"/><Relationship Id="rId7" Type="http://schemas.openxmlformats.org/officeDocument/2006/relationships/image" Target="../media/image43.emf"/><Relationship Id="rId12" Type="http://schemas.openxmlformats.org/officeDocument/2006/relationships/slide" Target="slide27.xml"/><Relationship Id="rId17" Type="http://schemas.openxmlformats.org/officeDocument/2006/relationships/image" Target="../media/image48.emf"/><Relationship Id="rId2" Type="http://schemas.openxmlformats.org/officeDocument/2006/relationships/slide" Target="slide21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slide" Target="slide25.xml"/><Relationship Id="rId19" Type="http://schemas.openxmlformats.org/officeDocument/2006/relationships/image" Target="../media/image7.emf"/><Relationship Id="rId4" Type="http://schemas.openxmlformats.org/officeDocument/2006/relationships/slide" Target="slide23.xml"/><Relationship Id="rId9" Type="http://schemas.openxmlformats.org/officeDocument/2006/relationships/image" Target="../media/image44.emf"/><Relationship Id="rId1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46.emf"/><Relationship Id="rId18" Type="http://schemas.openxmlformats.org/officeDocument/2006/relationships/slide" Target="slide1.xml"/><Relationship Id="rId3" Type="http://schemas.openxmlformats.org/officeDocument/2006/relationships/image" Target="../media/image8.emf"/><Relationship Id="rId7" Type="http://schemas.openxmlformats.org/officeDocument/2006/relationships/image" Target="../media/image43.emf"/><Relationship Id="rId12" Type="http://schemas.openxmlformats.org/officeDocument/2006/relationships/slide" Target="slide27.xml"/><Relationship Id="rId17" Type="http://schemas.openxmlformats.org/officeDocument/2006/relationships/image" Target="../media/image48.emf"/><Relationship Id="rId2" Type="http://schemas.openxmlformats.org/officeDocument/2006/relationships/slide" Target="slide21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slide" Target="slide25.xml"/><Relationship Id="rId19" Type="http://schemas.openxmlformats.org/officeDocument/2006/relationships/image" Target="../media/image7.emf"/><Relationship Id="rId4" Type="http://schemas.openxmlformats.org/officeDocument/2006/relationships/slide" Target="slide23.xml"/><Relationship Id="rId9" Type="http://schemas.openxmlformats.org/officeDocument/2006/relationships/image" Target="../media/image44.emf"/><Relationship Id="rId1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45.emf"/><Relationship Id="rId18" Type="http://schemas.openxmlformats.org/officeDocument/2006/relationships/slide" Target="slide26.xml"/><Relationship Id="rId3" Type="http://schemas.openxmlformats.org/officeDocument/2006/relationships/image" Target="../media/image64.png"/><Relationship Id="rId21" Type="http://schemas.openxmlformats.org/officeDocument/2006/relationships/image" Target="../media/image7.emf"/><Relationship Id="rId7" Type="http://schemas.openxmlformats.org/officeDocument/2006/relationships/image" Target="../media/image42.emf"/><Relationship Id="rId12" Type="http://schemas.openxmlformats.org/officeDocument/2006/relationships/slide" Target="slide25.xml"/><Relationship Id="rId1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6" Type="http://schemas.openxmlformats.org/officeDocument/2006/relationships/slide" Target="slide28.xml"/><Relationship Id="rId20" Type="http://schemas.openxmlformats.org/officeDocument/2006/relationships/slide" Target="slide1.xml"/><Relationship Id="rId1" Type="http://schemas.openxmlformats.org/officeDocument/2006/relationships/video" Target="file:///D:\AM&#1048;\3%20&#1057;&#1069;&#1059;\3%20&#1057;&#1069;&#1059;%203-&#1081;%20&#1082;&#1091;&#1088;&#1089;\K&#1086;&#1085;&#1089;&#1087;&#1077;&#1082;&#1090;%20&#1057;&#1069;&#1059;%203-&#1081;%20&#1082;&#1091;&#1088;&#1089;\I%20&#1089;&#1077;&#1084;&#1077;&#1089;&#1090;&#1088;\53%20&#1069;&#1083;&#1077;&#1084;&#1077;&#1085;&#1090;&#1099;%20&#1089;&#1091;&#1076;&#1086;&#1074;&#1086;&#1075;&#1086;%20&#1074;&#1072;&#1083;&#1086;&#1087;&#1088;&#1086;&#1074;&#1086;&#1076;&#1072;\riding%20the%20shaft.avi" TargetMode="External"/><Relationship Id="rId6" Type="http://schemas.openxmlformats.org/officeDocument/2006/relationships/slide" Target="slide23.xml"/><Relationship Id="rId11" Type="http://schemas.openxmlformats.org/officeDocument/2006/relationships/image" Target="../media/image44.emf"/><Relationship Id="rId5" Type="http://schemas.openxmlformats.org/officeDocument/2006/relationships/image" Target="../media/image8.emf"/><Relationship Id="rId15" Type="http://schemas.openxmlformats.org/officeDocument/2006/relationships/image" Target="../media/image46.emf"/><Relationship Id="rId10" Type="http://schemas.openxmlformats.org/officeDocument/2006/relationships/slide" Target="slide24.xml"/><Relationship Id="rId19" Type="http://schemas.openxmlformats.org/officeDocument/2006/relationships/image" Target="../media/image48.emf"/><Relationship Id="rId4" Type="http://schemas.openxmlformats.org/officeDocument/2006/relationships/slide" Target="slide21.xml"/><Relationship Id="rId9" Type="http://schemas.openxmlformats.org/officeDocument/2006/relationships/image" Target="../media/image43.emf"/><Relationship Id="rId1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1.emf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46.emf"/><Relationship Id="rId18" Type="http://schemas.openxmlformats.org/officeDocument/2006/relationships/slide" Target="slide1.xml"/><Relationship Id="rId3" Type="http://schemas.openxmlformats.org/officeDocument/2006/relationships/image" Target="../media/image8.emf"/><Relationship Id="rId7" Type="http://schemas.openxmlformats.org/officeDocument/2006/relationships/image" Target="../media/image43.emf"/><Relationship Id="rId12" Type="http://schemas.openxmlformats.org/officeDocument/2006/relationships/slide" Target="slide27.xml"/><Relationship Id="rId17" Type="http://schemas.openxmlformats.org/officeDocument/2006/relationships/image" Target="../media/image48.emf"/><Relationship Id="rId2" Type="http://schemas.openxmlformats.org/officeDocument/2006/relationships/slide" Target="slide21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slide" Target="slide25.xml"/><Relationship Id="rId19" Type="http://schemas.openxmlformats.org/officeDocument/2006/relationships/image" Target="../media/image7.emf"/><Relationship Id="rId4" Type="http://schemas.openxmlformats.org/officeDocument/2006/relationships/slide" Target="slide23.xml"/><Relationship Id="rId9" Type="http://schemas.openxmlformats.org/officeDocument/2006/relationships/image" Target="../media/image44.emf"/><Relationship Id="rId1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46.emf"/><Relationship Id="rId18" Type="http://schemas.openxmlformats.org/officeDocument/2006/relationships/slide" Target="slide1.xml"/><Relationship Id="rId3" Type="http://schemas.openxmlformats.org/officeDocument/2006/relationships/image" Target="../media/image8.emf"/><Relationship Id="rId7" Type="http://schemas.openxmlformats.org/officeDocument/2006/relationships/image" Target="../media/image43.emf"/><Relationship Id="rId12" Type="http://schemas.openxmlformats.org/officeDocument/2006/relationships/slide" Target="slide27.xml"/><Relationship Id="rId17" Type="http://schemas.openxmlformats.org/officeDocument/2006/relationships/image" Target="../media/image48.emf"/><Relationship Id="rId2" Type="http://schemas.openxmlformats.org/officeDocument/2006/relationships/slide" Target="slide21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slide" Target="slide25.xml"/><Relationship Id="rId19" Type="http://schemas.openxmlformats.org/officeDocument/2006/relationships/image" Target="../media/image7.emf"/><Relationship Id="rId4" Type="http://schemas.openxmlformats.org/officeDocument/2006/relationships/slide" Target="slide23.xml"/><Relationship Id="rId9" Type="http://schemas.openxmlformats.org/officeDocument/2006/relationships/image" Target="../media/image44.emf"/><Relationship Id="rId14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.jpeg"/><Relationship Id="rId7" Type="http://schemas.openxmlformats.org/officeDocument/2006/relationships/image" Target="../media/image13.emf"/><Relationship Id="rId2" Type="http://schemas.openxmlformats.org/officeDocument/2006/relationships/hyperlink" Target="http://seaman-sea.ru/images/stories/main/deidv-sh-2-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0" Type="http://schemas.openxmlformats.org/officeDocument/2006/relationships/slide" Target="slide1.xml"/><Relationship Id="rId4" Type="http://schemas.openxmlformats.org/officeDocument/2006/relationships/slide" Target="slide4.xml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slide" Target="slide5.xml"/><Relationship Id="rId10" Type="http://schemas.openxmlformats.org/officeDocument/2006/relationships/image" Target="../media/image7.emf"/><Relationship Id="rId4" Type="http://schemas.openxmlformats.org/officeDocument/2006/relationships/image" Target="../media/image3.emf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slide" Target="slide5.xml"/><Relationship Id="rId10" Type="http://schemas.openxmlformats.org/officeDocument/2006/relationships/image" Target="../media/image7.emf"/><Relationship Id="rId4" Type="http://schemas.openxmlformats.org/officeDocument/2006/relationships/image" Target="../media/image3.emf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n.yandex.ru/count/3yrxW2TJIcm40000ZhmJTsG5XPnn6PK2cm5kGxS2Am68gKLjyOcuB5OP0PZ__________m-U19scrlS3klebrleObU1t3gOEYgSMBvwzh8a6pQe1fQVIQ0AHlehbEW-Fl0jYYWkVihUNvWQJ59bxGeoOVposb2OIjPXX3w2JBaIlc7yyivXL4RIOOG-Kd74Jfu1PgAdY4Ocam00008C9h1ck__OHvf6VWoG5iB1Sw-43iG6oe5000hccrlS3k_2emF2svWAC0S7__________m_I0TC1UHa0?test-tag=414199185&amp;stat-id=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slide" Target="slide15.xml"/><Relationship Id="rId18" Type="http://schemas.openxmlformats.org/officeDocument/2006/relationships/image" Target="../media/image7.emf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image" Target="../media/image23.emf"/><Relationship Id="rId17" Type="http://schemas.openxmlformats.org/officeDocument/2006/relationships/slide" Target="slide1.xml"/><Relationship Id="rId2" Type="http://schemas.openxmlformats.org/officeDocument/2006/relationships/image" Target="../media/image19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16.xml"/><Relationship Id="rId10" Type="http://schemas.openxmlformats.org/officeDocument/2006/relationships/image" Target="../media/image22.emf"/><Relationship Id="rId4" Type="http://schemas.openxmlformats.org/officeDocument/2006/relationships/image" Target="../media/image4.emf"/><Relationship Id="rId9" Type="http://schemas.openxmlformats.org/officeDocument/2006/relationships/slide" Target="slide13.xml"/><Relationship Id="rId1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slide" Target="slide15.xml"/><Relationship Id="rId18" Type="http://schemas.openxmlformats.org/officeDocument/2006/relationships/image" Target="../media/image7.emf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image" Target="../media/image23.emf"/><Relationship Id="rId17" Type="http://schemas.openxmlformats.org/officeDocument/2006/relationships/slide" Target="slide1.xml"/><Relationship Id="rId2" Type="http://schemas.openxmlformats.org/officeDocument/2006/relationships/image" Target="../media/image26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16.xml"/><Relationship Id="rId10" Type="http://schemas.openxmlformats.org/officeDocument/2006/relationships/image" Target="../media/image22.emf"/><Relationship Id="rId4" Type="http://schemas.openxmlformats.org/officeDocument/2006/relationships/image" Target="../media/image4.emf"/><Relationship Id="rId9" Type="http://schemas.openxmlformats.org/officeDocument/2006/relationships/slide" Target="slide13.xml"/><Relationship Id="rId1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76672"/>
            <a:ext cx="6643734" cy="1728192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Дейдвудные устройства современных судов</a:t>
            </a:r>
            <a:endParaRPr lang="en-GB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67744" y="3645024"/>
            <a:ext cx="5976664" cy="9361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Конспект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827584" y="5949280"/>
            <a:ext cx="7387308" cy="720000"/>
            <a:chOff x="878346" y="5791200"/>
            <a:chExt cx="7387308" cy="720000"/>
          </a:xfrm>
        </p:grpSpPr>
        <p:pic>
          <p:nvPicPr>
            <p:cNvPr id="3074" name="Picture 2">
              <a:hlinkClick r:id="rId3" action="ppaction://hlinksldjump" tooltip="Дейдвудное устройство сподшипниками из бакаута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3474" y="5791200"/>
              <a:ext cx="9395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>
              <a:hlinkClick r:id="rId5" action="ppaction://hlinksldjump" tooltip="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2342" y="5791200"/>
              <a:ext cx="9461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8" name="Picture 6">
              <a:hlinkClick r:id="rId7" action="ppaction://hlinksldjump" tooltip="Дейдвудное устройство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07790" y="5791200"/>
              <a:ext cx="9515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5" name="Picture 13">
              <a:hlinkClick r:id="rId9" action="ppaction://hlinksldjump" tooltip="Воздушные уплотнения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78718" y="5791200"/>
              <a:ext cx="9570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97" name="Picture 25">
              <a:hlinkClick r:id="rId11" action="ppaction://hlinksldjump" tooltip="Гребной вал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36734" y="5791200"/>
              <a:ext cx="92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99" name="Picture 27">
              <a:hlinkClick r:id="rId13" action="ppaction://hlinksldjump" tooltip="Дейдвудные устройства современных судов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78346" y="5791200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31" name="Picture 17">
              <a:hlinkClick r:id="rId15" action="ppaction://hlinksldjump" tooltip="Торцевое уплотнение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255146" y="5791200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5576" y="3429000"/>
            <a:ext cx="1180476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</p:pic>
      <p:sp>
        <p:nvSpPr>
          <p:cNvPr id="14" name="Овал 13">
            <a:hlinkClick r:id="rId18" action="ppaction://hlinksldjump"/>
          </p:cNvPr>
          <p:cNvSpPr/>
          <p:nvPr/>
        </p:nvSpPr>
        <p:spPr>
          <a:xfrm>
            <a:off x="7572396" y="785794"/>
            <a:ext cx="914400" cy="914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7361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Кормовое уплотнение</a:t>
            </a:r>
            <a:endParaRPr lang="en-GB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20132"/>
          <a:stretch>
            <a:fillRect/>
          </a:stretch>
        </p:blipFill>
        <p:spPr bwMode="auto">
          <a:xfrm flipH="1">
            <a:off x="219075" y="1484784"/>
            <a:ext cx="89249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6094132"/>
            <a:ext cx="8208912" cy="720000"/>
            <a:chOff x="467544" y="6094132"/>
            <a:chExt cx="8208912" cy="720000"/>
          </a:xfrm>
        </p:grpSpPr>
        <p:pic>
          <p:nvPicPr>
            <p:cNvPr id="10" name="Picture 6">
              <a:hlinkClick r:id="rId3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6094132"/>
              <a:ext cx="9515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7">
              <a:hlinkClick r:id="rId5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91860" y="6094132"/>
              <a:ext cx="9825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8">
              <a:hlinkClick r:id="rId7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7136" y="6094132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3" name="Picture 9">
              <a:hlinkClick r:id="rId9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74712" y="6094132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0">
              <a:hlinkClick r:id="rId11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97288" y="6094132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1">
              <a:hlinkClick r:id="rId13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04044" y="6094132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2">
              <a:hlinkClick r:id="rId15" action="ppaction://hlinksldjump" tooltip="Airspace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655700" y="6094132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7">
              <a:hlinkClick r:id="rId17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690676" y="6094132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6480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Дейдвудное уплотнение «Симплекс-компакт»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4104456" cy="432048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а — носовой сальник;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б — кормовой сальник: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1 — уплотнительное кольцо;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2 — фланец;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3 — промежуточное кольцо;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4 — крышка;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5 — облицовочная втулка;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6 — зажимное кольцо;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7 —уплотнительное кольцо;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8 — бугель;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9 — болты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Picture 2" descr="http://2.bp.blogspot.com/-UPGTYX7yNNA/Uz5BzL5YpmI/AAAAAAAAAWM/78I-0doPDVM/s1600/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5976" y="1264194"/>
            <a:ext cx="4680520" cy="4812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/>
              <a:t>Противонамоточный</a:t>
            </a:r>
            <a:r>
              <a:rPr lang="ru-RU" sz="4400" dirty="0" smtClean="0"/>
              <a:t> кожух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 descr="New ropeguard &amp; netcut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5682208" cy="4261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466728" cy="936104"/>
          </a:xfrm>
        </p:spPr>
        <p:txBody>
          <a:bodyPr/>
          <a:lstStyle/>
          <a:p>
            <a:r>
              <a:rPr lang="ru-RU" dirty="0" smtClean="0"/>
              <a:t>Манжеты</a:t>
            </a:r>
            <a:endParaRPr lang="en-GB" dirty="0"/>
          </a:p>
        </p:txBody>
      </p:sp>
      <p:pic>
        <p:nvPicPr>
          <p:cNvPr id="8195" name="Picture 3" descr="D:\AMИ\3 СЭУ 3-й курс\Kонспект\53 Элементы судового валопровода\iCAXXJYK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68960"/>
            <a:ext cx="4057443" cy="2589857"/>
          </a:xfrm>
          <a:prstGeom prst="rect">
            <a:avLst/>
          </a:prstGeom>
          <a:noFill/>
        </p:spPr>
      </p:pic>
      <p:pic>
        <p:nvPicPr>
          <p:cNvPr id="8194" name="Picture 2" descr="D:\AMИ\3 СЭУ 3-й курс\Kонспект\53 Элементы судового валопровода\1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515697" cy="2292846"/>
          </a:xfrm>
          <a:prstGeom prst="rect">
            <a:avLst/>
          </a:prstGeom>
          <a:noFill/>
        </p:spPr>
      </p:pic>
      <p:pic>
        <p:nvPicPr>
          <p:cNvPr id="1026" name="Picture 2" descr="D:\AMИ\3 СЭУ 3-й курс\Kонспект\53 Элементы судового валопровода\iCAOV3T7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3312000" cy="316433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6094132"/>
            <a:ext cx="8208912" cy="720000"/>
            <a:chOff x="467544" y="6094132"/>
            <a:chExt cx="8208912" cy="720000"/>
          </a:xfrm>
        </p:grpSpPr>
        <p:pic>
          <p:nvPicPr>
            <p:cNvPr id="10" name="Picture 6">
              <a:hlinkClick r:id="rId5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6094132"/>
              <a:ext cx="9515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7">
              <a:hlinkClick r:id="rId7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91860" y="6094132"/>
              <a:ext cx="9825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8">
              <a:hlinkClick r:id="rId9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47136" y="6094132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9">
              <a:hlinkClick r:id="rId11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74712" y="6094132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4" name="Picture 10">
              <a:hlinkClick r:id="rId13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97288" y="6094132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1">
              <a:hlinkClick r:id="rId15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604044" y="6094132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2">
              <a:hlinkClick r:id="rId17" action="ppaction://hlinksldjump" tooltip="Airspace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655700" y="6094132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7">
              <a:hlinkClick r:id="rId19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690676" y="6094132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Масляная система дейдвуда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764704"/>
            <a:ext cx="7424187" cy="527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6094132"/>
            <a:ext cx="8208912" cy="720000"/>
            <a:chOff x="467544" y="6094132"/>
            <a:chExt cx="8208912" cy="720000"/>
          </a:xfrm>
        </p:grpSpPr>
        <p:pic>
          <p:nvPicPr>
            <p:cNvPr id="9" name="Picture 6">
              <a:hlinkClick r:id="rId3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6094132"/>
              <a:ext cx="9515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7">
              <a:hlinkClick r:id="rId5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91860" y="6094132"/>
              <a:ext cx="9825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8">
              <a:hlinkClick r:id="rId7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7136" y="6094132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9">
              <a:hlinkClick r:id="rId9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74712" y="6094132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0">
              <a:hlinkClick r:id="rId11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97288" y="6094132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4" name="Picture 11">
              <a:hlinkClick r:id="rId13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04044" y="6094132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2">
              <a:hlinkClick r:id="rId15" action="ppaction://hlinksldjump" tooltip="Airspace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655700" y="6094132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7">
              <a:hlinkClick r:id="rId17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690676" y="6094132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564672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Масляный бачок носового уплотнения</a:t>
            </a:r>
            <a:endParaRPr lang="en-GB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24128" y="1052736"/>
            <a:ext cx="2911443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6094132"/>
            <a:ext cx="8208912" cy="720000"/>
            <a:chOff x="467544" y="6094132"/>
            <a:chExt cx="8208912" cy="720000"/>
          </a:xfrm>
        </p:grpSpPr>
        <p:pic>
          <p:nvPicPr>
            <p:cNvPr id="9" name="Picture 6">
              <a:hlinkClick r:id="rId3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6094132"/>
              <a:ext cx="9515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7">
              <a:hlinkClick r:id="rId5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91860" y="6094132"/>
              <a:ext cx="9825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8">
              <a:hlinkClick r:id="rId7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7136" y="6094132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9">
              <a:hlinkClick r:id="rId9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74712" y="6094132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0">
              <a:hlinkClick r:id="rId11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97288" y="6094132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1">
              <a:hlinkClick r:id="rId13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04044" y="6094132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5" name="Picture 12">
              <a:hlinkClick r:id="rId15" action="ppaction://hlinksldjump" tooltip="Airspace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655700" y="6094132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7">
              <a:hlinkClick r:id="rId17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690676" y="6094132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Уплотнение типа </a:t>
            </a:r>
            <a:r>
              <a:rPr lang="en-US" dirty="0" smtClean="0"/>
              <a:t>“Airspace”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6796881" cy="427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504045" cy="21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6094132"/>
            <a:ext cx="8208912" cy="720000"/>
            <a:chOff x="467544" y="6094132"/>
            <a:chExt cx="8208912" cy="720000"/>
          </a:xfrm>
        </p:grpSpPr>
        <p:pic>
          <p:nvPicPr>
            <p:cNvPr id="10" name="Picture 6">
              <a:hlinkClick r:id="rId4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6094132"/>
              <a:ext cx="9515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7">
              <a:hlinkClick r:id="rId6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91860" y="6094132"/>
              <a:ext cx="9825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8">
              <a:hlinkClick r:id="rId8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47136" y="6094132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9">
              <a:hlinkClick r:id="rId10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74712" y="6094132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0">
              <a:hlinkClick r:id="rId12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97288" y="6094132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1">
              <a:hlinkClick r:id="rId14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604044" y="6094132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2">
              <a:hlinkClick r:id="rId16" action="ppaction://hlinksldjump" tooltip="Airspace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55700" y="6094132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7" name="Picture 27">
              <a:hlinkClick r:id="rId18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690676" y="6094132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668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Воздушные уплотнения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6624000" cy="46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1979712" y="6021288"/>
            <a:ext cx="4968552" cy="720000"/>
            <a:chOff x="1979712" y="6021288"/>
            <a:chExt cx="4968552" cy="720000"/>
          </a:xfrm>
        </p:grpSpPr>
        <p:pic>
          <p:nvPicPr>
            <p:cNvPr id="5" name="Picture 13">
              <a:hlinkClick r:id="rId3" action="ppaction://hlinksldjump" tooltip="Воздушное уплотнение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6021288"/>
              <a:ext cx="9570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216" y="6021288"/>
              <a:ext cx="9171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7056" y="6021288"/>
              <a:ext cx="9269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6">
              <a:hlinkClick r:id="rId7" action="ppaction://hlinksldjump" tooltip="Основные особенности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56854" y="6021288"/>
              <a:ext cx="965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7">
              <a:hlinkClick r:id="rId9" action="ppaction://hlinksldjump" tooltip="Дейдвудные устройства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62484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Воздушно-масляная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30726" r="40647" b="23501"/>
          <a:stretch>
            <a:fillRect/>
          </a:stretch>
        </p:blipFill>
        <p:spPr bwMode="auto">
          <a:xfrm>
            <a:off x="3851920" y="1268760"/>
            <a:ext cx="51125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hlinkClick r:id="rId3"/>
          </p:cNvPr>
          <p:cNvSpPr/>
          <p:nvPr/>
        </p:nvSpPr>
        <p:spPr>
          <a:xfrm>
            <a:off x="467544" y="1268760"/>
            <a:ext cx="4252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http://www.kemel.com/product/air.html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979712" y="6021288"/>
            <a:ext cx="4968552" cy="720000"/>
            <a:chOff x="1979712" y="6021288"/>
            <a:chExt cx="4968552" cy="720000"/>
          </a:xfrm>
        </p:grpSpPr>
        <p:pic>
          <p:nvPicPr>
            <p:cNvPr id="19" name="Picture 13">
              <a:hlinkClick r:id="rId4" action="ppaction://hlinksldjump" tooltip="Воздушное уплотнение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6021288"/>
              <a:ext cx="9570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216" y="6021288"/>
              <a:ext cx="9171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67056" y="6021288"/>
              <a:ext cx="9269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6">
              <a:hlinkClick r:id="rId8" action="ppaction://hlinksldjump" tooltip="Основные особенности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56854" y="6021288"/>
              <a:ext cx="965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27">
              <a:hlinkClick r:id="rId10" action="ppaction://hlinksldjump" tooltip="Дейдвудные устройства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62484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Воздушные уплотнения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77500" lnSpcReduction="20000"/>
          </a:bodyPr>
          <a:lstStyle/>
          <a:p>
            <a:pPr marL="96838" indent="-6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Воздушные уплотнения линии вала типа АХ разработаны на базе дизайна проверенных временем компактных уплотнений </a:t>
            </a:r>
            <a:r>
              <a:rPr lang="ru-RU" dirty="0" err="1" smtClean="0"/>
              <a:t>Kemel</a:t>
            </a:r>
            <a:r>
              <a:rPr lang="ru-RU" dirty="0" smtClean="0"/>
              <a:t> и имеют дополнительный барьер в виде воздушной камеры.</a:t>
            </a:r>
          </a:p>
          <a:p>
            <a:pPr marL="96838" indent="-6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Воздух поступает в камеру #2/3 уплотнения из судовой системы сжатого воздуха с постоянной производительностью, после</a:t>
            </a:r>
          </a:p>
          <a:p>
            <a:pPr marL="96838" indent="-6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чего он сильной струёй выходит непосредственно в морскую воду. Любые изменения осадки судна в районе дейдвудного</a:t>
            </a:r>
          </a:p>
          <a:p>
            <a:pPr marL="96838" indent="-6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устройства (в том числе и вследствие волнения моря) отслеживаются системой контроля подачи воздуха к уплотнению и</a:t>
            </a:r>
          </a:p>
          <a:p>
            <a:pPr marL="96838" indent="-6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система автоматически устанавливает оптимальное значение давления воздуха для обеспечения наиболее эффективного</a:t>
            </a:r>
          </a:p>
          <a:p>
            <a:pPr marL="96838" indent="-6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уплотнения линии вала.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979712" y="6021288"/>
            <a:ext cx="4968552" cy="720000"/>
            <a:chOff x="1979712" y="6021288"/>
            <a:chExt cx="4968552" cy="720000"/>
          </a:xfrm>
        </p:grpSpPr>
        <p:pic>
          <p:nvPicPr>
            <p:cNvPr id="17" name="Picture 13">
              <a:hlinkClick r:id="rId2" action="ppaction://hlinksldjump" tooltip="Воздушное уплотнение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6021288"/>
              <a:ext cx="9570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216" y="6021288"/>
              <a:ext cx="9171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7056" y="6021288"/>
              <a:ext cx="9269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0" name="Picture 16">
              <a:hlinkClick r:id="rId6" action="ppaction://hlinksldjump" tooltip="Основные особенности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6854" y="6021288"/>
              <a:ext cx="965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7">
              <a:hlinkClick r:id="rId8" action="ppaction://hlinksldjump" tooltip="Дейдвудные устройства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62484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4320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Дейдвудное устройство с подшипниками из бакаута</a:t>
            </a:r>
            <a:endParaRPr lang="en-GB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D:\AMИ\3 СЭУ 3-й курс\Kонспект\53 Элементы судового валопровода\deidv-sh-1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064000" cy="5150603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627784" y="6021288"/>
            <a:ext cx="3146011" cy="720000"/>
            <a:chOff x="2627784" y="6021288"/>
            <a:chExt cx="3146011" cy="720000"/>
          </a:xfrm>
        </p:grpSpPr>
        <p:pic>
          <p:nvPicPr>
            <p:cNvPr id="5" name="Picture 2">
              <a:hlinkClick r:id="rId3" action="ppaction://hlinksldjump" tooltip="Дейдвудное устройство с подшипниками из бакаута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6021288"/>
              <a:ext cx="9395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6" name="Picture 26">
              <a:hlinkClick r:id="rId5" action="ppaction://hlinksldjump" tooltip="Дейдвудное устройство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7899" y="6021288"/>
              <a:ext cx="9395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7">
              <a:hlinkClick r:id="rId7" action="ppaction://hlinksldjump" tooltip="Дейдвудное устройство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15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особенности: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smtClean="0"/>
              <a:t>1. Высокая надежность</a:t>
            </a:r>
          </a:p>
          <a:p>
            <a:pPr marL="0" indent="0" algn="just">
              <a:buNone/>
            </a:pPr>
            <a:r>
              <a:rPr lang="ru-RU" sz="1400" dirty="0" smtClean="0"/>
              <a:t>Высокая надежность обеспечивается следующими двумя способами:</a:t>
            </a:r>
            <a:endParaRPr lang="en-US" sz="1400" dirty="0" smtClean="0"/>
          </a:p>
          <a:p>
            <a:pPr marL="0" indent="0" algn="just">
              <a:buNone/>
            </a:pPr>
            <a:r>
              <a:rPr lang="ru-RU" sz="1400" dirty="0" smtClean="0"/>
              <a:t>небольшая разница величин давления между всеми уплотнительными кольцами</a:t>
            </a:r>
          </a:p>
          <a:p>
            <a:pPr marL="0" indent="0" algn="just">
              <a:buNone/>
            </a:pPr>
            <a:r>
              <a:rPr lang="ru-RU" sz="1400" dirty="0" smtClean="0"/>
              <a:t>уплотнительные кольца расположены парами по 2 штуки с каждой из сторон уплотнения (как со стороны морской</a:t>
            </a:r>
            <a:r>
              <a:rPr lang="en-US" sz="1400" dirty="0" smtClean="0"/>
              <a:t> </a:t>
            </a:r>
            <a:r>
              <a:rPr lang="ru-RU" sz="1400" dirty="0" smtClean="0"/>
              <a:t>воды, так и со стороны заполненной маслом дейдвудной трубы). И даже в случае нарушения целостности</a:t>
            </a:r>
            <a:r>
              <a:rPr lang="en-US" sz="1400" dirty="0" smtClean="0"/>
              <a:t> </a:t>
            </a:r>
            <a:r>
              <a:rPr lang="ru-RU" sz="1400" dirty="0" smtClean="0"/>
              <a:t>уплотнительных колец со стороны заполненной маслом дейдвудной трубы, протечки масла в морскую воду полностью</a:t>
            </a:r>
            <a:r>
              <a:rPr lang="en-US" sz="1400" dirty="0" smtClean="0"/>
              <a:t> </a:t>
            </a:r>
            <a:r>
              <a:rPr lang="ru-RU" sz="1400" dirty="0" smtClean="0"/>
              <a:t>исключены, так как они будут локализованы в воздушной камере между уплотнительными кольцами и затем</a:t>
            </a:r>
            <a:r>
              <a:rPr lang="en-US" sz="1400" dirty="0" smtClean="0"/>
              <a:t> </a:t>
            </a:r>
            <a:r>
              <a:rPr lang="ru-RU" sz="1400" dirty="0" smtClean="0"/>
              <a:t>дренированы в бак для протечек.</a:t>
            </a:r>
          </a:p>
          <a:p>
            <a:pPr marL="0" indent="0" algn="just">
              <a:buNone/>
            </a:pPr>
            <a:r>
              <a:rPr lang="ru-RU" sz="1400" b="1" dirty="0" smtClean="0"/>
              <a:t>2. Простота эксплуатации</a:t>
            </a:r>
          </a:p>
          <a:p>
            <a:pPr marL="0" indent="0" algn="just">
              <a:buNone/>
            </a:pPr>
            <a:r>
              <a:rPr lang="ru-RU" sz="1400" dirty="0" smtClean="0"/>
              <a:t>Любые изменения осадки судна в районе дейдвудного устройства (</a:t>
            </a:r>
            <a:r>
              <a:rPr lang="ru-RU" sz="1400" dirty="0" err="1" smtClean="0"/>
              <a:t>вследствии</a:t>
            </a:r>
            <a:r>
              <a:rPr lang="ru-RU" sz="1400" dirty="0" smtClean="0"/>
              <a:t> волнения моря, изменения загрузки судна, и</a:t>
            </a:r>
            <a:r>
              <a:rPr lang="en-US" sz="1400" dirty="0" smtClean="0"/>
              <a:t> </a:t>
            </a:r>
            <a:r>
              <a:rPr lang="ru-RU" sz="1400" dirty="0" smtClean="0"/>
              <a:t>т.п. ) отслеживаются системой контроля подачи воздуха к уплотнению которая автоматически устанавливает требуемое</a:t>
            </a:r>
            <a:r>
              <a:rPr lang="en-US" sz="1400" dirty="0" smtClean="0"/>
              <a:t> </a:t>
            </a:r>
            <a:r>
              <a:rPr lang="ru-RU" sz="1400" dirty="0" smtClean="0"/>
              <a:t>значение давления воздуха для обеспечения наиболее эффективной уплотнений линии вала.</a:t>
            </a:r>
          </a:p>
          <a:p>
            <a:pPr marL="0" indent="0" algn="just">
              <a:buNone/>
            </a:pPr>
            <a:r>
              <a:rPr lang="ru-RU" sz="1400" b="1" dirty="0" smtClean="0"/>
              <a:t>3. Низкий расход воздуха</a:t>
            </a:r>
          </a:p>
          <a:p>
            <a:pPr marL="0" indent="0" algn="just">
              <a:buNone/>
            </a:pPr>
            <a:r>
              <a:rPr lang="ru-RU" sz="1400" dirty="0" smtClean="0"/>
              <a:t>Воздух подается в воздушную камеру #2/3 с давлением обеспечивающим постоянное прохождение незначительного объема</a:t>
            </a:r>
            <a:r>
              <a:rPr lang="en-US" sz="1400" dirty="0" smtClean="0"/>
              <a:t> </a:t>
            </a:r>
            <a:r>
              <a:rPr lang="ru-RU" sz="1400" dirty="0" smtClean="0"/>
              <a:t>воздуха через уплотнительные кольца в морскую воду. Кроме этого, воздух используется для дренажа возможных протечек</a:t>
            </a:r>
            <a:r>
              <a:rPr lang="en-US" sz="1400" dirty="0" smtClean="0"/>
              <a:t>  </a:t>
            </a:r>
            <a:r>
              <a:rPr lang="ru-RU" sz="1400" dirty="0" smtClean="0"/>
              <a:t>масла или воды сквозь уплотнительные кольца в дренажную цистерну. Максимальный расход воздуха в процессе</a:t>
            </a:r>
            <a:r>
              <a:rPr lang="en-US" sz="1400" dirty="0" smtClean="0"/>
              <a:t> </a:t>
            </a:r>
            <a:r>
              <a:rPr lang="ru-RU" sz="1400" dirty="0" smtClean="0"/>
              <a:t>эксплуатации не превышает 40 л/минуту.</a:t>
            </a:r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979712" y="6021288"/>
            <a:ext cx="4968552" cy="720000"/>
            <a:chOff x="1979712" y="6021288"/>
            <a:chExt cx="4968552" cy="720000"/>
          </a:xfrm>
        </p:grpSpPr>
        <p:pic>
          <p:nvPicPr>
            <p:cNvPr id="17" name="Picture 13">
              <a:hlinkClick r:id="rId2" action="ppaction://hlinksldjump" tooltip="Воздушное уплотнение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6021288"/>
              <a:ext cx="9570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216" y="6021288"/>
              <a:ext cx="9171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7056" y="6021288"/>
              <a:ext cx="9269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6">
              <a:hlinkClick r:id="rId6" action="ppaction://hlinksldjump" tooltip="Основные особенности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6854" y="6021288"/>
              <a:ext cx="965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1" name="Picture 27">
              <a:hlinkClick r:id="rId8" action="ppaction://hlinksldjump" tooltip="Дейдвудные устройства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62484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636680"/>
          </a:xfrm>
        </p:spPr>
        <p:txBody>
          <a:bodyPr>
            <a:noAutofit/>
          </a:bodyPr>
          <a:lstStyle/>
          <a:p>
            <a:r>
              <a:rPr lang="ru-RU" sz="4400" dirty="0" smtClean="0"/>
              <a:t>Торцевое уплотнение гребного вала</a:t>
            </a:r>
            <a:endParaRPr lang="ru-RU" sz="400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79512" y="6021288"/>
            <a:ext cx="8784976" cy="720000"/>
            <a:chOff x="179512" y="6021288"/>
            <a:chExt cx="8784976" cy="720000"/>
          </a:xfrm>
        </p:grpSpPr>
        <p:pic>
          <p:nvPicPr>
            <p:cNvPr id="7" name="Picture 17">
              <a:hlinkClick r:id="rId2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6021288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8" name="Picture 18">
              <a:hlinkClick r:id="rId4" action="ppaction://hlinksldjump" tooltip="Торцевое уплотнение гребного вала EN и EL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0240" y="6021288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9">
              <a:hlinkClick r:id="rId6" action="ppaction://hlinksldjump" tooltip="Торцевое уплотнение гребного вала EK и EJ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78296" y="6021288"/>
              <a:ext cx="925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0">
              <a:hlinkClick r:id="rId8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1624" y="6021288"/>
              <a:ext cx="9376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1">
              <a:hlinkClick r:id="rId10" action="ppaction://hlinksldjump" tooltip="Детали торцевого уплотнения гребного вала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05848" y="6021288"/>
              <a:ext cx="933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2">
              <a:hlinkClick r:id="rId12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32518" y="6021288"/>
              <a:ext cx="924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3">
              <a:hlinkClick r:id="rId14" action="ppaction://hlinksldjump" tooltip="Совйства и преимуществ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993983" y="6021288"/>
              <a:ext cx="9481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4">
              <a:hlinkClick r:id="rId16" action="ppaction://hlinksldjump" tooltip="Масляная систем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076153" y="6021288"/>
              <a:ext cx="9198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7">
              <a:hlinkClick r:id="rId18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978708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09650" y="1104900"/>
            <a:ext cx="7124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80696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Торцевое уплотнение гребного вала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EK </a:t>
            </a:r>
            <a:r>
              <a:rPr lang="ru-RU" sz="4000" dirty="0" smtClean="0"/>
              <a:t>и </a:t>
            </a:r>
            <a:r>
              <a:rPr lang="en-US" sz="4000" dirty="0" smtClean="0"/>
              <a:t>EJ</a:t>
            </a:r>
            <a:r>
              <a:rPr lang="ru-RU" sz="4000" dirty="0" smtClean="0"/>
              <a:t> неразъёмного типа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3600400" cy="4157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Вращающиеся части:</a:t>
            </a:r>
          </a:p>
          <a:p>
            <a:pPr marL="0" indent="0">
              <a:buNone/>
            </a:pPr>
            <a:r>
              <a:rPr lang="ru-RU" dirty="0" smtClean="0"/>
              <a:t>1 – упругий элемент</a:t>
            </a:r>
          </a:p>
          <a:p>
            <a:pPr marL="0" indent="0">
              <a:buNone/>
            </a:pPr>
            <a:r>
              <a:rPr lang="ru-RU" dirty="0" smtClean="0"/>
              <a:t>2 – зажимное кольцо</a:t>
            </a:r>
          </a:p>
          <a:p>
            <a:pPr marL="0" indent="0">
              <a:buNone/>
            </a:pPr>
            <a:r>
              <a:rPr lang="ru-RU" dirty="0" smtClean="0"/>
              <a:t>3 – антифрикционное кольцо</a:t>
            </a:r>
          </a:p>
          <a:p>
            <a:pPr marL="0" indent="0">
              <a:buNone/>
            </a:pPr>
            <a:r>
              <a:rPr lang="ru-RU" dirty="0" smtClean="0"/>
              <a:t>6 - бандаж</a:t>
            </a:r>
          </a:p>
          <a:p>
            <a:pPr marL="0" indent="0">
              <a:buNone/>
            </a:pPr>
            <a:r>
              <a:rPr lang="ru-RU" dirty="0" smtClean="0"/>
              <a:t>Неподвижная часть - 4 – фланец (седло) с кольцевой полостью охлаждения (5)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1484784"/>
            <a:ext cx="481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Кормовое и носовое  уплотнения</a:t>
            </a:r>
            <a:endParaRPr lang="ru-RU" sz="24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067944" y="2060848"/>
            <a:ext cx="4512130" cy="3603823"/>
            <a:chOff x="4107828" y="2390066"/>
            <a:chExt cx="4512130" cy="3603823"/>
          </a:xfrm>
        </p:grpSpPr>
        <p:pic>
          <p:nvPicPr>
            <p:cNvPr id="43010" name="Picture 2" descr="http://www.ceaco.com.au/Pics%20used/EJ_layout.jpg"/>
            <p:cNvPicPr>
              <a:picLocks noChangeAspect="1" noChangeArrowheads="1"/>
            </p:cNvPicPr>
            <p:nvPr/>
          </p:nvPicPr>
          <p:blipFill>
            <a:blip r:embed="rId2" cstate="print"/>
            <a:srcRect l="43679" t="1144" b="572"/>
            <a:stretch>
              <a:fillRect/>
            </a:stretch>
          </p:blipFill>
          <p:spPr bwMode="auto">
            <a:xfrm>
              <a:off x="6372201" y="2393889"/>
              <a:ext cx="2247757" cy="3600000"/>
            </a:xfrm>
            <a:prstGeom prst="rect">
              <a:avLst/>
            </a:prstGeom>
            <a:noFill/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7828" y="2390066"/>
              <a:ext cx="2264372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79512" y="6021288"/>
            <a:ext cx="8784976" cy="720000"/>
            <a:chOff x="179512" y="6021288"/>
            <a:chExt cx="8784976" cy="720000"/>
          </a:xfrm>
        </p:grpSpPr>
        <p:pic>
          <p:nvPicPr>
            <p:cNvPr id="22" name="Picture 17">
              <a:hlinkClick r:id="rId4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6021288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8">
              <a:hlinkClick r:id="rId6" action="ppaction://hlinksldjump" tooltip="Торцевое уплотнение гребного вала EN и EL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0240" y="6021288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19">
              <a:hlinkClick r:id="rId8" action="ppaction://hlinksldjump" tooltip="Торцевое уплотнение гребного вала EK и EJ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78296" y="6021288"/>
              <a:ext cx="925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5" name="Picture 20">
              <a:hlinkClick r:id="rId10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31624" y="6021288"/>
              <a:ext cx="9376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1">
              <a:hlinkClick r:id="rId12" action="ppaction://hlinksldjump" tooltip="Детали торцевого уплотнения гребного вала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05848" y="6021288"/>
              <a:ext cx="933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2">
              <a:hlinkClick r:id="rId14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32518" y="6021288"/>
              <a:ext cx="924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3">
              <a:hlinkClick r:id="rId16" action="ppaction://hlinksldjump" tooltip="Совйства и преимуществ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993983" y="6021288"/>
              <a:ext cx="9481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4">
              <a:hlinkClick r:id="rId18" action="ppaction://hlinksldjump" tooltip="Масляная систем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076153" y="6021288"/>
              <a:ext cx="9198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7">
              <a:hlinkClick r:id="rId20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978708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52736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Торцевое уплотнение гребного вала </a:t>
            </a:r>
            <a:r>
              <a:rPr lang="en-US" sz="3200" dirty="0" smtClean="0"/>
              <a:t>EN </a:t>
            </a:r>
            <a:r>
              <a:rPr lang="ru-RU" sz="3200" dirty="0" smtClean="0"/>
              <a:t>и</a:t>
            </a:r>
            <a:r>
              <a:rPr lang="en-US" sz="3200" dirty="0" smtClean="0"/>
              <a:t> </a:t>
            </a:r>
            <a:r>
              <a:rPr lang="ru-RU" sz="3200" dirty="0" smtClean="0"/>
              <a:t>Е</a:t>
            </a:r>
            <a:r>
              <a:rPr lang="en-US" sz="3200" dirty="0" smtClean="0"/>
              <a:t>L</a:t>
            </a:r>
            <a:r>
              <a:rPr lang="ru-RU" sz="3200" dirty="0" smtClean="0"/>
              <a:t> частично разъёмного типа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3528392" cy="4839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Вращающиеся части:</a:t>
            </a:r>
          </a:p>
          <a:p>
            <a:pPr marL="0" indent="0">
              <a:buNone/>
            </a:pPr>
            <a:r>
              <a:rPr lang="ru-RU" dirty="0" smtClean="0"/>
              <a:t>1 – упругий элемент</a:t>
            </a:r>
          </a:p>
          <a:p>
            <a:pPr marL="0" indent="0">
              <a:buNone/>
            </a:pPr>
            <a:r>
              <a:rPr lang="ru-RU" dirty="0" smtClean="0"/>
              <a:t>2 – зажимное кольцо</a:t>
            </a:r>
          </a:p>
          <a:p>
            <a:pPr marL="0" indent="0">
              <a:buNone/>
            </a:pPr>
            <a:r>
              <a:rPr lang="ru-RU" dirty="0" smtClean="0"/>
              <a:t>3 – антифрикционное кольцо</a:t>
            </a:r>
          </a:p>
          <a:p>
            <a:pPr marL="0" indent="0">
              <a:buNone/>
            </a:pPr>
            <a:r>
              <a:rPr lang="ru-RU" dirty="0" smtClean="0"/>
              <a:t>5 - опора</a:t>
            </a:r>
          </a:p>
          <a:p>
            <a:pPr marL="0" indent="0">
              <a:buNone/>
            </a:pPr>
            <a:r>
              <a:rPr lang="ru-RU" dirty="0" smtClean="0"/>
              <a:t>7 - бандаж</a:t>
            </a:r>
          </a:p>
          <a:p>
            <a:pPr marL="0" indent="0">
              <a:buNone/>
            </a:pPr>
            <a:r>
              <a:rPr lang="ru-RU" dirty="0" smtClean="0"/>
              <a:t>Неподвижная часть - 4 – фланец (седло) с кольцевой полостью охлаждения (6)</a:t>
            </a:r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851920" y="1484784"/>
            <a:ext cx="5004000" cy="3338617"/>
            <a:chOff x="3923928" y="2492892"/>
            <a:chExt cx="5004000" cy="3338617"/>
          </a:xfrm>
        </p:grpSpPr>
        <p:grpSp>
          <p:nvGrpSpPr>
            <p:cNvPr id="8" name="Группа 7"/>
            <p:cNvGrpSpPr>
              <a:grpSpLocks noChangeAspect="1"/>
            </p:cNvGrpSpPr>
            <p:nvPr/>
          </p:nvGrpSpPr>
          <p:grpSpPr>
            <a:xfrm>
              <a:off x="3923928" y="2492892"/>
              <a:ext cx="5004000" cy="3338617"/>
              <a:chOff x="4250036" y="2852936"/>
              <a:chExt cx="3397770" cy="2266950"/>
            </a:xfrm>
          </p:grpSpPr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6399"/>
              <a:stretch>
                <a:fillRect/>
              </a:stretch>
            </p:blipFill>
            <p:spPr bwMode="auto">
              <a:xfrm>
                <a:off x="6012160" y="2852936"/>
                <a:ext cx="1635646" cy="226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4115"/>
              <a:stretch>
                <a:fillRect/>
              </a:stretch>
            </p:blipFill>
            <p:spPr bwMode="auto">
              <a:xfrm>
                <a:off x="4250036" y="2852936"/>
                <a:ext cx="1762125" cy="2264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4715926" y="2667734"/>
              <a:ext cx="288000" cy="2879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23928" y="1052736"/>
            <a:ext cx="481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Кормовое и носовое  уплотнения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3" y="4797152"/>
            <a:ext cx="5112568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 smtClean="0"/>
              <a:t>Разъемное  антифрикционное кольцо  и седло позволяют легко и быстро  восстанавливать работоспособность уплотнения без выемки гребного вала</a:t>
            </a:r>
            <a:endParaRPr lang="ru-RU" sz="20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79512" y="6021288"/>
            <a:ext cx="8784976" cy="720000"/>
            <a:chOff x="179512" y="6021288"/>
            <a:chExt cx="8784976" cy="720000"/>
          </a:xfrm>
        </p:grpSpPr>
        <p:pic>
          <p:nvPicPr>
            <p:cNvPr id="25" name="Picture 17">
              <a:hlinkClick r:id="rId4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6021288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18">
              <a:hlinkClick r:id="rId6" action="ppaction://hlinksldjump" tooltip="Торцевое уплотнение гребного вала EN и EL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0240" y="6021288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7" name="Picture 19">
              <a:hlinkClick r:id="rId8" action="ppaction://hlinksldjump" tooltip="Торцевое уплотнение гребного вала EK и EJ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78296" y="6021288"/>
              <a:ext cx="925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0">
              <a:hlinkClick r:id="rId10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31624" y="6021288"/>
              <a:ext cx="9376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1">
              <a:hlinkClick r:id="rId12" action="ppaction://hlinksldjump" tooltip="Детали торцевого уплотнения гребного вала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05848" y="6021288"/>
              <a:ext cx="933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2">
              <a:hlinkClick r:id="rId14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32518" y="6021288"/>
              <a:ext cx="924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23">
              <a:hlinkClick r:id="rId16" action="ppaction://hlinksldjump" tooltip="Совйства и преимуществ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993983" y="6021288"/>
              <a:ext cx="9481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24">
              <a:hlinkClick r:id="rId18" action="ppaction://hlinksldjump" tooltip="Масляная систем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076153" y="6021288"/>
              <a:ext cx="9198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27">
              <a:hlinkClick r:id="rId20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978708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40100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Носовое уплотнения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836712"/>
            <a:ext cx="4187571" cy="292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4008" y="836712"/>
            <a:ext cx="4322318" cy="293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6021288"/>
            <a:ext cx="8784976" cy="720000"/>
            <a:chOff x="179512" y="6021288"/>
            <a:chExt cx="8784976" cy="720000"/>
          </a:xfrm>
        </p:grpSpPr>
        <p:pic>
          <p:nvPicPr>
            <p:cNvPr id="21" name="Picture 17">
              <a:hlinkClick r:id="rId5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6021288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8">
              <a:hlinkClick r:id="rId7" action="ppaction://hlinksldjump" tooltip="Торцевое уплотнение гребного вала EN и EL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0240" y="6021288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9">
              <a:hlinkClick r:id="rId9" action="ppaction://hlinksldjump" tooltip="Торцевое уплотнение гребного вала EK и EJ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78296" y="6021288"/>
              <a:ext cx="925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0">
              <a:hlinkClick r:id="rId11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31624" y="6021288"/>
              <a:ext cx="9376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5" name="Picture 21">
              <a:hlinkClick r:id="rId13" action="ppaction://hlinksldjump" tooltip="Детали торцевого уплотнения гребного вала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105848" y="6021288"/>
              <a:ext cx="933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2">
              <a:hlinkClick r:id="rId15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032518" y="6021288"/>
              <a:ext cx="924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3">
              <a:hlinkClick r:id="rId17" action="ppaction://hlinksldjump" tooltip="Совйства и преимуществ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993983" y="6021288"/>
              <a:ext cx="9481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4">
              <a:hlinkClick r:id="rId19" action="ppaction://hlinksldjump" tooltip="Масляная систем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076153" y="6021288"/>
              <a:ext cx="9198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7">
              <a:hlinkClick r:id="rId21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978708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801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Торцевое уплотнение гребного вала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2276872"/>
            <a:ext cx="1923669" cy="131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1763688" y="4077072"/>
            <a:ext cx="1322388" cy="193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 b="1791"/>
          <a:stretch>
            <a:fillRect/>
          </a:stretch>
        </p:blipFill>
        <p:spPr bwMode="auto">
          <a:xfrm flipH="1">
            <a:off x="3563888" y="4077072"/>
            <a:ext cx="1552575" cy="19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80112" y="4179664"/>
            <a:ext cx="1193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292080" y="2348880"/>
            <a:ext cx="3581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1484784"/>
            <a:ext cx="2340000" cy="23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224136" y="6152904"/>
            <a:ext cx="6194640" cy="588464"/>
            <a:chOff x="1224136" y="6152904"/>
            <a:chExt cx="6194640" cy="588464"/>
          </a:xfrm>
        </p:grpSpPr>
        <p:pic>
          <p:nvPicPr>
            <p:cNvPr id="24" name="Picture 17">
              <a:hlinkClick r:id="rId8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24136" y="6165368"/>
              <a:ext cx="76979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8">
              <a:hlinkClick r:id="rId10" action="ppaction://hlinksldjump" tooltip="Торцевое уплотнение гребного вала EN и EL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88296" y="6165368"/>
              <a:ext cx="76387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19">
              <a:hlinkClick r:id="rId12" action="ppaction://hlinksldjump" tooltip="Торцевое уплотнение гребного вала EK и EJ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20952" y="6165368"/>
              <a:ext cx="74032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0">
              <a:hlinkClick r:id="rId14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563888" y="6165304"/>
              <a:ext cx="750144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1">
              <a:hlinkClick r:id="rId16" action="ppaction://hlinksldjump" tooltip="Детали торцевого уплотнения гребного вала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355976" y="6152904"/>
              <a:ext cx="747008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2">
              <a:hlinkClick r:id="rId18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893272" y="6165368"/>
              <a:ext cx="739936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3">
              <a:hlinkClick r:id="rId20" action="ppaction://hlinksldjump" tooltip="Совйства и преимуществ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660232" y="6165368"/>
              <a:ext cx="758544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24">
              <a:hlinkClick r:id="rId22" action="ppaction://hlinksldjump" tooltip="Масляная систем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130392" y="6165368"/>
              <a:ext cx="735856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668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Масляная система торцевого уплотнения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3456384" cy="438912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Напорная масляная цистерна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Дейдвудная труба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Носовой сальник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Кормовой сальник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Гребной винт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50387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79512" y="6021288"/>
            <a:ext cx="8784976" cy="720000"/>
            <a:chOff x="179512" y="6021288"/>
            <a:chExt cx="8784976" cy="720000"/>
          </a:xfrm>
        </p:grpSpPr>
        <p:pic>
          <p:nvPicPr>
            <p:cNvPr id="19" name="Picture 17">
              <a:hlinkClick r:id="rId3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6021288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8">
              <a:hlinkClick r:id="rId5" action="ppaction://hlinksldjump" tooltip="Торцевое уплотнение гребного вала EN и EL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0240" y="6021288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19">
              <a:hlinkClick r:id="rId7" action="ppaction://hlinksldjump" tooltip="Торцевое уплотнение гребного вала EK и EJ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78296" y="6021288"/>
              <a:ext cx="925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0">
              <a:hlinkClick r:id="rId9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31624" y="6021288"/>
              <a:ext cx="9376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21">
              <a:hlinkClick r:id="rId11" action="ppaction://hlinksldjump" tooltip="Детали торцевого уплотнения гребного вал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05848" y="6021288"/>
              <a:ext cx="933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2">
              <a:hlinkClick r:id="rId13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32518" y="6021288"/>
              <a:ext cx="924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23">
              <a:hlinkClick r:id="rId15" action="ppaction://hlinksldjump" tooltip="Совйства и преимуществ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993983" y="6021288"/>
              <a:ext cx="9481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4">
              <a:hlinkClick r:id="rId17" action="ppaction://hlinksldjump" tooltip="Масляная систем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076153" y="6021288"/>
              <a:ext cx="9198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7" name="Picture 27">
              <a:hlinkClick r:id="rId19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978708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564672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Торцевое (радиальное) уплотнение гребного вала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726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вид уплотнения применяется на судах малого и среднего размера Уплотнение состоит из 2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частей: вращающейся и неподвижной. Основу вращающейся части составляет упругий резиновый в форме колпака. Упругий элемент  крепится к валу с помощью зажимного кольца (2) и вращается вместе с ним.  В противоположный торец упругого элемента вставлено антифрикционное кольцо, имеющее отшлифованную наружную поверхность. Антифрикционное кольцо, своей отшлифованной поверхность упирается во фланец, играющий роль посадочного места антифрикционного кольца и имеющий также отшлифованную поверхностью . Фланец крепится в районе выхода гребного вала из дейдвудной трубы к ахтерштевню (кормовое уплотнение) и переборке ахтерпика (носовое уплотнение).  Уплотнение происходит за счет сжатия упругого элемента. Усилие сжатия строго регламентировано и создается при монтаже уплотнения.  Сжатие кормового уплотнения  задается ступицей гребного винта, носового -  специальным  приспособлением до обжатия зажимного кольца. Фланец носового уплотнения имеет полость для охлаждения. Охлаждение осуществляется водой.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79512" y="6021288"/>
            <a:ext cx="8784976" cy="720000"/>
            <a:chOff x="179512" y="6021288"/>
            <a:chExt cx="8784976" cy="720000"/>
          </a:xfrm>
        </p:grpSpPr>
        <p:pic>
          <p:nvPicPr>
            <p:cNvPr id="17" name="Picture 17">
              <a:hlinkClick r:id="rId2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6021288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8">
              <a:hlinkClick r:id="rId4" action="ppaction://hlinksldjump" tooltip="Торцевое уплотнение гребного вала EN и EL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0240" y="6021288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9">
              <a:hlinkClick r:id="rId6" action="ppaction://hlinksldjump" tooltip="Торцевое уплотнение гребного вала EK и EJ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78296" y="6021288"/>
              <a:ext cx="925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0">
              <a:hlinkClick r:id="rId8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1624" y="6021288"/>
              <a:ext cx="9376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1">
              <a:hlinkClick r:id="rId10" action="ppaction://hlinksldjump" tooltip="Детали торцевого уплотнения гребного вала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05848" y="6021288"/>
              <a:ext cx="933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2">
              <a:hlinkClick r:id="rId12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32518" y="6021288"/>
              <a:ext cx="924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3" name="Picture 23">
              <a:hlinkClick r:id="rId14" action="ppaction://hlinksldjump" tooltip="Совйства и преимуществ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993983" y="6021288"/>
              <a:ext cx="9481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4">
              <a:hlinkClick r:id="rId16" action="ppaction://hlinksldjump" tooltip="Масляная систем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076153" y="6021288"/>
              <a:ext cx="9198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27">
              <a:hlinkClick r:id="rId18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978708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206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Свойства и преимущества торцевого уплотнения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415880"/>
          </a:xfrm>
        </p:spPr>
        <p:txBody>
          <a:bodyPr>
            <a:noAutofit/>
          </a:bodyPr>
          <a:lstStyle/>
          <a:p>
            <a:pPr marL="6350" lvl="0" indent="-6350">
              <a:spcBef>
                <a:spcPts val="0"/>
              </a:spcBef>
              <a:buNone/>
            </a:pPr>
            <a:r>
              <a:rPr lang="ru-RU" sz="2000" dirty="0" smtClean="0"/>
              <a:t>Уплотнение простое, прочное и </a:t>
            </a:r>
            <a:r>
              <a:rPr lang="ru-RU" sz="2000" dirty="0" smtClean="0"/>
              <a:t>надежное.</a:t>
            </a:r>
            <a:endParaRPr lang="ru-RU" sz="2000" dirty="0" smtClean="0"/>
          </a:p>
          <a:p>
            <a:pPr marL="6350" lvl="0" indent="-6350">
              <a:spcBef>
                <a:spcPts val="0"/>
              </a:spcBef>
              <a:buNone/>
            </a:pPr>
            <a:r>
              <a:rPr lang="ru-RU" sz="2000" dirty="0" smtClean="0"/>
              <a:t>Затраты на эксплуатацию ниже чем у других уплотнений.</a:t>
            </a:r>
          </a:p>
          <a:p>
            <a:pPr marL="6350" lvl="0" indent="-6350">
              <a:spcBef>
                <a:spcPts val="0"/>
              </a:spcBef>
              <a:buNone/>
            </a:pPr>
            <a:r>
              <a:rPr lang="ru-RU" sz="2000" dirty="0" smtClean="0"/>
              <a:t>Гасит вибрацию и радиальные перемещения вала.</a:t>
            </a:r>
          </a:p>
          <a:p>
            <a:pPr marL="6350" lvl="0" indent="-6350">
              <a:spcBef>
                <a:spcPts val="0"/>
              </a:spcBef>
              <a:buNone/>
            </a:pPr>
            <a:r>
              <a:rPr lang="ru-RU" sz="2000" dirty="0" smtClean="0"/>
              <a:t>Исключен износ вала и его облицовки</a:t>
            </a:r>
          </a:p>
          <a:p>
            <a:pPr marL="6350" lvl="0" indent="-6350">
              <a:spcBef>
                <a:spcPts val="0"/>
              </a:spcBef>
              <a:buNone/>
            </a:pPr>
            <a:r>
              <a:rPr lang="ru-RU" sz="2000" dirty="0" smtClean="0"/>
              <a:t>Простота установки</a:t>
            </a:r>
            <a:r>
              <a:rPr lang="en-US" sz="2000" dirty="0" smtClean="0"/>
              <a:t>. </a:t>
            </a:r>
            <a:r>
              <a:rPr lang="ru-RU" sz="2000" dirty="0" smtClean="0"/>
              <a:t> Легкость в обслуживании. </a:t>
            </a:r>
          </a:p>
          <a:p>
            <a:pPr marL="6350" lvl="0" indent="-6350">
              <a:spcBef>
                <a:spcPts val="0"/>
              </a:spcBef>
              <a:buNone/>
            </a:pPr>
            <a:r>
              <a:rPr lang="ru-RU" sz="2000" dirty="0" smtClean="0"/>
              <a:t>Смазываемые водой уплотнения снабжаются надувным уплотнением</a:t>
            </a:r>
            <a:r>
              <a:rPr lang="en-US" sz="2000" dirty="0" smtClean="0"/>
              <a:t>, </a:t>
            </a:r>
            <a:r>
              <a:rPr lang="ru-RU" sz="2000" dirty="0" smtClean="0"/>
              <a:t>которое может быть приведено в действие давлением воздуха или жидкости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6350" lvl="0" indent="-6350">
              <a:spcBef>
                <a:spcPts val="0"/>
              </a:spcBef>
              <a:buNone/>
            </a:pPr>
            <a:r>
              <a:rPr lang="ru-RU" sz="2000" dirty="0" smtClean="0"/>
              <a:t>Аварийное надувное уплотнение также позволяет инспектировать и обслуживать носовое уплотнение</a:t>
            </a:r>
            <a:r>
              <a:rPr lang="en-US" sz="2000" dirty="0" smtClean="0"/>
              <a:t>, </a:t>
            </a:r>
            <a:r>
              <a:rPr lang="ru-RU" sz="2000" dirty="0" smtClean="0"/>
              <a:t>когда судно наплаву</a:t>
            </a:r>
            <a:r>
              <a:rPr lang="en-US" sz="2000" dirty="0" smtClean="0"/>
              <a:t>, </a:t>
            </a:r>
            <a:r>
              <a:rPr lang="ru-RU" sz="2000" dirty="0" smtClean="0"/>
              <a:t>тем самым исключить докование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6350" lvl="0" indent="-6350">
              <a:spcBef>
                <a:spcPts val="0"/>
              </a:spcBef>
              <a:buNone/>
            </a:pPr>
            <a:r>
              <a:rPr lang="ru-RU" sz="2000" dirty="0" smtClean="0"/>
              <a:t>Кормовое уплотнение очень прочно и поэтому более защищено от повреждения тросами, сетями и т.д. чем уплотнение с манжетами.</a:t>
            </a:r>
          </a:p>
          <a:p>
            <a:pPr marL="6350" lvl="0" indent="-6350">
              <a:spcBef>
                <a:spcPts val="0"/>
              </a:spcBef>
              <a:buNone/>
            </a:pPr>
            <a:r>
              <a:rPr lang="ru-RU" sz="2000" dirty="0" smtClean="0"/>
              <a:t>Уплотнение может быть использовано с ВРШ и ВФШ  и </a:t>
            </a:r>
            <a:r>
              <a:rPr lang="ru-RU" sz="2000" dirty="0" smtClean="0"/>
              <a:t>работает </a:t>
            </a:r>
            <a:r>
              <a:rPr lang="ru-RU" sz="2000" dirty="0" smtClean="0"/>
              <a:t>как с масляной, так и водяной смазкой.</a:t>
            </a:r>
          </a:p>
          <a:p>
            <a:pPr marL="6350" lvl="0" indent="-6350">
              <a:spcBef>
                <a:spcPts val="0"/>
              </a:spcBef>
              <a:buNone/>
            </a:pPr>
            <a:r>
              <a:rPr lang="ru-RU" sz="2000" dirty="0" smtClean="0"/>
              <a:t>Имеется многолетний успешный опыт на подруливающих устройствах всех типов и используется как стандарт ведущими производителями этого оборудования. </a:t>
            </a:r>
          </a:p>
          <a:p>
            <a:pPr marL="6350" lvl="0" indent="-6350">
              <a:spcBef>
                <a:spcPts val="0"/>
              </a:spcBef>
              <a:buNone/>
            </a:pPr>
            <a:r>
              <a:rPr lang="ru-RU" sz="2000" dirty="0" smtClean="0"/>
              <a:t>Уплотнение одобрено большинством квалификационных обществ. 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79512" y="6021288"/>
            <a:ext cx="8784976" cy="720000"/>
            <a:chOff x="179512" y="6021288"/>
            <a:chExt cx="8784976" cy="720000"/>
          </a:xfrm>
        </p:grpSpPr>
        <p:pic>
          <p:nvPicPr>
            <p:cNvPr id="17" name="Picture 17">
              <a:hlinkClick r:id="rId2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6021288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8">
              <a:hlinkClick r:id="rId4" action="ppaction://hlinksldjump" tooltip="Торцевое уплотнение гребного вала EN и EL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0240" y="6021288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9">
              <a:hlinkClick r:id="rId6" action="ppaction://hlinksldjump" tooltip="Торцевое уплотнение гребного вала EK и EJ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78296" y="6021288"/>
              <a:ext cx="925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0">
              <a:hlinkClick r:id="rId8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1624" y="6021288"/>
              <a:ext cx="9376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1">
              <a:hlinkClick r:id="rId10" action="ppaction://hlinksldjump" tooltip="Детали торцевого уплотнения гребного вала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05848" y="6021288"/>
              <a:ext cx="933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2">
              <a:hlinkClick r:id="rId12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32518" y="6021288"/>
              <a:ext cx="924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23">
              <a:hlinkClick r:id="rId14" action="ppaction://hlinksldjump" tooltip="Совйства и преимуществ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993983" y="6021288"/>
              <a:ext cx="9481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4" name="Picture 24">
              <a:hlinkClick r:id="rId16" action="ppaction://hlinksldjump" tooltip="Масляная систем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076153" y="6021288"/>
              <a:ext cx="9198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27">
              <a:hlinkClick r:id="rId18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978708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Гребной вал</a:t>
            </a:r>
            <a:endParaRPr lang="en-GB" dirty="0"/>
          </a:p>
        </p:txBody>
      </p:sp>
      <p:pic>
        <p:nvPicPr>
          <p:cNvPr id="4" name="riding the shaf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7416824" cy="556261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79512" y="6021288"/>
            <a:ext cx="8784976" cy="720000"/>
            <a:chOff x="179512" y="6021288"/>
            <a:chExt cx="8784976" cy="720000"/>
          </a:xfrm>
        </p:grpSpPr>
        <p:pic>
          <p:nvPicPr>
            <p:cNvPr id="9" name="Picture 17">
              <a:hlinkClick r:id="rId4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6021288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8">
              <a:hlinkClick r:id="rId6" action="ppaction://hlinksldjump" tooltip="Торцевое уплотнение гребного вала EN и EL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0240" y="6021288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9">
              <a:hlinkClick r:id="rId8" action="ppaction://hlinksldjump" tooltip="Торцевое уплотнение гребного вала EK и EJ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78296" y="6021288"/>
              <a:ext cx="925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0">
              <a:hlinkClick r:id="rId10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31624" y="6021288"/>
              <a:ext cx="9376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1">
              <a:hlinkClick r:id="rId12" action="ppaction://hlinksldjump" tooltip="Детали торцевого уплотнения гребного вала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05848" y="6021288"/>
              <a:ext cx="933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2">
              <a:hlinkClick r:id="rId14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32518" y="6021288"/>
              <a:ext cx="924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3">
              <a:hlinkClick r:id="rId16" action="ppaction://hlinksldjump" tooltip="Совйства и преимуществ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993983" y="6021288"/>
              <a:ext cx="9481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4">
              <a:hlinkClick r:id="rId18" action="ppaction://hlinksldjump" tooltip="Масляная систем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076153" y="6021288"/>
              <a:ext cx="9198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7">
              <a:hlinkClick r:id="rId20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978708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2704"/>
          </a:xfrm>
        </p:spPr>
        <p:txBody>
          <a:bodyPr/>
          <a:lstStyle/>
          <a:p>
            <a:r>
              <a:rPr lang="ru-RU" b="1" dirty="0" smtClean="0"/>
              <a:t>Дейдвудное устройство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816424"/>
          </a:xfrm>
        </p:spPr>
        <p:txBody>
          <a:bodyPr/>
          <a:lstStyle/>
          <a:p>
            <a:r>
              <a:rPr lang="ru-RU" dirty="0" smtClean="0"/>
              <a:t>- комплекс элементов судового </a:t>
            </a:r>
            <a:r>
              <a:rPr lang="ru-RU" dirty="0" err="1" smtClean="0"/>
              <a:t>валопровода</a:t>
            </a:r>
            <a:r>
              <a:rPr lang="ru-RU" dirty="0" smtClean="0"/>
              <a:t>, предназначенный для размещения опоры, смазки, охлаждения и защиты проходящего через него гребного вала; и для предотвращения поступления вдоль него забортной воды в корпус судна. </a:t>
            </a:r>
          </a:p>
          <a:p>
            <a:r>
              <a:rPr lang="ru-RU" dirty="0" smtClean="0"/>
              <a:t>Дейдвудное устройство включает: дейдвудную трубу, подшипники, уплотнительные устройства, системы охлаждения и смазки. 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627784" y="6021288"/>
            <a:ext cx="3146011" cy="720000"/>
            <a:chOff x="2627784" y="6021288"/>
            <a:chExt cx="3146011" cy="720000"/>
          </a:xfrm>
        </p:grpSpPr>
        <p:pic>
          <p:nvPicPr>
            <p:cNvPr id="5" name="Picture 2">
              <a:hlinkClick r:id="rId2" action="ppaction://hlinksldjump" tooltip="Дейдвудноне устройство с подшипниками из бакаута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6021288"/>
              <a:ext cx="9395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6">
              <a:hlinkClick r:id="rId4" action="ppaction://hlinksldjump" tooltip="Дейдвудное устройство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07899" y="6021288"/>
              <a:ext cx="9395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7" name="Picture 27">
              <a:hlinkClick r:id="rId6" action="ppaction://hlinksldjump" tooltip="Дейдвудные устройства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15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4967302"/>
          </a:xfrm>
        </p:spPr>
        <p:txBody>
          <a:bodyPr>
            <a:normAutofit/>
          </a:bodyPr>
          <a:lstStyle/>
          <a:p>
            <a:pPr marL="355600" lvl="0" indent="-355600">
              <a:buFont typeface="+mj-lt"/>
              <a:buAutoNum type="arabicPeriod"/>
            </a:pPr>
            <a:r>
              <a:rPr lang="ru-RU" dirty="0" smtClean="0"/>
              <a:t>Каково назначение кормового уплотнения дейдвудного устройства?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 smtClean="0"/>
              <a:t>Что является основным уплотнительным элементом?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 smtClean="0"/>
              <a:t>Каково назначение «Пневмостопа»? 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 smtClean="0"/>
              <a:t>Из какого материала изготовлены уплотнительные манжеты? 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 smtClean="0"/>
              <a:t>Каков допустимый расход масла?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 smtClean="0"/>
              <a:t>Какова допустимая температура нагрева дейдвудного уплотнения?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6021288"/>
            <a:ext cx="8784976" cy="720000"/>
            <a:chOff x="179512" y="6021288"/>
            <a:chExt cx="8784976" cy="720000"/>
          </a:xfrm>
        </p:grpSpPr>
        <p:pic>
          <p:nvPicPr>
            <p:cNvPr id="7" name="Picture 17">
              <a:hlinkClick r:id="rId2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6021288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8">
              <a:hlinkClick r:id="rId4" action="ppaction://hlinksldjump" tooltip="Торцевое уплотнение гребного вала EN и EL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0240" y="6021288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9">
              <a:hlinkClick r:id="rId6" action="ppaction://hlinksldjump" tooltip="Торцевое уплотнение гребного вала EK и EJ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78296" y="6021288"/>
              <a:ext cx="925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0">
              <a:hlinkClick r:id="rId8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1624" y="6021288"/>
              <a:ext cx="9376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1">
              <a:hlinkClick r:id="rId10" action="ppaction://hlinksldjump" tooltip="Детали торцевого уплотнения гребного вала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05848" y="6021288"/>
              <a:ext cx="933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2">
              <a:hlinkClick r:id="rId12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32518" y="6021288"/>
              <a:ext cx="924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3">
              <a:hlinkClick r:id="rId14" action="ppaction://hlinksldjump" tooltip="Совйства и преимуществ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993983" y="6021288"/>
              <a:ext cx="9481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4">
              <a:hlinkClick r:id="rId16" action="ppaction://hlinksldjump" tooltip="Масляная систем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076153" y="6021288"/>
              <a:ext cx="9198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7">
              <a:hlinkClick r:id="rId18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978708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marL="355600" lvl="0" indent="-3556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Для чего служит облицовка вала в районе носового уплотнения?</a:t>
            </a:r>
          </a:p>
          <a:p>
            <a:pPr marL="355600" lvl="0" indent="-3556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Как часто рекомендуется сдавать масло на анализ?</a:t>
            </a:r>
          </a:p>
          <a:p>
            <a:pPr marL="355600" lvl="0" indent="-3556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Как определяется попадание воды в кормовое уплотнение?</a:t>
            </a:r>
          </a:p>
          <a:p>
            <a:pPr marL="355600" lvl="0" indent="-3556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Чем опасно попадание воды в кормовое уплотнение?</a:t>
            </a:r>
          </a:p>
          <a:p>
            <a:pPr marL="355600" lvl="0" indent="-3556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Что можно сделать при попадании воды в кормовое уплотнение, чтобы избежать попадания воды в дейдвудный подшипник?</a:t>
            </a:r>
          </a:p>
          <a:p>
            <a:pPr marL="355600" lvl="0" indent="-3556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В каком случае манжета подлежит замене?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6021288"/>
            <a:ext cx="8784976" cy="720000"/>
            <a:chOff x="179512" y="6021288"/>
            <a:chExt cx="8784976" cy="720000"/>
          </a:xfrm>
        </p:grpSpPr>
        <p:pic>
          <p:nvPicPr>
            <p:cNvPr id="6" name="Picture 17">
              <a:hlinkClick r:id="rId2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6021288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8">
              <a:hlinkClick r:id="rId4" action="ppaction://hlinksldjump" tooltip="Торцевое уплотнение гребного вала EN и EL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0240" y="6021288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9">
              <a:hlinkClick r:id="rId6" action="ppaction://hlinksldjump" tooltip="Торцевое уплотнение гребного вала EK и EJ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78296" y="6021288"/>
              <a:ext cx="925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0">
              <a:hlinkClick r:id="rId8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1624" y="6021288"/>
              <a:ext cx="9376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1">
              <a:hlinkClick r:id="rId10" action="ppaction://hlinksldjump" tooltip="Детали торцевого уплотнения гребного вала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05848" y="6021288"/>
              <a:ext cx="933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2">
              <a:hlinkClick r:id="rId12" action="ppaction://hlinksldjump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32518" y="6021288"/>
              <a:ext cx="924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3">
              <a:hlinkClick r:id="rId14" action="ppaction://hlinksldjump" tooltip="Совйства и преимуществ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993983" y="6021288"/>
              <a:ext cx="9481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4">
              <a:hlinkClick r:id="rId16" action="ppaction://hlinksldjump" tooltip="Масляная систем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076153" y="6021288"/>
              <a:ext cx="9198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7">
              <a:hlinkClick r:id="rId18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978708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Уплотнение гребного вала</a:t>
            </a:r>
            <a:endParaRPr lang="en-GB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Рисунок 3" descr="Сальники гребных валов">
            <a:hlinkClick r:id="rId2" tooltip="&quot;Сальники гребных валов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272808" cy="506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2280080" y="5949280"/>
            <a:ext cx="4236136" cy="720000"/>
            <a:chOff x="1825700" y="5816600"/>
            <a:chExt cx="4236136" cy="720000"/>
          </a:xfrm>
        </p:grpSpPr>
        <p:pic>
          <p:nvPicPr>
            <p:cNvPr id="5" name="Picture 3">
              <a:hlinkClick r:id="rId4" action="ppaction://hlinksldjump" tooltip="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5700" y="5816600"/>
              <a:ext cx="9461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6" name="Picture 4">
              <a:hlinkClick r:id="rId6" action="ppaction://hlinksldjump" tooltip="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4165" y="5816600"/>
              <a:ext cx="9712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5">
              <a:hlinkClick r:id="rId8" action="ppaction://hlinksldjump" tooltip="&quot;Пневмостоп&quot;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7790" y="5816600"/>
              <a:ext cx="9659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7">
              <a:hlinkClick r:id="rId10" action="ppaction://hlinksldjump" tooltip="Дейдвудные устройства современных судов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76056" y="5816600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720080"/>
          </a:xfrm>
        </p:spPr>
        <p:txBody>
          <a:bodyPr>
            <a:noAutofit/>
          </a:bodyPr>
          <a:lstStyle/>
          <a:p>
            <a:r>
              <a:rPr lang="ru-RU" sz="4400" dirty="0" smtClean="0"/>
              <a:t>Выносной сальник гребного вала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3960440" cy="4320480"/>
          </a:xfrm>
        </p:spPr>
        <p:txBody>
          <a:bodyPr>
            <a:normAutofit/>
          </a:bodyPr>
          <a:lstStyle/>
          <a:p>
            <a:pPr marL="7938" indent="-7938">
              <a:buNone/>
            </a:pPr>
            <a:r>
              <a:rPr lang="ru-RU" dirty="0" smtClean="0"/>
              <a:t>1 – латунное кольцо ( для удержания кормовых шлагов при перебивании сальника на плаву)</a:t>
            </a:r>
          </a:p>
          <a:p>
            <a:pPr marL="7938" indent="-7938">
              <a:buNone/>
            </a:pPr>
            <a:r>
              <a:rPr lang="ru-RU" dirty="0" smtClean="0"/>
              <a:t>2 –латунные стопорные болты</a:t>
            </a:r>
          </a:p>
          <a:p>
            <a:pPr marL="7938" indent="-7938">
              <a:buNone/>
            </a:pPr>
            <a:r>
              <a:rPr lang="ru-RU" dirty="0" smtClean="0"/>
              <a:t>3 – выносной корпус</a:t>
            </a:r>
          </a:p>
          <a:p>
            <a:pPr marL="7938" indent="-7938">
              <a:buNone/>
            </a:pPr>
            <a:r>
              <a:rPr lang="ru-RU" dirty="0" smtClean="0"/>
              <a:t>4 - набивка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0124"/>
          <a:stretch>
            <a:fillRect/>
          </a:stretch>
        </p:blipFill>
        <p:spPr bwMode="auto">
          <a:xfrm rot="60000">
            <a:off x="4324656" y="1092274"/>
            <a:ext cx="4572000" cy="470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280080" y="5949280"/>
            <a:ext cx="4236136" cy="720000"/>
            <a:chOff x="1825700" y="5816600"/>
            <a:chExt cx="4236136" cy="720000"/>
          </a:xfrm>
        </p:grpSpPr>
        <p:pic>
          <p:nvPicPr>
            <p:cNvPr id="9" name="Picture 3">
              <a:hlinkClick r:id="rId3" action="ppaction://hlinksldjump" tooltip="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5700" y="5816600"/>
              <a:ext cx="9461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>
              <a:hlinkClick r:id="rId5" action="ppaction://hlinksldjump" tooltip="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4165" y="5816600"/>
              <a:ext cx="9712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1" name="Picture 5">
              <a:hlinkClick r:id="rId7" action="ppaction://hlinksldjump" tooltip="&quot;Пневмостоп&quot;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87790" y="5816600"/>
              <a:ext cx="9659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7">
              <a:hlinkClick r:id="rId9" action="ppaction://hlinksldjump" tooltip="Дейдвудные устройства современных судов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76056" y="5816600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504056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Уплотнение «</a:t>
            </a:r>
            <a:r>
              <a:rPr lang="ru-RU" sz="2400" dirty="0" err="1" smtClean="0"/>
              <a:t>Пневмостоп</a:t>
            </a:r>
            <a:r>
              <a:rPr lang="ru-RU" sz="2400" dirty="0" smtClean="0"/>
              <a:t>» для </a:t>
            </a:r>
            <a:r>
              <a:rPr lang="ru-RU" sz="2400" dirty="0" err="1" smtClean="0"/>
              <a:t>перенабивки</a:t>
            </a:r>
            <a:r>
              <a:rPr lang="ru-RU" sz="2400" dirty="0" smtClean="0"/>
              <a:t> сальника на плаву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4149080"/>
            <a:ext cx="8640960" cy="15994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— гребной вал; 2 —набор бакаута,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носовая дейдвудная втулка, </a:t>
            </a:r>
            <a:r>
              <a:rPr lang="ru-RU" sz="2400" b="1" i="1" cap="small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водораспределительное кольцо, </a:t>
            </a:r>
            <a: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  <a:t>5, 6</a:t>
            </a:r>
            <a:r>
              <a:rPr lang="ru-RU" sz="2400" b="1" i="1" cap="small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соответственно уплотнительное и фигурное кольца,7 — внутреннее  кольцо жесткости, </a:t>
            </a:r>
            <a: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i="1" cap="sm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стопорный винт, 9 — крышка, </a:t>
            </a:r>
            <a: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i="1" cap="small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болт, 11 — полость для шлагов набивки сальника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20000" contrast="40000"/>
          </a:blip>
          <a:srcRect/>
          <a:stretch>
            <a:fillRect/>
          </a:stretch>
        </p:blipFill>
        <p:spPr bwMode="auto">
          <a:xfrm>
            <a:off x="1115616" y="764704"/>
            <a:ext cx="6561138" cy="3262313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280080" y="5949280"/>
            <a:ext cx="4236136" cy="720000"/>
            <a:chOff x="1825700" y="5816600"/>
            <a:chExt cx="4236136" cy="720000"/>
          </a:xfrm>
        </p:grpSpPr>
        <p:pic>
          <p:nvPicPr>
            <p:cNvPr id="10" name="Picture 3">
              <a:hlinkClick r:id="rId3" action="ppaction://hlinksldjump" tooltip="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5700" y="5816600"/>
              <a:ext cx="9461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>
              <a:hlinkClick r:id="rId5" action="ppaction://hlinksldjump" tooltip="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4165" y="5816600"/>
              <a:ext cx="9712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>
              <a:hlinkClick r:id="rId7" action="ppaction://hlinksldjump" tooltip="&quot;Пневмостоп&quot;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87790" y="5816600"/>
              <a:ext cx="9659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3" name="Picture 27">
              <a:hlinkClick r:id="rId9" action="ppaction://hlinksldjump" tooltip="Дейдвудные устройства современных судов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76056" y="5816600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24000" y="3947001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Спасибо. Объявление скрыто.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3" name="Picture 9" descr="https://favicon.yandex.net/favicon/unitech.vl.r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-4186238"/>
            <a:ext cx="152400" cy="152400"/>
          </a:xfrm>
          <a:prstGeom prst="rect">
            <a:avLst/>
          </a:prstGeom>
          <a:noFill/>
        </p:spPr>
      </p:pic>
      <p:sp>
        <p:nvSpPr>
          <p:cNvPr id="1034" name="AutoShape 10" descr="https://docviewer.yandex.ru/htmlimage?id=yyfe-9t8i55ztetnq27njzu0i4gg3ef9dur8fsvo8jbb88epqj2mdcrgx1rqgohdwdoxw2t6peu685ln9pgizgmsjl5enj5y0ib2xcav&amp;width=900&amp;name=bg-14.png&amp;uid=230325775"/>
          <p:cNvSpPr>
            <a:spLocks noChangeAspect="1" noChangeArrowheads="1"/>
          </p:cNvSpPr>
          <p:nvPr/>
        </p:nvSpPr>
        <p:spPr bwMode="auto">
          <a:xfrm>
            <a:off x="647700" y="-2200275"/>
            <a:ext cx="8572500" cy="6057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utoShape 19"/>
          <p:cNvSpPr>
            <a:spLocks noChangeAspect="1" noChangeArrowheads="1"/>
          </p:cNvSpPr>
          <p:nvPr/>
        </p:nvSpPr>
        <p:spPr bwMode="auto">
          <a:xfrm>
            <a:off x="0" y="5492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8" y="1681163"/>
            <a:ext cx="77438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Уплотнение с баббитовыми подшипниками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964" b="2499"/>
          <a:stretch>
            <a:fillRect/>
          </a:stretch>
        </p:blipFill>
        <p:spPr bwMode="auto">
          <a:xfrm>
            <a:off x="251520" y="1052736"/>
            <a:ext cx="869577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467544" y="6094132"/>
            <a:ext cx="8208912" cy="720000"/>
            <a:chOff x="467544" y="6094132"/>
            <a:chExt cx="8208912" cy="720000"/>
          </a:xfrm>
        </p:grpSpPr>
        <p:pic>
          <p:nvPicPr>
            <p:cNvPr id="5" name="Picture 6">
              <a:hlinkClick r:id="rId3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6094132"/>
              <a:ext cx="9515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6" name="Picture 7">
              <a:hlinkClick r:id="rId5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91860" y="6094132"/>
              <a:ext cx="9825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8">
              <a:hlinkClick r:id="rId7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7136" y="6094132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9">
              <a:hlinkClick r:id="rId9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74712" y="6094132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0">
              <a:hlinkClick r:id="rId11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97288" y="6094132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1">
              <a:hlinkClick r:id="rId13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04044" y="6094132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2">
              <a:hlinkClick r:id="rId15" action="ppaction://hlinksldjump" tooltip="Airspace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655700" y="6094132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7">
              <a:hlinkClick r:id="rId17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690676" y="6094132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Носовое уплотнение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1594"/>
          <a:stretch>
            <a:fillRect/>
          </a:stretch>
        </p:blipFill>
        <p:spPr bwMode="auto">
          <a:xfrm flipH="1">
            <a:off x="173804" y="1390028"/>
            <a:ext cx="883196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6094132"/>
            <a:ext cx="8208912" cy="720000"/>
            <a:chOff x="467544" y="6094132"/>
            <a:chExt cx="8208912" cy="720000"/>
          </a:xfrm>
        </p:grpSpPr>
        <p:pic>
          <p:nvPicPr>
            <p:cNvPr id="9" name="Picture 6">
              <a:hlinkClick r:id="rId3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6094132"/>
              <a:ext cx="9515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7">
              <a:hlinkClick r:id="rId5" action="ppaction://hlinksldjump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91860" y="6094132"/>
              <a:ext cx="9825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1" name="Picture 8">
              <a:hlinkClick r:id="rId7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7136" y="6094132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9">
              <a:hlinkClick r:id="rId9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74712" y="6094132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0">
              <a:hlinkClick r:id="rId11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97288" y="6094132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1">
              <a:hlinkClick r:id="rId13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04044" y="6094132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2">
              <a:hlinkClick r:id="rId15" action="ppaction://hlinksldjump" tooltip="Airspace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655700" y="6094132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7">
              <a:hlinkClick r:id="rId17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690676" y="6094132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9786</TotalTime>
  <Words>1117</Words>
  <Application>Microsoft Office PowerPoint</Application>
  <PresentationFormat>Экран (4:3)</PresentationFormat>
  <Paragraphs>145</Paragraphs>
  <Slides>31</Slides>
  <Notes>1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Дейдвудные устройства современных судов</vt:lpstr>
      <vt:lpstr>Дейдвудное устройство с подшипниками из бакаута</vt:lpstr>
      <vt:lpstr>Дейдвудное устройство</vt:lpstr>
      <vt:lpstr>Уплотнение гребного вала</vt:lpstr>
      <vt:lpstr>Выносной сальник гребного вала</vt:lpstr>
      <vt:lpstr>Уплотнение «Пневмостоп» для перенабивки сальника на плаву</vt:lpstr>
      <vt:lpstr>Слайд 7</vt:lpstr>
      <vt:lpstr>Уплотнение с баббитовыми подшипниками</vt:lpstr>
      <vt:lpstr>Носовое уплотнение</vt:lpstr>
      <vt:lpstr>Кормовое уплотнение</vt:lpstr>
      <vt:lpstr>Дейдвудное уплотнение «Симплекс-компакт»</vt:lpstr>
      <vt:lpstr>Противонамоточный кожух</vt:lpstr>
      <vt:lpstr>Манжеты</vt:lpstr>
      <vt:lpstr>Масляная система дейдвуда</vt:lpstr>
      <vt:lpstr>Масляный бачок носового уплотнения</vt:lpstr>
      <vt:lpstr>Уплотнение типа “Airspace”</vt:lpstr>
      <vt:lpstr>Воздушные уплотнения</vt:lpstr>
      <vt:lpstr>Воздушно-масляная система</vt:lpstr>
      <vt:lpstr>Воздушные уплотнения</vt:lpstr>
      <vt:lpstr>Основные особенности:</vt:lpstr>
      <vt:lpstr>Торцевое уплотнение гребного вала</vt:lpstr>
      <vt:lpstr>Торцевое уплотнение гребного вала EK и EJ неразъёмного типа</vt:lpstr>
      <vt:lpstr>Торцевое уплотнение гребного вала EN и ЕL частично разъёмного типа</vt:lpstr>
      <vt:lpstr>Носовое уплотнения</vt:lpstr>
      <vt:lpstr>Торцевое уплотнение гребного вала</vt:lpstr>
      <vt:lpstr>Масляная система торцевого уплотнения</vt:lpstr>
      <vt:lpstr>Торцевое (радиальное) уплотнение гребного вала</vt:lpstr>
      <vt:lpstr>Свойства и преимущества торцевого уплотнения</vt:lpstr>
      <vt:lpstr>Гребной вал</vt:lpstr>
      <vt:lpstr>Вопросы</vt:lpstr>
      <vt:lpstr>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Yuriy</dc:creator>
  <cp:lastModifiedBy>mkk302</cp:lastModifiedBy>
  <cp:revision>430</cp:revision>
  <dcterms:created xsi:type="dcterms:W3CDTF">2013-11-26T18:08:58Z</dcterms:created>
  <dcterms:modified xsi:type="dcterms:W3CDTF">2016-08-19T09:22:44Z</dcterms:modified>
</cp:coreProperties>
</file>