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sldx" ContentType="application/vnd.openxmlformats-officedocument.presentationml.slide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0" r:id="rId6"/>
    <p:sldId id="259" r:id="rId7"/>
    <p:sldId id="265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emf"/><Relationship Id="rId4" Type="http://schemas.openxmlformats.org/officeDocument/2006/relationships/package" Target="../embeddings/Microsoft_PowerPoint_Slide1.sldx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35696" y="2780928"/>
            <a:ext cx="572068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40904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Магнитное 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поле судна. Уравнение Пуассона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2780928"/>
            <a:ext cx="3888432" cy="2702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283969" y="2780928"/>
            <a:ext cx="453650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Судовое железо в магнитном отношении можно разделить на две категории </a:t>
            </a:r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Мягкое 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и Твердое. </a:t>
            </a:r>
            <a:r>
              <a:rPr lang="ru-RU" sz="1600" u="sng" dirty="0">
                <a:latin typeface="Calibri" panose="020F0502020204030204" pitchFamily="34" charset="0"/>
                <a:cs typeface="Calibri" panose="020F0502020204030204" pitchFamily="34" charset="0"/>
              </a:rPr>
              <a:t>Мягкое железо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 в поле Земли приобретает индуктивный (временный) магнетизм. При изменении курса судна элементы из мягкого материала </a:t>
            </a:r>
            <a:r>
              <a:rPr lang="ru-RU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перемагничиваются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, а при отсутствии внешнего (намагничивающего) поля теряют свой магнетизм. </a:t>
            </a:r>
            <a:r>
              <a:rPr lang="ru-RU" sz="1600" u="sng" dirty="0">
                <a:latin typeface="Calibri" panose="020F0502020204030204" pitchFamily="34" charset="0"/>
                <a:cs typeface="Calibri" panose="020F0502020204030204" pitchFamily="34" charset="0"/>
              </a:rPr>
              <a:t>Твердое железо 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имеет постоянную намагниченность, которая возникает в процессе постройки судна под влиянием сильных намагничивающих полей. Постоянный магнетизм в дальнейшем, при плавании судна, не зависит от курса судна и стабильно сохраняется в течение длительного времени.</a:t>
            </a:r>
          </a:p>
        </p:txBody>
      </p:sp>
    </p:spTree>
    <p:extLst>
      <p:ext uri="{BB962C8B-B14F-4D97-AF65-F5344CB8AC3E}">
        <p14:creationId xmlns:p14="http://schemas.microsoft.com/office/powerpoint/2010/main" val="149561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Магнитное поле судна. Уравнение Пуассона</a:t>
            </a: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851"/>
          <a:stretch>
            <a:fillRect/>
          </a:stretch>
        </p:blipFill>
        <p:spPr bwMode="auto">
          <a:xfrm>
            <a:off x="395536" y="1556792"/>
            <a:ext cx="3600400" cy="345638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4355976" y="1700808"/>
            <a:ext cx="439248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Магнитное поле Земли характеризуется полным вектором магнитной индукции </a:t>
            </a: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Т,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или его </a:t>
            </a: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составляющими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горизонтальной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Н и 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вертикальной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Z. 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Горизонтальный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вектор Н, определяющий направление магнитного меридиана N</a:t>
            </a:r>
            <a:r>
              <a:rPr lang="ru-RU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M,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в свою очередь, можно разложить на две составляющие (относительно корпуса судна) 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горизонтальную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X=H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cs typeface="Calibri" panose="020F0502020204030204" pitchFamily="34" charset="0"/>
              </a:rPr>
              <a:t>cosk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и 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вертикальную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Y = H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x </a:t>
            </a:r>
            <a:r>
              <a:rPr lang="ru-RU" dirty="0" err="1">
                <a:latin typeface="Calibri" panose="020F0502020204030204" pitchFamily="34" charset="0"/>
                <a:cs typeface="Calibri" panose="020F0502020204030204" pitchFamily="34" charset="0"/>
              </a:rPr>
              <a:t>sink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Через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k обозначаем магнитный курс судна.</a:t>
            </a:r>
          </a:p>
        </p:txBody>
      </p:sp>
    </p:spTree>
    <p:extLst>
      <p:ext uri="{BB962C8B-B14F-4D97-AF65-F5344CB8AC3E}">
        <p14:creationId xmlns:p14="http://schemas.microsoft.com/office/powerpoint/2010/main" val="1970831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Магнитное поле судна. Уравнение Пуассона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44009" y="1412776"/>
            <a:ext cx="4320479" cy="4820863"/>
          </a:xfrm>
        </p:spPr>
        <p:txBody>
          <a:bodyPr>
            <a:noAutofit/>
          </a:bodyPr>
          <a:lstStyle/>
          <a:p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На рисунке представлено судно в магнитном поле Земли</a:t>
            </a:r>
            <a:r>
              <a:rPr lang="ru-RU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1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Рассмотрим сначала </a:t>
            </a:r>
            <a:r>
              <a:rPr lang="ru-RU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намагничивание </a:t>
            </a: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мягких судовых элементов. </a:t>
            </a:r>
            <a:endParaRPr lang="en-US" sz="1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Поле </a:t>
            </a: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Х намагничивает все продольные части судна. Суммарная продольная намагниченность судна характеризуется магнитным моментом M</a:t>
            </a:r>
            <a:r>
              <a:rPr lang="en-US" sz="1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ru-RU" sz="1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 × X, пропорциональным индукции внешнего поля Х. </a:t>
            </a:r>
            <a:endParaRPr lang="en-US" sz="1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Аналогично </a:t>
            </a: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поле Y создает поперечную намагниченность - магнитный момент М</a:t>
            </a:r>
            <a:r>
              <a:rPr lang="en-US" sz="1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=n</a:t>
            </a:r>
            <a:r>
              <a:rPr lang="ru-RU" sz="1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2 </a:t>
            </a: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×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, а </a:t>
            </a:r>
            <a:endParaRPr lang="en-US" sz="1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поле </a:t>
            </a: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Z вертикальный магнитный момент М</a:t>
            </a:r>
            <a:r>
              <a:rPr lang="en-US" sz="1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=n</a:t>
            </a:r>
            <a:r>
              <a:rPr lang="ru-RU" sz="1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3 </a:t>
            </a: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× Z.  В этих выражениях n</a:t>
            </a:r>
            <a:r>
              <a:rPr lang="ru-RU" sz="1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ru-RU" sz="1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ru-RU" sz="1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3 </a:t>
            </a: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- постоянные коэффициенты, зависящие от размеров и формы элементов судна, а также от магнитной восприимчивости мягкого судового железа. Помимо трех векторов M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My</a:t>
            </a: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, M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можно </a:t>
            </a: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также представить некоторый вектор </a:t>
            </a:r>
            <a:r>
              <a:rPr lang="ru-RU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Мп</a:t>
            </a: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- магнитный момент от </a:t>
            </a:r>
            <a:r>
              <a:rPr lang="ru-RU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постоянного </a:t>
            </a: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магнетизма твердого судового железа.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1544232"/>
            <a:ext cx="4464496" cy="3756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0248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Магнитное поле судна. Уравнение Пуассона</a:t>
            </a:r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1556792"/>
            <a:ext cx="3960440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283968" y="1556792"/>
            <a:ext cx="468052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Каждый 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из четырех магнитов (M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My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, M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Mп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) в точке О создает по три составляющих индукции магнитного поля, причем каждая составляющая будет пропорциональна соответствующему магнитному моменту источника поля. </a:t>
            </a:r>
            <a:endParaRPr lang="ru-RU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Например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, магнитный момент </a:t>
            </a:r>
            <a:r>
              <a:rPr lang="ru-RU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Mх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 в точке О образует три </a:t>
            </a:r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составляющих:</a:t>
            </a:r>
          </a:p>
          <a:p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ru-RU" sz="1600" baseline="-25000" dirty="0" smtClean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 (по оси х), </a:t>
            </a:r>
            <a:endParaRPr lang="ru-RU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ru-RU" sz="1600" baseline="-25000" dirty="0" smtClean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 (по оси y), </a:t>
            </a:r>
            <a:endParaRPr lang="ru-RU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ru-RU" sz="1600" baseline="-25000" dirty="0" smtClean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 (по оси z). </a:t>
            </a:r>
            <a:endParaRPr lang="ru-RU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Коэффициенты 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а</a:t>
            </a:r>
            <a:r>
              <a:rPr lang="ru-RU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, d</a:t>
            </a:r>
            <a:r>
              <a:rPr lang="ru-RU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, g</a:t>
            </a:r>
            <a:r>
              <a:rPr lang="ru-RU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 зависят от места установки компаса. Чем дальше он находится от судового железа, тем меньше значения этих коэффициентов. Учитывая выражение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16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ru-RU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, можно записать</a:t>
            </a:r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endParaRPr lang="ru-RU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а</a:t>
            </a:r>
            <a:r>
              <a:rPr lang="ru-RU" sz="1600" baseline="-25000" dirty="0" smtClean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Mx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ru-RU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ru-RU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;    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ru-RU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Mx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ru-RU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ru-RU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;   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ru-RU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Mx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ru-RU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ru-RU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9137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534400" cy="758952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Магнитное поле судна. Уравнение Пуассона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95936" y="1556792"/>
            <a:ext cx="4809736" cy="4752528"/>
          </a:xfrm>
        </p:spPr>
        <p:txBody>
          <a:bodyPr>
            <a:noAutofit/>
          </a:bodyPr>
          <a:lstStyle/>
          <a:p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Обозначив а</a:t>
            </a:r>
            <a:r>
              <a:rPr lang="ru-RU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ru-RU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 = a, d</a:t>
            </a:r>
            <a:r>
              <a:rPr lang="ru-RU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ru-RU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 = d, g</a:t>
            </a:r>
            <a:r>
              <a:rPr lang="ru-RU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ru-RU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 = g, получим </a:t>
            </a:r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три</a:t>
            </a:r>
          </a:p>
          <a:p>
            <a:pPr marL="0" indent="0">
              <a:buNone/>
            </a:pPr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 составляющих 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от влияния продольной индуктивной намагниченности судна </a:t>
            </a:r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М: </a:t>
            </a:r>
          </a:p>
          <a:p>
            <a:pPr marL="0" indent="0">
              <a:buNone/>
            </a:pPr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продольную 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а</a:t>
            </a:r>
            <a:r>
              <a:rPr lang="en-US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x </a:t>
            </a:r>
            <a:endParaRPr lang="ru-RU" sz="1600" baseline="-25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поперечную 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 и </a:t>
            </a:r>
            <a:endParaRPr lang="ru-RU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вертикальную 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n-US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ru-RU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можно 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выразить три силы в точке О от </a:t>
            </a:r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влияния 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поперечной </a:t>
            </a:r>
            <a:r>
              <a:rPr lang="ru-RU" sz="1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My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endParaRPr lang="ru-RU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1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bY</a:t>
            </a:r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(по оси х), </a:t>
            </a:r>
            <a:r>
              <a:rPr lang="ru-RU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еY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 (по оси у), </a:t>
            </a:r>
            <a:r>
              <a:rPr lang="ru-RU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hY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 (по оси z), а также от влияния вертикальной индуктивной намагниченности M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endParaRPr lang="ru-RU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1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сZ</a:t>
            </a:r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(по оси х),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fZ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 (по оси у), k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 (по оси z). </a:t>
            </a:r>
            <a:endParaRPr lang="ru-RU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Постоянный 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с магнетизм </a:t>
            </a:r>
            <a:r>
              <a:rPr lang="ru-RU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Мп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 в точке О создает три составляющих - продольную Р, поперечную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 и вертикальную R. Их величины от магнитного поля Земли не зависят</a:t>
            </a:r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6148948"/>
              </p:ext>
            </p:extLst>
          </p:nvPr>
        </p:nvGraphicFramePr>
        <p:xfrm>
          <a:off x="251520" y="1556792"/>
          <a:ext cx="3630403" cy="3168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Слайд" r:id="rId4" imgW="4570541" imgH="3427323" progId="PowerPoint.Slide.12">
                  <p:embed/>
                </p:oleObj>
              </mc:Choice>
              <mc:Fallback>
                <p:oleObj name="Слайд" r:id="rId4" imgW="4570541" imgH="3427323" progId="PowerPoint.Slide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7503"/>
                      <a:stretch>
                        <a:fillRect/>
                      </a:stretch>
                    </p:blipFill>
                    <p:spPr bwMode="auto">
                      <a:xfrm>
                        <a:off x="251520" y="1556792"/>
                        <a:ext cx="3630403" cy="31683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23629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Магнитное поле судна. Уравнение Пуассона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785420" y="1498816"/>
            <a:ext cx="3963044" cy="2448273"/>
          </a:xfrm>
        </p:spPr>
        <p:txBody>
          <a:bodyPr>
            <a:normAutofit fontScale="77500" lnSpcReduction="20000"/>
          </a:bodyPr>
          <a:lstStyle/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Суммируя составляющие в точке О по трем осям, получаем уравнения Пуассона, наглядно характеризующие и направление, и происхождение магнитных сил, действующих на компас:</a:t>
            </a:r>
          </a:p>
        </p:txBody>
      </p:sp>
      <p:pic>
        <p:nvPicPr>
          <p:cNvPr id="7" name="Рисунок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98817"/>
            <a:ext cx="4533900" cy="244827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683568" y="3970250"/>
            <a:ext cx="770485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Коэффициенты пропорциональности </a:t>
            </a:r>
            <a:r>
              <a:rPr lang="ru-RU" u="sng" dirty="0">
                <a:latin typeface="Calibri" panose="020F0502020204030204" pitchFamily="34" charset="0"/>
                <a:cs typeface="Calibri" panose="020F0502020204030204" pitchFamily="34" charset="0"/>
              </a:rPr>
              <a:t>a, b, k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называются параметрами Пуассона. Их значения зависят от магнитной восприимчивости мягкого судового железа, размеров и формы элементов судна, а также от расположения точки О по отношению к судовому железу, т. е. от места установки компаса на судне. Параметры Пуассона являются постоянными величинами и сохраняются неизменными в течение длительного времени эксплуатации судна.</a:t>
            </a:r>
          </a:p>
        </p:txBody>
      </p:sp>
    </p:spTree>
    <p:extLst>
      <p:ext uri="{BB962C8B-B14F-4D97-AF65-F5344CB8AC3E}">
        <p14:creationId xmlns:p14="http://schemas.microsoft.com/office/powerpoint/2010/main" val="2503119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Магнитное поле судна. Уравнение Пуассона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067944" y="1556792"/>
            <a:ext cx="4737728" cy="4542256"/>
          </a:xfrm>
        </p:spPr>
        <p:txBody>
          <a:bodyPr>
            <a:noAutofit/>
          </a:bodyPr>
          <a:lstStyle/>
          <a:p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Силы Х' и Y'  при геометрическом сложении образуют горизонтальную </a:t>
            </a:r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составляющую 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Н' индукции магнитного поля судна в точке </a:t>
            </a:r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О. </a:t>
            </a:r>
          </a:p>
          <a:p>
            <a:pPr marL="0" indent="0">
              <a:buNone/>
            </a:pPr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Вектор 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Н' определяет направление компасного меридиана. </a:t>
            </a:r>
            <a:endParaRPr lang="ru-RU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Угол 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между магнитным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м и компасным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к меридианами есть девиация магнитного компаса. </a:t>
            </a:r>
            <a:endParaRPr lang="ru-RU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При 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изменении курса судна значение девиации меняется. Курс судна можно отсчитывать как от линии магнитного, так и от линии компасного меридиана. В первом случае будем иметь магнитный курс судна k, а во втором компасный курс k', причем очевидно, что k = </a:t>
            </a:r>
            <a:r>
              <a:rPr lang="ru-RU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k'+б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. Следует отметить, что все силы, входящие в третье уравнение (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') при прямом положении судна, без крена и дифферента, девиации не создают.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72816"/>
            <a:ext cx="3528392" cy="31140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8737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Магнитное поле судна. Уравнение Пуассона</a:t>
            </a:r>
            <a:endParaRPr lang="ru-RU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28800"/>
            <a:ext cx="5256584" cy="3168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580112" y="1628800"/>
                <a:ext cx="3312368" cy="3388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/>
                  <a:t>λ</a:t>
                </a:r>
                <a:r>
                  <a:rPr lang="ru-RU" dirty="0"/>
                  <a:t> - </a:t>
                </a:r>
                <a:r>
                  <a:rPr lang="ru-RU" dirty="0" smtClean="0"/>
                  <a:t>Коэффициент </a:t>
                </a:r>
                <a:r>
                  <a:rPr lang="ru-RU" dirty="0"/>
                  <a:t>экранирования поля Земли судовым железом.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>
                          <a:latin typeface="Cambria Math"/>
                        </a:rPr>
                        <m:t>𝜆</m:t>
                      </m:r>
                      <m:r>
                        <a:rPr lang="ru-RU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ru-RU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(</m:t>
                          </m:r>
                          <m:r>
                            <a:rPr lang="en-US" i="1">
                              <a:latin typeface="Cambria Math"/>
                            </a:rPr>
                            <m:t>𝑎</m:t>
                          </m:r>
                          <m:r>
                            <a:rPr lang="en-US" i="1">
                              <a:latin typeface="Cambria Math"/>
                            </a:rPr>
                            <m:t>+</m:t>
                          </m:r>
                          <m:r>
                            <a:rPr lang="en-US" i="1">
                              <a:latin typeface="Cambria Math"/>
                            </a:rPr>
                            <m:t>𝑒</m:t>
                          </m:r>
                          <m:r>
                            <a:rPr lang="en-US" i="1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ru-RU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dirty="0"/>
              </a:p>
              <a:p>
                <a:r>
                  <a:rPr lang="ru-RU" dirty="0"/>
                  <a:t>В судовых условиях </a:t>
                </a:r>
                <a:r>
                  <a:rPr lang="el-GR" dirty="0"/>
                  <a:t>λ</a:t>
                </a:r>
                <a:r>
                  <a:rPr lang="ru-RU" dirty="0"/>
                  <a:t> всегда меньше 1 т.к. |а| и |</a:t>
                </a:r>
                <a:r>
                  <a:rPr lang="en-US" dirty="0"/>
                  <a:t>e</a:t>
                </a:r>
                <a:r>
                  <a:rPr lang="ru-RU" dirty="0"/>
                  <a:t>| &lt; 0</a:t>
                </a:r>
              </a:p>
              <a:p>
                <a:r>
                  <a:rPr lang="ru-RU" dirty="0"/>
                  <a:t>На верхнем мостике </a:t>
                </a:r>
                <a:r>
                  <a:rPr lang="el-GR" dirty="0"/>
                  <a:t>λ</a:t>
                </a:r>
                <a:r>
                  <a:rPr lang="ru-RU" dirty="0"/>
                  <a:t> = 0,8÷0,9</a:t>
                </a:r>
              </a:p>
              <a:p>
                <a:r>
                  <a:rPr lang="ru-RU" dirty="0"/>
                  <a:t>на мостике </a:t>
                </a:r>
                <a:r>
                  <a:rPr lang="el-GR" dirty="0"/>
                  <a:t>λ</a:t>
                </a:r>
                <a:r>
                  <a:rPr lang="ru-RU" dirty="0"/>
                  <a:t> = 0,6÷0,7</a:t>
                </a:r>
              </a:p>
              <a:p>
                <a:r>
                  <a:rPr lang="ru-RU" dirty="0"/>
                  <a:t>в румпельном отделении </a:t>
                </a:r>
                <a:r>
                  <a:rPr lang="el-GR" dirty="0"/>
                  <a:t>λ</a:t>
                </a:r>
                <a:r>
                  <a:rPr lang="ru-RU" dirty="0"/>
                  <a:t> = 0</a:t>
                </a:r>
                <a:r>
                  <a:rPr lang="en-US" dirty="0"/>
                  <a:t>,</a:t>
                </a:r>
                <a:r>
                  <a:rPr lang="ru-RU" dirty="0"/>
                  <a:t>4</a:t>
                </a:r>
                <a:r>
                  <a:rPr lang="en-US" dirty="0"/>
                  <a:t>÷</a:t>
                </a:r>
                <a:r>
                  <a:rPr lang="ru-RU" dirty="0"/>
                  <a:t>0</a:t>
                </a:r>
                <a:r>
                  <a:rPr lang="en-US" dirty="0"/>
                  <a:t>,5</a:t>
                </a:r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112" y="1628800"/>
                <a:ext cx="3312368" cy="3388107"/>
              </a:xfrm>
              <a:prstGeom prst="rect">
                <a:avLst/>
              </a:prstGeom>
              <a:blipFill rotWithShape="1">
                <a:blip r:embed="rId3"/>
                <a:stretch>
                  <a:fillRect l="-1471" t="-899" r="-1287" b="-19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03320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71</TotalTime>
  <Words>866</Words>
  <Application>Microsoft Office PowerPoint</Application>
  <PresentationFormat>Экран (4:3)</PresentationFormat>
  <Paragraphs>50</Paragraphs>
  <Slides>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Официальная</vt:lpstr>
      <vt:lpstr>Слайд</vt:lpstr>
      <vt:lpstr>Магнитное поле судна. Уравнение Пуассона</vt:lpstr>
      <vt:lpstr>Магнитное поле судна. Уравнение Пуассона</vt:lpstr>
      <vt:lpstr>Магнитное поле судна. Уравнение Пуассона</vt:lpstr>
      <vt:lpstr>Магнитное поле судна. Уравнение Пуассона</vt:lpstr>
      <vt:lpstr>Магнитное поле судна. Уравнение Пуассона</vt:lpstr>
      <vt:lpstr>Магнитное поле судна. Уравнение Пуассона</vt:lpstr>
      <vt:lpstr>Магнитное поле судна. Уравнение Пуассона</vt:lpstr>
      <vt:lpstr>Магнитное поле судна. Уравнение Пуассона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Магнитное поле судна. Уравнение Пуассона</dc:title>
  <dc:creator>Михаил Шалякин</dc:creator>
  <cp:lastModifiedBy>Михаил Шалякин</cp:lastModifiedBy>
  <cp:revision>8</cp:revision>
  <dcterms:created xsi:type="dcterms:W3CDTF">2018-04-17T11:58:29Z</dcterms:created>
  <dcterms:modified xsi:type="dcterms:W3CDTF">2018-04-17T20:14:43Z</dcterms:modified>
</cp:coreProperties>
</file>