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32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36E84B-FE2C-42D4-AE60-E2F95FAC3678}" type="datetimeFigureOut">
              <a:rPr lang="ru-RU" smtClean="0"/>
              <a:pPr/>
              <a:t>01.09.2016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2325A-13B8-410B-8C84-C161D44F9D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FEA9B-EED6-4C4B-AD1C-C933008416FC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E0664-0DB8-4D5D-A85C-CC38FDA4F779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D2C73-34BB-4C8A-AE50-62FD064C0467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7BC4C-C43D-4F53-ACCE-9CB50580FFBD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E90DD-34F6-49AE-B0B1-98A451055563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7A56-2767-40FE-8C95-7B1A7ED866B4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799C6-5340-41A5-8C19-D79295F2C418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8353B-8203-4F30-93B1-13586BBA9735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31635-3290-4AB3-B1BF-E26A0CB7BB7F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CE1CD-CED1-4A9D-862C-29C64A5D2BF1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75D25-2B7D-442C-BE4F-8DB84079B38A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F2C111D-1BC5-4143-89CD-96017AA227A0}" type="datetime1">
              <a:rPr lang="ru-RU" smtClean="0"/>
              <a:pPr/>
              <a:t>01.09.2016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slide" Target="slide4.xml"/><Relationship Id="rId18" Type="http://schemas.openxmlformats.org/officeDocument/2006/relationships/image" Target="../media/image10.emf"/><Relationship Id="rId26" Type="http://schemas.openxmlformats.org/officeDocument/2006/relationships/image" Target="../media/image14.emf"/><Relationship Id="rId3" Type="http://schemas.openxmlformats.org/officeDocument/2006/relationships/image" Target="../media/image2.png"/><Relationship Id="rId21" Type="http://schemas.openxmlformats.org/officeDocument/2006/relationships/slide" Target="slide8.xml"/><Relationship Id="rId7" Type="http://schemas.openxmlformats.org/officeDocument/2006/relationships/slide" Target="slide1.xml"/><Relationship Id="rId12" Type="http://schemas.openxmlformats.org/officeDocument/2006/relationships/image" Target="../media/image7.emf"/><Relationship Id="rId17" Type="http://schemas.openxmlformats.org/officeDocument/2006/relationships/slide" Target="slide6.xml"/><Relationship Id="rId25" Type="http://schemas.openxmlformats.org/officeDocument/2006/relationships/slide" Target="slide10.xml"/><Relationship Id="rId2" Type="http://schemas.openxmlformats.org/officeDocument/2006/relationships/hyperlink" Target="&#1057;&#1090;&#1088;&#1072;&#1085;&#1080;&#1094;&#1099;%20%20224-229%20&#1080;&#1079;%20%5b3%5d%20&#1048;.&#1042;.&#1042;&#1086;&#1079;&#1085;&#1080;&#1094;&#1082;&#1080;&#1081;%20&#1045;.&#1043;.&#1052;&#1080;&#1093;&#1077;&#1077;&#1074;%20&#1057;&#1091;&#1076;&#1086;&#1074;&#1099;&#1077;%20&#1076;&#1080;&#1079;&#1077;&#1083;&#1080;%20&#1080;%20&#1080;&#1093;%20&#1101;&#1082;&#1089;&#1087;&#1083;&#1091;&#1072;&#1090;&#1072;&#1094;&#1080;&#1103;%201990%20&#1075;.pdf" TargetMode="External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29" Type="http://schemas.openxmlformats.org/officeDocument/2006/relationships/slide" Target="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slide" Target="slide3.xml"/><Relationship Id="rId24" Type="http://schemas.openxmlformats.org/officeDocument/2006/relationships/image" Target="../media/image13.emf"/><Relationship Id="rId5" Type="http://schemas.openxmlformats.org/officeDocument/2006/relationships/image" Target="../media/image3.png"/><Relationship Id="rId15" Type="http://schemas.openxmlformats.org/officeDocument/2006/relationships/slide" Target="slide5.xml"/><Relationship Id="rId23" Type="http://schemas.openxmlformats.org/officeDocument/2006/relationships/slide" Target="slide9.xml"/><Relationship Id="rId28" Type="http://schemas.openxmlformats.org/officeDocument/2006/relationships/image" Target="../media/image15.emf"/><Relationship Id="rId10" Type="http://schemas.openxmlformats.org/officeDocument/2006/relationships/image" Target="../media/image6.emf"/><Relationship Id="rId19" Type="http://schemas.openxmlformats.org/officeDocument/2006/relationships/slide" Target="slide7.xml"/><Relationship Id="rId4" Type="http://schemas.openxmlformats.org/officeDocument/2006/relationships/hyperlink" Target="&#1057;&#1090;&#1088;&#1072;&#1085;&#1080;&#1094;&#1099;%20108-112%20&#1080;&#1079;%20%5b3%5d%20&#1042;&#1086;&#1079;&#1085;&#1080;&#1094;&#1082;&#1080;&#1081;%20&#1048;.&#1042;.%20&#1040;.&#1057;.&#1055;&#1091;&#1085;&#1076;&#1072;%20&#1057;&#1091;&#1076;&#1086;&#1074;&#1099;&#1077;%20&#1076;&#1074;&#1080;&#1075;&#1072;&#1090;&#1077;&#1083;&#1080;%20&#1074;&#1085;&#1091;&#1090;&#1088;&#1077;&#1085;&#1085;&#1077;&#1075;&#1086;%20&#1089;&#1075;&#1086;&#1088;&#1072;&#1085;&#1080;&#1103;.%20&#1058;&#1086;&#1084;%202-6.pdf" TargetMode="External"/><Relationship Id="rId9" Type="http://schemas.openxmlformats.org/officeDocument/2006/relationships/slide" Target="slide2.xml"/><Relationship Id="rId14" Type="http://schemas.openxmlformats.org/officeDocument/2006/relationships/image" Target="../media/image8.emf"/><Relationship Id="rId22" Type="http://schemas.openxmlformats.org/officeDocument/2006/relationships/image" Target="../media/image12.emf"/><Relationship Id="rId27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slide" Target="slide4.xml"/><Relationship Id="rId18" Type="http://schemas.openxmlformats.org/officeDocument/2006/relationships/image" Target="../media/image10.emf"/><Relationship Id="rId26" Type="http://schemas.openxmlformats.org/officeDocument/2006/relationships/image" Target="../media/image14.emf"/><Relationship Id="rId3" Type="http://schemas.openxmlformats.org/officeDocument/2006/relationships/image" Target="../media/image34.png"/><Relationship Id="rId21" Type="http://schemas.openxmlformats.org/officeDocument/2006/relationships/slide" Target="slide8.xml"/><Relationship Id="rId7" Type="http://schemas.openxmlformats.org/officeDocument/2006/relationships/slide" Target="slide1.xml"/><Relationship Id="rId12" Type="http://schemas.openxmlformats.org/officeDocument/2006/relationships/image" Target="../media/image7.emf"/><Relationship Id="rId17" Type="http://schemas.openxmlformats.org/officeDocument/2006/relationships/slide" Target="slide6.xml"/><Relationship Id="rId25" Type="http://schemas.openxmlformats.org/officeDocument/2006/relationships/slide" Target="slide10.xml"/><Relationship Id="rId2" Type="http://schemas.openxmlformats.org/officeDocument/2006/relationships/image" Target="../media/image33.png"/><Relationship Id="rId16" Type="http://schemas.openxmlformats.org/officeDocument/2006/relationships/image" Target="../media/image9.emf"/><Relationship Id="rId20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11" Type="http://schemas.openxmlformats.org/officeDocument/2006/relationships/slide" Target="slide3.xml"/><Relationship Id="rId24" Type="http://schemas.openxmlformats.org/officeDocument/2006/relationships/image" Target="../media/image13.emf"/><Relationship Id="rId5" Type="http://schemas.openxmlformats.org/officeDocument/2006/relationships/image" Target="../media/image36.png"/><Relationship Id="rId15" Type="http://schemas.openxmlformats.org/officeDocument/2006/relationships/slide" Target="slide5.xml"/><Relationship Id="rId23" Type="http://schemas.openxmlformats.org/officeDocument/2006/relationships/slide" Target="slide9.xml"/><Relationship Id="rId28" Type="http://schemas.openxmlformats.org/officeDocument/2006/relationships/image" Target="../media/image15.emf"/><Relationship Id="rId10" Type="http://schemas.openxmlformats.org/officeDocument/2006/relationships/image" Target="../media/image6.emf"/><Relationship Id="rId19" Type="http://schemas.openxmlformats.org/officeDocument/2006/relationships/slide" Target="slide7.xml"/><Relationship Id="rId4" Type="http://schemas.openxmlformats.org/officeDocument/2006/relationships/image" Target="../media/image35.png"/><Relationship Id="rId9" Type="http://schemas.openxmlformats.org/officeDocument/2006/relationships/slide" Target="slide2.xml"/><Relationship Id="rId14" Type="http://schemas.openxmlformats.org/officeDocument/2006/relationships/image" Target="../media/image8.emf"/><Relationship Id="rId22" Type="http://schemas.openxmlformats.org/officeDocument/2006/relationships/image" Target="../media/image12.emf"/><Relationship Id="rId27" Type="http://schemas.openxmlformats.org/officeDocument/2006/relationships/slide" Target="slide1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9.emf"/><Relationship Id="rId18" Type="http://schemas.openxmlformats.org/officeDocument/2006/relationships/slide" Target="slide8.xml"/><Relationship Id="rId3" Type="http://schemas.openxmlformats.org/officeDocument/2006/relationships/image" Target="../media/image39.png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slide" Target="slide5.xml"/><Relationship Id="rId17" Type="http://schemas.openxmlformats.org/officeDocument/2006/relationships/image" Target="../media/image11.emf"/><Relationship Id="rId25" Type="http://schemas.openxmlformats.org/officeDocument/2006/relationships/image" Target="../media/image15.emf"/><Relationship Id="rId2" Type="http://schemas.openxmlformats.org/officeDocument/2006/relationships/image" Target="../media/image38.png"/><Relationship Id="rId16" Type="http://schemas.openxmlformats.org/officeDocument/2006/relationships/slide" Target="slide7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8.emf"/><Relationship Id="rId24" Type="http://schemas.openxmlformats.org/officeDocument/2006/relationships/slide" Target="slide11.xml"/><Relationship Id="rId5" Type="http://schemas.openxmlformats.org/officeDocument/2006/relationships/image" Target="../media/image5.emf"/><Relationship Id="rId15" Type="http://schemas.openxmlformats.org/officeDocument/2006/relationships/image" Target="../media/image10.emf"/><Relationship Id="rId23" Type="http://schemas.openxmlformats.org/officeDocument/2006/relationships/image" Target="../media/image14.emf"/><Relationship Id="rId10" Type="http://schemas.openxmlformats.org/officeDocument/2006/relationships/slide" Target="slide4.xml"/><Relationship Id="rId19" Type="http://schemas.openxmlformats.org/officeDocument/2006/relationships/image" Target="../media/image12.emf"/><Relationship Id="rId4" Type="http://schemas.openxmlformats.org/officeDocument/2006/relationships/slide" Target="slide1.xml"/><Relationship Id="rId9" Type="http://schemas.openxmlformats.org/officeDocument/2006/relationships/image" Target="../media/image7.emf"/><Relationship Id="rId14" Type="http://schemas.openxmlformats.org/officeDocument/2006/relationships/slide" Target="slide6.xml"/><Relationship Id="rId22" Type="http://schemas.openxmlformats.org/officeDocument/2006/relationships/slide" Target="slide1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0.emf"/><Relationship Id="rId18" Type="http://schemas.openxmlformats.org/officeDocument/2006/relationships/slide" Target="slide9.xml"/><Relationship Id="rId3" Type="http://schemas.openxmlformats.org/officeDocument/2006/relationships/image" Target="../media/image5.emf"/><Relationship Id="rId21" Type="http://schemas.openxmlformats.org/officeDocument/2006/relationships/image" Target="../media/image14.emf"/><Relationship Id="rId7" Type="http://schemas.openxmlformats.org/officeDocument/2006/relationships/image" Target="../media/image7.emf"/><Relationship Id="rId12" Type="http://schemas.openxmlformats.org/officeDocument/2006/relationships/slide" Target="slide6.xml"/><Relationship Id="rId17" Type="http://schemas.openxmlformats.org/officeDocument/2006/relationships/image" Target="../media/image12.emf"/><Relationship Id="rId2" Type="http://schemas.openxmlformats.org/officeDocument/2006/relationships/slide" Target="slide1.xml"/><Relationship Id="rId16" Type="http://schemas.openxmlformats.org/officeDocument/2006/relationships/slide" Target="slide8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23" Type="http://schemas.openxmlformats.org/officeDocument/2006/relationships/image" Target="../media/image15.emf"/><Relationship Id="rId10" Type="http://schemas.openxmlformats.org/officeDocument/2006/relationships/slide" Target="slide5.xml"/><Relationship Id="rId19" Type="http://schemas.openxmlformats.org/officeDocument/2006/relationships/image" Target="../media/image13.emf"/><Relationship Id="rId4" Type="http://schemas.openxmlformats.org/officeDocument/2006/relationships/slide" Target="slide2.xml"/><Relationship Id="rId9" Type="http://schemas.openxmlformats.org/officeDocument/2006/relationships/image" Target="../media/image8.emf"/><Relationship Id="rId14" Type="http://schemas.openxmlformats.org/officeDocument/2006/relationships/slide" Target="slide7.xml"/><Relationship Id="rId22" Type="http://schemas.openxmlformats.org/officeDocument/2006/relationships/slide" Target="slide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0.emf"/><Relationship Id="rId18" Type="http://schemas.openxmlformats.org/officeDocument/2006/relationships/slide" Target="slide9.xml"/><Relationship Id="rId3" Type="http://schemas.openxmlformats.org/officeDocument/2006/relationships/image" Target="../media/image5.emf"/><Relationship Id="rId21" Type="http://schemas.openxmlformats.org/officeDocument/2006/relationships/image" Target="../media/image14.emf"/><Relationship Id="rId7" Type="http://schemas.openxmlformats.org/officeDocument/2006/relationships/image" Target="../media/image7.emf"/><Relationship Id="rId12" Type="http://schemas.openxmlformats.org/officeDocument/2006/relationships/slide" Target="slide6.xml"/><Relationship Id="rId17" Type="http://schemas.openxmlformats.org/officeDocument/2006/relationships/image" Target="../media/image12.emf"/><Relationship Id="rId2" Type="http://schemas.openxmlformats.org/officeDocument/2006/relationships/slide" Target="slide1.xml"/><Relationship Id="rId16" Type="http://schemas.openxmlformats.org/officeDocument/2006/relationships/slide" Target="slide8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23" Type="http://schemas.openxmlformats.org/officeDocument/2006/relationships/image" Target="../media/image15.emf"/><Relationship Id="rId10" Type="http://schemas.openxmlformats.org/officeDocument/2006/relationships/slide" Target="slide5.xml"/><Relationship Id="rId19" Type="http://schemas.openxmlformats.org/officeDocument/2006/relationships/image" Target="../media/image13.emf"/><Relationship Id="rId4" Type="http://schemas.openxmlformats.org/officeDocument/2006/relationships/slide" Target="slide2.xml"/><Relationship Id="rId9" Type="http://schemas.openxmlformats.org/officeDocument/2006/relationships/image" Target="../media/image8.emf"/><Relationship Id="rId14" Type="http://schemas.openxmlformats.org/officeDocument/2006/relationships/slide" Target="slide7.xml"/><Relationship Id="rId22" Type="http://schemas.openxmlformats.org/officeDocument/2006/relationships/slide" Target="slide1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slide" Target="slide6.xml"/><Relationship Id="rId18" Type="http://schemas.openxmlformats.org/officeDocument/2006/relationships/image" Target="../media/image12.emf"/><Relationship Id="rId3" Type="http://schemas.openxmlformats.org/officeDocument/2006/relationships/slide" Target="slide1.xml"/><Relationship Id="rId21" Type="http://schemas.openxmlformats.org/officeDocument/2006/relationships/slide" Target="slide10.xml"/><Relationship Id="rId7" Type="http://schemas.openxmlformats.org/officeDocument/2006/relationships/slide" Target="slide3.xml"/><Relationship Id="rId12" Type="http://schemas.openxmlformats.org/officeDocument/2006/relationships/image" Target="../media/image9.emf"/><Relationship Id="rId17" Type="http://schemas.openxmlformats.org/officeDocument/2006/relationships/slide" Target="slide8.xml"/><Relationship Id="rId2" Type="http://schemas.openxmlformats.org/officeDocument/2006/relationships/image" Target="../media/image16.png"/><Relationship Id="rId16" Type="http://schemas.openxmlformats.org/officeDocument/2006/relationships/image" Target="../media/image11.emf"/><Relationship Id="rId20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slide" Target="slide5.xml"/><Relationship Id="rId24" Type="http://schemas.openxmlformats.org/officeDocument/2006/relationships/image" Target="../media/image15.emf"/><Relationship Id="rId5" Type="http://schemas.openxmlformats.org/officeDocument/2006/relationships/slide" Target="slide2.xml"/><Relationship Id="rId15" Type="http://schemas.openxmlformats.org/officeDocument/2006/relationships/slide" Target="slide7.xml"/><Relationship Id="rId23" Type="http://schemas.openxmlformats.org/officeDocument/2006/relationships/slide" Target="slide11.xml"/><Relationship Id="rId10" Type="http://schemas.openxmlformats.org/officeDocument/2006/relationships/image" Target="../media/image8.emf"/><Relationship Id="rId19" Type="http://schemas.openxmlformats.org/officeDocument/2006/relationships/slide" Target="slide9.xml"/><Relationship Id="rId4" Type="http://schemas.openxmlformats.org/officeDocument/2006/relationships/image" Target="../media/image5.emf"/><Relationship Id="rId9" Type="http://schemas.openxmlformats.org/officeDocument/2006/relationships/slide" Target="slide4.xml"/><Relationship Id="rId14" Type="http://schemas.openxmlformats.org/officeDocument/2006/relationships/image" Target="../media/image10.emf"/><Relationship Id="rId22" Type="http://schemas.openxmlformats.org/officeDocument/2006/relationships/image" Target="../media/image14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9.emf"/><Relationship Id="rId18" Type="http://schemas.openxmlformats.org/officeDocument/2006/relationships/slide" Target="slide8.xml"/><Relationship Id="rId3" Type="http://schemas.openxmlformats.org/officeDocument/2006/relationships/image" Target="../media/image18.png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slide" Target="slide5.xml"/><Relationship Id="rId17" Type="http://schemas.openxmlformats.org/officeDocument/2006/relationships/image" Target="../media/image11.emf"/><Relationship Id="rId25" Type="http://schemas.openxmlformats.org/officeDocument/2006/relationships/image" Target="../media/image15.emf"/><Relationship Id="rId2" Type="http://schemas.openxmlformats.org/officeDocument/2006/relationships/image" Target="../media/image17.png"/><Relationship Id="rId16" Type="http://schemas.openxmlformats.org/officeDocument/2006/relationships/slide" Target="slide7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8.emf"/><Relationship Id="rId24" Type="http://schemas.openxmlformats.org/officeDocument/2006/relationships/slide" Target="slide11.xml"/><Relationship Id="rId5" Type="http://schemas.openxmlformats.org/officeDocument/2006/relationships/image" Target="../media/image5.emf"/><Relationship Id="rId15" Type="http://schemas.openxmlformats.org/officeDocument/2006/relationships/image" Target="../media/image10.emf"/><Relationship Id="rId23" Type="http://schemas.openxmlformats.org/officeDocument/2006/relationships/image" Target="../media/image14.emf"/><Relationship Id="rId10" Type="http://schemas.openxmlformats.org/officeDocument/2006/relationships/slide" Target="slide4.xml"/><Relationship Id="rId19" Type="http://schemas.openxmlformats.org/officeDocument/2006/relationships/image" Target="../media/image12.emf"/><Relationship Id="rId4" Type="http://schemas.openxmlformats.org/officeDocument/2006/relationships/slide" Target="slide1.xml"/><Relationship Id="rId9" Type="http://schemas.openxmlformats.org/officeDocument/2006/relationships/image" Target="../media/image7.emf"/><Relationship Id="rId14" Type="http://schemas.openxmlformats.org/officeDocument/2006/relationships/slide" Target="slide6.xml"/><Relationship Id="rId22" Type="http://schemas.openxmlformats.org/officeDocument/2006/relationships/slide" Target="slide1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slide" Target="slide6.xml"/><Relationship Id="rId18" Type="http://schemas.openxmlformats.org/officeDocument/2006/relationships/image" Target="../media/image12.emf"/><Relationship Id="rId3" Type="http://schemas.openxmlformats.org/officeDocument/2006/relationships/slide" Target="slide1.xml"/><Relationship Id="rId21" Type="http://schemas.openxmlformats.org/officeDocument/2006/relationships/slide" Target="slide10.xml"/><Relationship Id="rId7" Type="http://schemas.openxmlformats.org/officeDocument/2006/relationships/slide" Target="slide3.xml"/><Relationship Id="rId12" Type="http://schemas.openxmlformats.org/officeDocument/2006/relationships/image" Target="../media/image9.emf"/><Relationship Id="rId17" Type="http://schemas.openxmlformats.org/officeDocument/2006/relationships/slide" Target="slide8.xml"/><Relationship Id="rId2" Type="http://schemas.openxmlformats.org/officeDocument/2006/relationships/image" Target="../media/image19.png"/><Relationship Id="rId16" Type="http://schemas.openxmlformats.org/officeDocument/2006/relationships/image" Target="../media/image11.emf"/><Relationship Id="rId20" Type="http://schemas.openxmlformats.org/officeDocument/2006/relationships/image" Target="../media/image13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11" Type="http://schemas.openxmlformats.org/officeDocument/2006/relationships/slide" Target="slide5.xml"/><Relationship Id="rId24" Type="http://schemas.openxmlformats.org/officeDocument/2006/relationships/image" Target="../media/image15.emf"/><Relationship Id="rId5" Type="http://schemas.openxmlformats.org/officeDocument/2006/relationships/slide" Target="slide2.xml"/><Relationship Id="rId15" Type="http://schemas.openxmlformats.org/officeDocument/2006/relationships/slide" Target="slide7.xml"/><Relationship Id="rId23" Type="http://schemas.openxmlformats.org/officeDocument/2006/relationships/slide" Target="slide11.xml"/><Relationship Id="rId10" Type="http://schemas.openxmlformats.org/officeDocument/2006/relationships/image" Target="../media/image8.emf"/><Relationship Id="rId19" Type="http://schemas.openxmlformats.org/officeDocument/2006/relationships/slide" Target="slide9.xml"/><Relationship Id="rId4" Type="http://schemas.openxmlformats.org/officeDocument/2006/relationships/image" Target="../media/image5.emf"/><Relationship Id="rId9" Type="http://schemas.openxmlformats.org/officeDocument/2006/relationships/slide" Target="slide4.xml"/><Relationship Id="rId14" Type="http://schemas.openxmlformats.org/officeDocument/2006/relationships/image" Target="../media/image10.emf"/><Relationship Id="rId22" Type="http://schemas.openxmlformats.org/officeDocument/2006/relationships/image" Target="../media/image14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13" Type="http://schemas.openxmlformats.org/officeDocument/2006/relationships/image" Target="../media/image10.emf"/><Relationship Id="rId18" Type="http://schemas.openxmlformats.org/officeDocument/2006/relationships/slide" Target="slide9.xml"/><Relationship Id="rId3" Type="http://schemas.openxmlformats.org/officeDocument/2006/relationships/image" Target="../media/image5.emf"/><Relationship Id="rId21" Type="http://schemas.openxmlformats.org/officeDocument/2006/relationships/image" Target="../media/image14.emf"/><Relationship Id="rId7" Type="http://schemas.openxmlformats.org/officeDocument/2006/relationships/image" Target="../media/image7.emf"/><Relationship Id="rId12" Type="http://schemas.openxmlformats.org/officeDocument/2006/relationships/slide" Target="slide6.xml"/><Relationship Id="rId17" Type="http://schemas.openxmlformats.org/officeDocument/2006/relationships/image" Target="../media/image12.emf"/><Relationship Id="rId2" Type="http://schemas.openxmlformats.org/officeDocument/2006/relationships/slide" Target="slide1.xml"/><Relationship Id="rId16" Type="http://schemas.openxmlformats.org/officeDocument/2006/relationships/slide" Target="slide8.xml"/><Relationship Id="rId20" Type="http://schemas.openxmlformats.org/officeDocument/2006/relationships/slide" Target="slide1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11" Type="http://schemas.openxmlformats.org/officeDocument/2006/relationships/image" Target="../media/image9.emf"/><Relationship Id="rId5" Type="http://schemas.openxmlformats.org/officeDocument/2006/relationships/image" Target="../media/image6.emf"/><Relationship Id="rId15" Type="http://schemas.openxmlformats.org/officeDocument/2006/relationships/image" Target="../media/image11.emf"/><Relationship Id="rId23" Type="http://schemas.openxmlformats.org/officeDocument/2006/relationships/image" Target="../media/image15.emf"/><Relationship Id="rId10" Type="http://schemas.openxmlformats.org/officeDocument/2006/relationships/slide" Target="slide5.xml"/><Relationship Id="rId19" Type="http://schemas.openxmlformats.org/officeDocument/2006/relationships/image" Target="../media/image13.emf"/><Relationship Id="rId4" Type="http://schemas.openxmlformats.org/officeDocument/2006/relationships/slide" Target="slide2.xml"/><Relationship Id="rId9" Type="http://schemas.openxmlformats.org/officeDocument/2006/relationships/image" Target="../media/image8.emf"/><Relationship Id="rId14" Type="http://schemas.openxmlformats.org/officeDocument/2006/relationships/slide" Target="slide7.xml"/><Relationship Id="rId22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13" Type="http://schemas.openxmlformats.org/officeDocument/2006/relationships/image" Target="../media/image8.emf"/><Relationship Id="rId18" Type="http://schemas.openxmlformats.org/officeDocument/2006/relationships/slide" Target="slide7.xml"/><Relationship Id="rId26" Type="http://schemas.openxmlformats.org/officeDocument/2006/relationships/slide" Target="slide11.xml"/><Relationship Id="rId3" Type="http://schemas.openxmlformats.org/officeDocument/2006/relationships/image" Target="../media/image21.png"/><Relationship Id="rId21" Type="http://schemas.openxmlformats.org/officeDocument/2006/relationships/image" Target="../media/image12.emf"/><Relationship Id="rId7" Type="http://schemas.openxmlformats.org/officeDocument/2006/relationships/image" Target="../media/image5.emf"/><Relationship Id="rId12" Type="http://schemas.openxmlformats.org/officeDocument/2006/relationships/slide" Target="slide4.xml"/><Relationship Id="rId17" Type="http://schemas.openxmlformats.org/officeDocument/2006/relationships/image" Target="../media/image10.emf"/><Relationship Id="rId25" Type="http://schemas.openxmlformats.org/officeDocument/2006/relationships/image" Target="../media/image14.emf"/><Relationship Id="rId2" Type="http://schemas.openxmlformats.org/officeDocument/2006/relationships/image" Target="../media/image20.png"/><Relationship Id="rId16" Type="http://schemas.openxmlformats.org/officeDocument/2006/relationships/slide" Target="slide6.xml"/><Relationship Id="rId20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11" Type="http://schemas.openxmlformats.org/officeDocument/2006/relationships/image" Target="../media/image7.emf"/><Relationship Id="rId24" Type="http://schemas.openxmlformats.org/officeDocument/2006/relationships/slide" Target="slide10.xml"/><Relationship Id="rId5" Type="http://schemas.openxmlformats.org/officeDocument/2006/relationships/image" Target="../media/image23.png"/><Relationship Id="rId15" Type="http://schemas.openxmlformats.org/officeDocument/2006/relationships/image" Target="../media/image9.emf"/><Relationship Id="rId23" Type="http://schemas.openxmlformats.org/officeDocument/2006/relationships/image" Target="../media/image13.emf"/><Relationship Id="rId10" Type="http://schemas.openxmlformats.org/officeDocument/2006/relationships/slide" Target="slide3.xml"/><Relationship Id="rId19" Type="http://schemas.openxmlformats.org/officeDocument/2006/relationships/image" Target="../media/image11.emf"/><Relationship Id="rId4" Type="http://schemas.openxmlformats.org/officeDocument/2006/relationships/image" Target="../media/image22.png"/><Relationship Id="rId9" Type="http://schemas.openxmlformats.org/officeDocument/2006/relationships/image" Target="../media/image6.emf"/><Relationship Id="rId14" Type="http://schemas.openxmlformats.org/officeDocument/2006/relationships/slide" Target="slide5.xml"/><Relationship Id="rId22" Type="http://schemas.openxmlformats.org/officeDocument/2006/relationships/slide" Target="slide9.xml"/><Relationship Id="rId27" Type="http://schemas.openxmlformats.org/officeDocument/2006/relationships/image" Target="../media/image1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13" Type="http://schemas.openxmlformats.org/officeDocument/2006/relationships/image" Target="../media/image9.emf"/><Relationship Id="rId18" Type="http://schemas.openxmlformats.org/officeDocument/2006/relationships/slide" Target="slide8.xml"/><Relationship Id="rId3" Type="http://schemas.openxmlformats.org/officeDocument/2006/relationships/image" Target="../media/image25.png"/><Relationship Id="rId21" Type="http://schemas.openxmlformats.org/officeDocument/2006/relationships/image" Target="../media/image13.emf"/><Relationship Id="rId7" Type="http://schemas.openxmlformats.org/officeDocument/2006/relationships/image" Target="../media/image6.emf"/><Relationship Id="rId12" Type="http://schemas.openxmlformats.org/officeDocument/2006/relationships/slide" Target="slide5.xml"/><Relationship Id="rId17" Type="http://schemas.openxmlformats.org/officeDocument/2006/relationships/image" Target="../media/image11.emf"/><Relationship Id="rId25" Type="http://schemas.openxmlformats.org/officeDocument/2006/relationships/image" Target="../media/image15.emf"/><Relationship Id="rId2" Type="http://schemas.openxmlformats.org/officeDocument/2006/relationships/image" Target="../media/image24.png"/><Relationship Id="rId16" Type="http://schemas.openxmlformats.org/officeDocument/2006/relationships/slide" Target="slide7.xml"/><Relationship Id="rId20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11" Type="http://schemas.openxmlformats.org/officeDocument/2006/relationships/image" Target="../media/image8.emf"/><Relationship Id="rId24" Type="http://schemas.openxmlformats.org/officeDocument/2006/relationships/slide" Target="slide11.xml"/><Relationship Id="rId5" Type="http://schemas.openxmlformats.org/officeDocument/2006/relationships/image" Target="../media/image5.emf"/><Relationship Id="rId15" Type="http://schemas.openxmlformats.org/officeDocument/2006/relationships/image" Target="../media/image10.emf"/><Relationship Id="rId23" Type="http://schemas.openxmlformats.org/officeDocument/2006/relationships/image" Target="../media/image14.emf"/><Relationship Id="rId10" Type="http://schemas.openxmlformats.org/officeDocument/2006/relationships/slide" Target="slide4.xml"/><Relationship Id="rId19" Type="http://schemas.openxmlformats.org/officeDocument/2006/relationships/image" Target="../media/image12.emf"/><Relationship Id="rId4" Type="http://schemas.openxmlformats.org/officeDocument/2006/relationships/slide" Target="slide1.xml"/><Relationship Id="rId9" Type="http://schemas.openxmlformats.org/officeDocument/2006/relationships/image" Target="../media/image7.emf"/><Relationship Id="rId14" Type="http://schemas.openxmlformats.org/officeDocument/2006/relationships/slide" Target="slide6.xml"/><Relationship Id="rId22" Type="http://schemas.openxmlformats.org/officeDocument/2006/relationships/slide" Target="slide10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13" Type="http://schemas.openxmlformats.org/officeDocument/2006/relationships/slide" Target="slide3.xml"/><Relationship Id="rId18" Type="http://schemas.openxmlformats.org/officeDocument/2006/relationships/image" Target="../media/image9.emf"/><Relationship Id="rId26" Type="http://schemas.openxmlformats.org/officeDocument/2006/relationships/image" Target="../media/image13.emf"/><Relationship Id="rId3" Type="http://schemas.openxmlformats.org/officeDocument/2006/relationships/image" Target="../media/image27.png"/><Relationship Id="rId21" Type="http://schemas.openxmlformats.org/officeDocument/2006/relationships/slide" Target="slide7.xml"/><Relationship Id="rId7" Type="http://schemas.openxmlformats.org/officeDocument/2006/relationships/image" Target="../media/image31.png"/><Relationship Id="rId12" Type="http://schemas.openxmlformats.org/officeDocument/2006/relationships/image" Target="../media/image6.emf"/><Relationship Id="rId17" Type="http://schemas.openxmlformats.org/officeDocument/2006/relationships/slide" Target="slide5.xml"/><Relationship Id="rId25" Type="http://schemas.openxmlformats.org/officeDocument/2006/relationships/slide" Target="slide9.xml"/><Relationship Id="rId2" Type="http://schemas.openxmlformats.org/officeDocument/2006/relationships/image" Target="../media/image26.png"/><Relationship Id="rId16" Type="http://schemas.openxmlformats.org/officeDocument/2006/relationships/image" Target="../media/image8.emf"/><Relationship Id="rId20" Type="http://schemas.openxmlformats.org/officeDocument/2006/relationships/image" Target="../media/image10.emf"/><Relationship Id="rId29" Type="http://schemas.openxmlformats.org/officeDocument/2006/relationships/slide" Target="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11" Type="http://schemas.openxmlformats.org/officeDocument/2006/relationships/slide" Target="slide2.xml"/><Relationship Id="rId24" Type="http://schemas.openxmlformats.org/officeDocument/2006/relationships/image" Target="../media/image12.emf"/><Relationship Id="rId5" Type="http://schemas.openxmlformats.org/officeDocument/2006/relationships/image" Target="../media/image29.png"/><Relationship Id="rId15" Type="http://schemas.openxmlformats.org/officeDocument/2006/relationships/slide" Target="slide4.xml"/><Relationship Id="rId23" Type="http://schemas.openxmlformats.org/officeDocument/2006/relationships/slide" Target="slide8.xml"/><Relationship Id="rId28" Type="http://schemas.openxmlformats.org/officeDocument/2006/relationships/image" Target="../media/image14.emf"/><Relationship Id="rId10" Type="http://schemas.openxmlformats.org/officeDocument/2006/relationships/image" Target="../media/image5.emf"/><Relationship Id="rId19" Type="http://schemas.openxmlformats.org/officeDocument/2006/relationships/slide" Target="slide6.xml"/><Relationship Id="rId4" Type="http://schemas.openxmlformats.org/officeDocument/2006/relationships/image" Target="../media/image28.png"/><Relationship Id="rId9" Type="http://schemas.openxmlformats.org/officeDocument/2006/relationships/slide" Target="slide1.xml"/><Relationship Id="rId14" Type="http://schemas.openxmlformats.org/officeDocument/2006/relationships/image" Target="../media/image7.emf"/><Relationship Id="rId22" Type="http://schemas.openxmlformats.org/officeDocument/2006/relationships/image" Target="../media/image11.emf"/><Relationship Id="rId27" Type="http://schemas.openxmlformats.org/officeDocument/2006/relationships/slide" Target="slide10.xml"/><Relationship Id="rId30" Type="http://schemas.openxmlformats.org/officeDocument/2006/relationships/image" Target="../media/image1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071546"/>
            <a:ext cx="7603208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Экономические показатели работы двигателя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4941168"/>
            <a:ext cx="35083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Subtitle 2"/>
          <p:cNvSpPr txBox="1">
            <a:spLocks/>
          </p:cNvSpPr>
          <p:nvPr/>
        </p:nvSpPr>
        <p:spPr bwMode="auto">
          <a:xfrm>
            <a:off x="611560" y="3717032"/>
            <a:ext cx="8380412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>
              <a:lnSpc>
                <a:spcPct val="90000"/>
              </a:lnSpc>
              <a:buClr>
                <a:schemeClr val="accent1"/>
              </a:buClr>
              <a:buSzPct val="68000"/>
            </a:pPr>
            <a:r>
              <a:rPr lang="ru-RU" sz="2400" dirty="0">
                <a:latin typeface="Constantia" pitchFamily="18" charset="0"/>
              </a:rPr>
              <a:t>Возницкий И.В. А.С.Пунда СДВС  Том </a:t>
            </a:r>
            <a:r>
              <a:rPr lang="ru-RU" sz="2400" dirty="0" smtClean="0">
                <a:latin typeface="Constantia" pitchFamily="18" charset="0"/>
              </a:rPr>
              <a:t>2 2010 </a:t>
            </a:r>
            <a:r>
              <a:rPr lang="ru-RU" sz="2400" dirty="0">
                <a:latin typeface="Constantia" pitchFamily="18" charset="0"/>
              </a:rPr>
              <a:t>г.и. Стр. </a:t>
            </a:r>
            <a:r>
              <a:rPr lang="ru-RU" sz="2400" dirty="0" smtClean="0">
                <a:latin typeface="Constantia" pitchFamily="18" charset="0"/>
              </a:rPr>
              <a:t>42-48</a:t>
            </a:r>
            <a:endParaRPr lang="ru-RU" sz="24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8000"/>
              <a:buFont typeface="Wingdings 3" pitchFamily="18" charset="2"/>
              <a:buNone/>
            </a:pPr>
            <a:endParaRPr lang="ru-RU" sz="16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8000"/>
              <a:buFont typeface="Wingdings 3" pitchFamily="18" charset="2"/>
              <a:buNone/>
            </a:pPr>
            <a:r>
              <a:rPr lang="ru-RU" sz="2400" dirty="0">
                <a:latin typeface="Constantia" pitchFamily="18" charset="0"/>
              </a:rPr>
              <a:t>Возницкий И.В. А.С.Пунда СДВС  Том </a:t>
            </a:r>
            <a:r>
              <a:rPr lang="ru-RU" sz="2400" dirty="0" smtClean="0">
                <a:latin typeface="Constantia" pitchFamily="18" charset="0"/>
              </a:rPr>
              <a:t>2 </a:t>
            </a:r>
            <a:r>
              <a:rPr lang="ru-RU" sz="2400" dirty="0">
                <a:latin typeface="Constantia" pitchFamily="18" charset="0"/>
              </a:rPr>
              <a:t>2008 г.и. Стр. </a:t>
            </a:r>
            <a:r>
              <a:rPr lang="ru-RU" sz="2400" dirty="0" smtClean="0">
                <a:latin typeface="Constantia" pitchFamily="18" charset="0"/>
              </a:rPr>
              <a:t>54-61</a:t>
            </a:r>
            <a:endParaRPr lang="ru-RU" sz="24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8000"/>
              <a:buFont typeface="Wingdings 3" pitchFamily="18" charset="2"/>
              <a:buNone/>
            </a:pPr>
            <a:endParaRPr lang="ru-RU" sz="1600" dirty="0">
              <a:latin typeface="Constantia" pitchFamily="18" charset="0"/>
            </a:endParaRPr>
          </a:p>
          <a:p>
            <a:pPr>
              <a:lnSpc>
                <a:spcPct val="90000"/>
              </a:lnSpc>
              <a:buClr>
                <a:schemeClr val="accent1"/>
              </a:buClr>
              <a:buSzPct val="68000"/>
            </a:pPr>
            <a:r>
              <a:rPr lang="ru-RU" sz="2400" dirty="0">
                <a:latin typeface="Constantia" pitchFamily="18" charset="0"/>
              </a:rPr>
              <a:t>И.В.Возницкий Е.Г.Михеев Судовые дизели и их эксплуатация 1990 г.и. стр. </a:t>
            </a:r>
            <a:r>
              <a:rPr lang="ru-RU" sz="2400" dirty="0" smtClean="0">
                <a:latin typeface="Constantia" pitchFamily="18" charset="0"/>
              </a:rPr>
              <a:t>243-246</a:t>
            </a:r>
            <a:endParaRPr lang="ru-RU" sz="2400" dirty="0">
              <a:latin typeface="Constantia" pitchFamily="18" charset="0"/>
            </a:endParaRPr>
          </a:p>
          <a:p>
            <a:pPr>
              <a:lnSpc>
                <a:spcPct val="90000"/>
              </a:lnSpc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endParaRPr lang="ru-RU" sz="2400" dirty="0">
              <a:latin typeface="Constantia" pitchFamily="18" charset="0"/>
            </a:endParaRPr>
          </a:p>
        </p:txBody>
      </p:sp>
      <p:pic>
        <p:nvPicPr>
          <p:cNvPr id="12" name="Picture 2">
            <a:hlinkClick r:id="rId4" action="ppaction://hlinkfile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4365104"/>
            <a:ext cx="384175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4" descr="C:\Users\Юрий\Pictures\2014-10-05 Книга\Книга 0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512" y="3789040"/>
            <a:ext cx="369888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8" name="Группа 27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027" name="Picture 3">
              <a:hlinkClick r:id="rId7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28" name="Picture 4">
              <a:hlinkClick r:id="rId9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29" name="Picture 5">
              <a:hlinkClick r:id="rId11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0" name="Picture 6">
              <a:hlinkClick r:id="rId13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1" name="Picture 7">
              <a:hlinkClick r:id="rId15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2" name="Picture 8">
              <a:hlinkClick r:id="rId17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3" name="Picture 9">
              <a:hlinkClick r:id="rId19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4" name="Picture 10">
              <a:hlinkClick r:id="rId21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5" name="Picture 11">
              <a:hlinkClick r:id="rId23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6" name="Picture 12">
              <a:hlinkClick r:id="rId25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37" name="Picture 13">
              <a:hlinkClick r:id="rId27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0" name="Овал 19">
            <a:hlinkClick r:id="rId29" action="ppaction://hlinksldjump"/>
          </p:cNvPr>
          <p:cNvSpPr>
            <a:spLocks noChangeAspect="1"/>
          </p:cNvSpPr>
          <p:nvPr/>
        </p:nvSpPr>
        <p:spPr>
          <a:xfrm>
            <a:off x="8143900" y="214290"/>
            <a:ext cx="720000" cy="720000"/>
          </a:xfrm>
          <a:prstGeom prst="ellipse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50800" dist="38100" dir="2700000" sx="109000" sy="109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n>
                  <a:solidFill>
                    <a:schemeClr val="bg1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ln>
                <a:solidFill>
                  <a:schemeClr val="bg1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29600" cy="4525963"/>
          </a:xfrm>
        </p:spPr>
        <p:txBody>
          <a:bodyPr/>
          <a:lstStyle/>
          <a:p>
            <a:r>
              <a:rPr lang="en-GB" i="1" dirty="0" smtClean="0"/>
              <a:t>G</a:t>
            </a:r>
            <a:r>
              <a:rPr lang="ru-RU" i="1" baseline="-25000" dirty="0" smtClean="0"/>
              <a:t>ч</a:t>
            </a:r>
            <a:r>
              <a:rPr lang="ru-RU" i="1" dirty="0" smtClean="0"/>
              <a:t>/</a:t>
            </a:r>
            <a:r>
              <a:rPr lang="en-GB" i="1" dirty="0" smtClean="0"/>
              <a:t>N</a:t>
            </a:r>
            <a:r>
              <a:rPr lang="ru-RU" i="1" baseline="-25000" dirty="0" err="1" smtClean="0"/>
              <a:t>i</a:t>
            </a:r>
            <a:r>
              <a:rPr lang="ru-RU" i="1" dirty="0" smtClean="0"/>
              <a:t> = </a:t>
            </a:r>
            <a:r>
              <a:rPr lang="en-GB" i="1" dirty="0" smtClean="0"/>
              <a:t>g</a:t>
            </a:r>
            <a:r>
              <a:rPr lang="ru-RU" i="1" baseline="-25000" dirty="0" err="1" smtClean="0"/>
              <a:t>i</a:t>
            </a:r>
            <a:r>
              <a:rPr lang="ru-RU" i="1" dirty="0" smtClean="0"/>
              <a:t>; </a:t>
            </a:r>
            <a:r>
              <a:rPr lang="en-GB" i="1" dirty="0" smtClean="0"/>
              <a:t>G</a:t>
            </a:r>
            <a:r>
              <a:rPr lang="ru-RU" i="1" baseline="-25000" dirty="0" smtClean="0"/>
              <a:t>ч</a:t>
            </a:r>
            <a:r>
              <a:rPr lang="ru-RU" i="1" dirty="0" smtClean="0"/>
              <a:t>/</a:t>
            </a:r>
            <a:r>
              <a:rPr lang="en-GB" i="1" dirty="0" smtClean="0"/>
              <a:t>N</a:t>
            </a:r>
            <a:r>
              <a:rPr lang="en-GB" i="1" baseline="-25000" dirty="0" smtClean="0"/>
              <a:t>e</a:t>
            </a:r>
            <a:r>
              <a:rPr lang="en-GB" i="1" dirty="0" smtClean="0"/>
              <a:t> </a:t>
            </a:r>
            <a:r>
              <a:rPr lang="ru-RU" i="1" dirty="0" smtClean="0"/>
              <a:t>= </a:t>
            </a:r>
            <a:r>
              <a:rPr lang="en-GB" i="1" dirty="0" err="1" smtClean="0"/>
              <a:t>g</a:t>
            </a:r>
            <a:r>
              <a:rPr lang="en-GB" i="1" baseline="-25000" dirty="0" err="1" smtClean="0"/>
              <a:t>e</a:t>
            </a:r>
            <a:endParaRPr lang="ru-RU" dirty="0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4" name="Группа 13"/>
          <p:cNvGrpSpPr/>
          <p:nvPr/>
        </p:nvGrpSpPr>
        <p:grpSpPr>
          <a:xfrm>
            <a:off x="1979712" y="1484784"/>
            <a:ext cx="3060273" cy="721267"/>
            <a:chOff x="2051719" y="2564904"/>
            <a:chExt cx="3060273" cy="721267"/>
          </a:xfrm>
        </p:grpSpPr>
        <p:pic>
          <p:nvPicPr>
            <p:cNvPr id="22532" name="Picture 4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051719" y="2636911"/>
              <a:ext cx="1620000" cy="649260"/>
            </a:xfrm>
            <a:prstGeom prst="rect">
              <a:avLst/>
            </a:prstGeom>
            <a:noFill/>
          </p:spPr>
        </p:pic>
        <p:pic>
          <p:nvPicPr>
            <p:cNvPr id="22531" name="Picture 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99992" y="2610803"/>
              <a:ext cx="612000" cy="674181"/>
            </a:xfrm>
            <a:prstGeom prst="rect">
              <a:avLst/>
            </a:prstGeom>
            <a:noFill/>
          </p:spPr>
        </p:pic>
        <p:sp>
          <p:nvSpPr>
            <p:cNvPr id="22534" name="Rectangle 6"/>
            <p:cNvSpPr>
              <a:spLocks noChangeArrowheads="1"/>
            </p:cNvSpPr>
            <p:nvPr/>
          </p:nvSpPr>
          <p:spPr bwMode="auto">
            <a:xfrm>
              <a:off x="3923928" y="2564904"/>
              <a:ext cx="32352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Schoolbook" pitchFamily="18" charset="0"/>
                  <a:ea typeface="Times New Roman" pitchFamily="18" charset="0"/>
                  <a:cs typeface="Times New Roman" pitchFamily="18" charset="0"/>
                </a:rPr>
                <a:t> =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Группа 12"/>
          <p:cNvGrpSpPr/>
          <p:nvPr/>
        </p:nvGrpSpPr>
        <p:grpSpPr>
          <a:xfrm>
            <a:off x="1835696" y="2348880"/>
            <a:ext cx="3096344" cy="793242"/>
            <a:chOff x="1979712" y="2348880"/>
            <a:chExt cx="3096344" cy="793242"/>
          </a:xfrm>
        </p:grpSpPr>
        <p:pic>
          <p:nvPicPr>
            <p:cNvPr id="22530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979712" y="2398888"/>
              <a:ext cx="1800200" cy="709065"/>
            </a:xfrm>
            <a:prstGeom prst="rect">
              <a:avLst/>
            </a:prstGeom>
            <a:noFill/>
          </p:spPr>
        </p:pic>
        <p:pic>
          <p:nvPicPr>
            <p:cNvPr id="22529" name="Picture 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355976" y="2348880"/>
              <a:ext cx="720080" cy="793242"/>
            </a:xfrm>
            <a:prstGeom prst="rect">
              <a:avLst/>
            </a:prstGeom>
            <a:noFill/>
          </p:spPr>
        </p:pic>
        <p:sp>
          <p:nvSpPr>
            <p:cNvPr id="22536" name="Rectangle 8"/>
            <p:cNvSpPr>
              <a:spLocks noChangeArrowheads="1"/>
            </p:cNvSpPr>
            <p:nvPr/>
          </p:nvSpPr>
          <p:spPr bwMode="auto">
            <a:xfrm>
              <a:off x="3851920" y="2564904"/>
              <a:ext cx="36004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entury Schoolbook" pitchFamily="18" charset="0"/>
                  <a:ea typeface="Times New Roman" pitchFamily="18" charset="0"/>
                  <a:cs typeface="Times New Roman" pitchFamily="18" charset="0"/>
                </a:rPr>
                <a:t> =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971600" y="3212976"/>
          <a:ext cx="6408712" cy="2561820"/>
        </p:xfrm>
        <a:graphic>
          <a:graphicData uri="http://schemas.openxmlformats.org/drawingml/2006/table">
            <a:tbl>
              <a:tblPr/>
              <a:tblGrid>
                <a:gridCol w="2628858"/>
                <a:gridCol w="2339694"/>
                <a:gridCol w="1440160"/>
              </a:tblGrid>
              <a:tr h="667883">
                <a:tc>
                  <a:txBody>
                    <a:bodyPr/>
                    <a:lstStyle/>
                    <a:p>
                      <a:pPr marL="51498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1" dirty="0" err="1">
                          <a:latin typeface="Century Schoolbook"/>
                          <a:ea typeface="Times New Roman"/>
                          <a:cs typeface="Century Schoolbook"/>
                        </a:rPr>
                        <a:t>g</a:t>
                      </a:r>
                      <a:r>
                        <a:rPr lang="ru-RU" sz="2400" b="0" i="1" baseline="-25000" dirty="0" err="1">
                          <a:latin typeface="Century Schoolbook"/>
                          <a:ea typeface="Times New Roman"/>
                          <a:cs typeface="Century Schoolbook"/>
                        </a:rPr>
                        <a:t>e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 marL="323215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кг/(</a:t>
                      </a:r>
                      <a:r>
                        <a:rPr lang="ru-RU" sz="2400" b="0" dirty="0" err="1">
                          <a:latin typeface="Century Schoolbook"/>
                          <a:ea typeface="Times New Roman"/>
                          <a:cs typeface="Century Schoolbook"/>
                        </a:rPr>
                        <a:t>кВт-ч</a:t>
                      </a:r>
                      <a:r>
                        <a:rPr lang="ru-RU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)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800" b="0" i="1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η</a:t>
                      </a:r>
                      <a:r>
                        <a:rPr lang="ru-RU" sz="2800" b="0" i="1" baseline="-25000" dirty="0" err="1" smtClean="0">
                          <a:latin typeface="Century Schoolbook"/>
                          <a:ea typeface="Times New Roman"/>
                          <a:cs typeface="Century Schoolbook"/>
                        </a:rPr>
                        <a:t>e</a:t>
                      </a:r>
                      <a:endParaRPr lang="en-GB" sz="3200" b="0" dirty="0" smtClean="0">
                        <a:latin typeface="Century Schoolbook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малооборотных </a:t>
                      </a:r>
                      <a:r>
                        <a:rPr lang="en-GB" sz="2400" b="0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 </a:t>
                      </a: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.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>
                          <a:latin typeface="Century Schoolbook"/>
                          <a:ea typeface="Times New Roman"/>
                          <a:cs typeface="Century Schoolbook"/>
                        </a:rPr>
                        <a:t>.  . 0,155-0,224</a:t>
                      </a:r>
                      <a:endParaRPr lang="en-GB" sz="2800" b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>
                          <a:latin typeface="Century Schoolbook"/>
                          <a:ea typeface="Times New Roman"/>
                          <a:cs typeface="Century Schoolbook"/>
                        </a:rPr>
                        <a:t>55—38</a:t>
                      </a:r>
                      <a:endParaRPr lang="en-GB" sz="2800" b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среднеоборотных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. </a:t>
                      </a:r>
                      <a:r>
                        <a:rPr lang="ru-RU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  </a:t>
                      </a: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0,170—0,224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50—38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694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высокооборотных </a:t>
                      </a: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 </a:t>
                      </a:r>
                      <a:r>
                        <a:rPr lang="ru-RU" sz="2400" b="0" baseline="0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   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 dirty="0" smtClean="0">
                          <a:latin typeface="Century Schoolbook"/>
                          <a:ea typeface="Times New Roman"/>
                          <a:cs typeface="Century Schoolbook"/>
                        </a:rPr>
                        <a:t>. </a:t>
                      </a: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0,200—0,245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0" dirty="0">
                          <a:latin typeface="Century Schoolbook"/>
                          <a:ea typeface="Times New Roman"/>
                          <a:cs typeface="Century Schoolbook"/>
                        </a:rPr>
                        <a:t>42—35</a:t>
                      </a:r>
                      <a:endParaRPr lang="en-GB" sz="2800" b="0" dirty="0">
                        <a:latin typeface="Century Schoolbook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136525" cy="174625"/>
          </a:xfrm>
          <a:prstGeom prst="rect">
            <a:avLst/>
          </a:prstGeom>
          <a:noFill/>
        </p:spPr>
      </p:pic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7" name="Группа 16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8" name="Picture 3">
              <a:hlinkClick r:id="rId7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4">
              <a:hlinkClick r:id="rId9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5">
              <a:hlinkClick r:id="rId11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1" name="Picture 6">
              <a:hlinkClick r:id="rId13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2" name="Picture 7">
              <a:hlinkClick r:id="rId15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3" name="Picture 8">
              <a:hlinkClick r:id="rId17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4" name="Picture 9">
              <a:hlinkClick r:id="rId19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5" name="Picture 10">
              <a:hlinkClick r:id="rId21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6" name="Picture 11">
              <a:hlinkClick r:id="rId23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7" name="Picture 12">
              <a:hlinkClick r:id="rId25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8" name="Picture 13">
              <a:hlinkClick r:id="rId27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676456" cy="864096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Влияние параметров внешней среды и теплоты сгорания топлива на удельный расход топлива </a:t>
            </a:r>
            <a:endParaRPr lang="ru-RU" sz="3200" b="1" dirty="0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235997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663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1006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1484784"/>
            <a:ext cx="6496508" cy="723007"/>
          </a:xfrm>
          <a:prstGeom prst="rect">
            <a:avLst/>
          </a:prstGeom>
          <a:noFill/>
        </p:spPr>
      </p:pic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2204864"/>
            <a:ext cx="3379645" cy="720080"/>
          </a:xfrm>
          <a:prstGeom prst="rect">
            <a:avLst/>
          </a:prstGeom>
          <a:noFill/>
        </p:spPr>
      </p:pic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251520" y="3068960"/>
            <a:ext cx="8604448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где 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Т</a:t>
            </a:r>
            <a:r>
              <a:rPr kumimoji="0" lang="ru-RU" sz="240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0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, </a:t>
            </a: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Т</a:t>
            </a:r>
            <a:r>
              <a:rPr kumimoji="0" lang="ru-RU" sz="240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ох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,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р</a:t>
            </a:r>
            <a:r>
              <a:rPr kumimoji="0" lang="ru-RU" sz="240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0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, </a:t>
            </a: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р</a:t>
            </a:r>
            <a:r>
              <a:rPr kumimoji="0" lang="ru-RU" sz="240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ох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— соответственно стандартные и действительные температуры, °С, и барометрические давления, МПа; </a:t>
            </a:r>
            <a:r>
              <a:rPr kumimoji="0" lang="en-GB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T</a:t>
            </a:r>
            <a:r>
              <a:rPr kumimoji="0" lang="en-GB" sz="240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s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, </a:t>
            </a:r>
            <a:r>
              <a:rPr kumimoji="0" lang="en-GB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T</a:t>
            </a:r>
            <a:r>
              <a:rPr kumimoji="0" lang="en-GB" sz="2400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sx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—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спецификационная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и действительная температуры в ресивере, °С; </a:t>
            </a:r>
            <a:r>
              <a:rPr kumimoji="0" lang="en-GB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Q</a:t>
            </a:r>
            <a:r>
              <a:rPr kumimoji="0" lang="en-GB" sz="240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H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, </a:t>
            </a:r>
            <a:r>
              <a:rPr kumimoji="0" lang="en-GB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Q</a:t>
            </a:r>
            <a:r>
              <a:rPr kumimoji="0" lang="en-GB" sz="240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HX</a:t>
            </a:r>
            <a:r>
              <a:rPr kumimoji="0" lang="ru-RU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— соответственно стандартная и действительная низшая удельная теплота сгорания топлива, кДж/кг.</a:t>
            </a:r>
            <a:endParaRPr kumimoji="0" lang="ru-RU" sz="6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3" name="Picture 3">
              <a:hlinkClick r:id="rId4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4">
              <a:hlinkClick r:id="rId6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5">
              <a:hlinkClick r:id="rId8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6">
              <a:hlinkClick r:id="rId10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7">
              <a:hlinkClick r:id="rId12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8">
              <a:hlinkClick r:id="rId14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9">
              <a:hlinkClick r:id="rId16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10">
              <a:hlinkClick r:id="rId18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1" name="Picture 11">
              <a:hlinkClick r:id="rId20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2" name="Picture 12">
              <a:hlinkClick r:id="rId22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3" name="Picture 13">
              <a:hlinkClick r:id="rId24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4" name="Номер слайда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5103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5181616"/>
          </a:xfrm>
        </p:spPr>
        <p:txBody>
          <a:bodyPr>
            <a:normAutofit fontScale="85000" lnSpcReduction="10000"/>
          </a:bodyPr>
          <a:lstStyle/>
          <a:p>
            <a:pPr marL="0" indent="273050">
              <a:buFont typeface="+mj-lt"/>
              <a:buAutoNum type="arabicPeriod"/>
            </a:pPr>
            <a:r>
              <a:rPr lang="ru-RU" dirty="0" smtClean="0"/>
              <a:t>Что учитывает термический КПД?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Какие потери имеются в цилиндре реального двигателя?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 называется коэффициент </a:t>
            </a:r>
            <a:r>
              <a:rPr lang="ru-RU" dirty="0" smtClean="0"/>
              <a:t>полезного действия, учитывающий всю сумму </a:t>
            </a:r>
            <a:r>
              <a:rPr lang="ru-RU" dirty="0" smtClean="0"/>
              <a:t>потерь </a:t>
            </a:r>
            <a:r>
              <a:rPr lang="ru-RU" dirty="0" smtClean="0"/>
              <a:t>теплоты при осуществлении рабочего </a:t>
            </a:r>
            <a:r>
              <a:rPr lang="ru-RU" dirty="0" smtClean="0"/>
              <a:t>цикла?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 Что называется индикаторным КПД?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коэффициент механического КПД?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коэффициент называется эффективным коэффициентом полезного действия</a:t>
            </a:r>
            <a:r>
              <a:rPr lang="ru-RU" dirty="0" smtClean="0"/>
              <a:t>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расход топлива называется часовым?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расход топлива называется удельным?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расход топлива называется </a:t>
            </a:r>
            <a:r>
              <a:rPr lang="ru-RU" i="1" dirty="0" smtClean="0"/>
              <a:t>эффективным </a:t>
            </a:r>
            <a:r>
              <a:rPr lang="ru-RU" dirty="0" smtClean="0"/>
              <a:t>удельным?</a:t>
            </a:r>
          </a:p>
          <a:p>
            <a:pPr marL="0" indent="273050">
              <a:buFont typeface="+mj-lt"/>
              <a:buAutoNum type="arabicPeriod"/>
            </a:pPr>
            <a:r>
              <a:rPr lang="ru-RU" dirty="0" smtClean="0"/>
              <a:t>Какой расход топлива </a:t>
            </a:r>
            <a:r>
              <a:rPr lang="ru-RU" smtClean="0"/>
              <a:t>называется </a:t>
            </a:r>
            <a:r>
              <a:rPr lang="ru-RU" i="1" smtClean="0"/>
              <a:t>индикаторным </a:t>
            </a:r>
            <a:r>
              <a:rPr lang="ru-RU" dirty="0" smtClean="0"/>
              <a:t>удельным</a:t>
            </a:r>
            <a:r>
              <a:rPr lang="ru-RU" dirty="0" smtClean="0"/>
              <a:t>?</a:t>
            </a:r>
          </a:p>
          <a:p>
            <a:pPr marL="0" indent="273050">
              <a:buFont typeface="+mj-lt"/>
              <a:buAutoNum type="arabicPeriod"/>
            </a:pPr>
            <a:endParaRPr lang="ru-RU" dirty="0" smtClean="0"/>
          </a:p>
          <a:p>
            <a:pPr marL="0" indent="273050">
              <a:buFont typeface="+mj-lt"/>
              <a:buAutoNum type="arabicPeriod"/>
            </a:pPr>
            <a:endParaRPr lang="ru-RU" dirty="0" smtClean="0"/>
          </a:p>
          <a:p>
            <a:pPr marL="0" indent="273050">
              <a:buFont typeface="+mj-lt"/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6" name="Picture 3">
              <a:hlinkClick r:id="rId2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7" name="Picture 4">
              <a:hlinkClick r:id="rId4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8" name="Picture 5">
              <a:hlinkClick r:id="rId6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9" name="Picture 6">
              <a:hlinkClick r:id="rId8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" name="Picture 7">
              <a:hlinkClick r:id="rId10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8">
              <a:hlinkClick r:id="rId12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9">
              <a:hlinkClick r:id="rId14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10">
              <a:hlinkClick r:id="rId16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11">
              <a:hlinkClick r:id="rId18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12">
              <a:hlinkClick r:id="rId20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13">
              <a:hlinkClick r:id="rId22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Экономические показатели работы двигателя.</a:t>
            </a:r>
            <a:endParaRPr lang="ru-RU" b="1" dirty="0"/>
          </a:p>
        </p:txBody>
      </p:sp>
      <p:sp>
        <p:nvSpPr>
          <p:cNvPr id="5" name="Подзаголовок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3149704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Индикаторный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КПД</a:t>
            </a:r>
          </a:p>
          <a:p>
            <a:pPr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Механический КПД</a:t>
            </a:r>
          </a:p>
          <a:p>
            <a:pPr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Эффективный КПД</a:t>
            </a:r>
          </a:p>
          <a:p>
            <a:pPr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Расход топлива</a:t>
            </a:r>
          </a:p>
          <a:p>
            <a:pPr marL="627063"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часовой расход</a:t>
            </a:r>
          </a:p>
          <a:p>
            <a:pPr algn="l">
              <a:buNone/>
            </a:pPr>
            <a:r>
              <a:rPr lang="ru-RU" b="1" dirty="0" smtClean="0">
                <a:solidFill>
                  <a:schemeClr val="tx1"/>
                </a:solidFill>
              </a:rPr>
              <a:t>     удельный расход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7" name="Picture 3">
              <a:hlinkClick r:id="rId2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8" name="Picture 4">
              <a:hlinkClick r:id="rId4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9" name="Picture 5">
              <a:hlinkClick r:id="rId6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" name="Picture 6">
              <a:hlinkClick r:id="rId8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7">
              <a:hlinkClick r:id="rId10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8">
              <a:hlinkClick r:id="rId12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9">
              <a:hlinkClick r:id="rId14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10">
              <a:hlinkClick r:id="rId16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11">
              <a:hlinkClick r:id="rId18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12">
              <a:hlinkClick r:id="rId20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13">
              <a:hlinkClick r:id="rId22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18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b="1" dirty="0" smtClean="0"/>
              <a:t>Индикаторный</a:t>
            </a:r>
            <a:r>
              <a:rPr lang="ru-RU" dirty="0" smtClean="0"/>
              <a:t> </a:t>
            </a:r>
            <a:r>
              <a:rPr lang="ru-RU" b="1" dirty="0" smtClean="0"/>
              <a:t>КПД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4783"/>
          </a:xfrm>
        </p:spPr>
        <p:txBody>
          <a:bodyPr/>
          <a:lstStyle/>
          <a:p>
            <a:r>
              <a:rPr lang="ru-RU" dirty="0" smtClean="0"/>
              <a:t>Коэффициент полезного действия, учитывающий всю сумму потерь </a:t>
            </a:r>
            <a:r>
              <a:rPr lang="ru-RU" sz="3200" b="1" dirty="0" smtClean="0"/>
              <a:t>теплоты</a:t>
            </a:r>
            <a:r>
              <a:rPr lang="ru-RU" sz="3200" dirty="0" smtClean="0"/>
              <a:t> </a:t>
            </a:r>
            <a:r>
              <a:rPr lang="ru-RU" dirty="0" smtClean="0"/>
              <a:t>при осуществлении рабочего цикла, называется индикаторным КПД. </a:t>
            </a: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212976"/>
            <a:ext cx="2520280" cy="1163588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95536" y="4725144"/>
            <a:ext cx="849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01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где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Gч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— часовой расход топлива на двигатель, кг/ч</a:t>
            </a:r>
            <a:r>
              <a:rPr kumimoji="0" lang="ru-RU" sz="1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.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8" name="Picture 3">
              <a:hlinkClick r:id="rId3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9" name="Picture 4">
              <a:hlinkClick r:id="rId5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" name="Picture 5">
              <a:hlinkClick r:id="rId7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6">
              <a:hlinkClick r:id="rId9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7">
              <a:hlinkClick r:id="rId11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8">
              <a:hlinkClick r:id="rId13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9">
              <a:hlinkClick r:id="rId15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10">
              <a:hlinkClick r:id="rId17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11">
              <a:hlinkClick r:id="rId19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12">
              <a:hlinkClick r:id="rId21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13">
              <a:hlinkClick r:id="rId23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Механический КПД</a:t>
            </a:r>
            <a:r>
              <a:rPr lang="ru-RU" dirty="0" smtClean="0"/>
              <a:t>.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Коэффициент, учитывающий все </a:t>
            </a:r>
            <a:r>
              <a:rPr lang="ru-RU" sz="2800" b="1" dirty="0" smtClean="0"/>
              <a:t>механические</a:t>
            </a:r>
            <a:r>
              <a:rPr lang="ru-RU" sz="2800" dirty="0" smtClean="0"/>
              <a:t> </a:t>
            </a:r>
            <a:r>
              <a:rPr lang="ru-RU" dirty="0" smtClean="0"/>
              <a:t>потери в двигателе, носит название механического КПД</a:t>
            </a:r>
          </a:p>
          <a:p>
            <a:r>
              <a:rPr lang="en-GB" dirty="0" smtClean="0"/>
              <a:t> </a:t>
            </a:r>
            <a:endParaRPr lang="ru-RU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3573016"/>
            <a:ext cx="2068533" cy="975097"/>
          </a:xfrm>
          <a:prstGeom prst="rect">
            <a:avLst/>
          </a:prstGeom>
          <a:noFill/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0" y="3270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GB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79912" y="3717032"/>
            <a:ext cx="8370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или</a:t>
            </a:r>
            <a:endParaRPr lang="ru-RU" dirty="0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20072" y="3439010"/>
            <a:ext cx="2088232" cy="1189262"/>
          </a:xfrm>
          <a:prstGeom prst="rect">
            <a:avLst/>
          </a:prstGeom>
          <a:noFill/>
        </p:spPr>
      </p:pic>
      <p:grpSp>
        <p:nvGrpSpPr>
          <p:cNvPr id="10" name="Группа 9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1" name="Picture 3">
              <a:hlinkClick r:id="rId4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4">
              <a:hlinkClick r:id="rId6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5">
              <a:hlinkClick r:id="rId8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6">
              <a:hlinkClick r:id="rId10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7">
              <a:hlinkClick r:id="rId12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8">
              <a:hlinkClick r:id="rId14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9">
              <a:hlinkClick r:id="rId16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10">
              <a:hlinkClick r:id="rId18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11">
              <a:hlinkClick r:id="rId20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12">
              <a:hlinkClick r:id="rId22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1" name="Picture 13">
              <a:hlinkClick r:id="rId24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620688"/>
            <a:ext cx="2232248" cy="576064"/>
          </a:xfrm>
        </p:spPr>
        <p:txBody>
          <a:bodyPr/>
          <a:lstStyle/>
          <a:p>
            <a:pPr>
              <a:buNone/>
            </a:pPr>
            <a:r>
              <a:rPr lang="en-GB" b="1" i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GB" b="1" i="1" baseline="-25000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GB" b="1" i="1" dirty="0" smtClean="0">
                <a:latin typeface="Times New Roman" pitchFamily="18" charset="0"/>
                <a:cs typeface="Times New Roman" pitchFamily="18" charset="0"/>
              </a:rPr>
              <a:t>=N</a:t>
            </a:r>
            <a:r>
              <a:rPr lang="en-GB" b="1" i="1" baseline="-25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b="1" i="1" dirty="0" smtClean="0">
                <a:latin typeface="Times New Roman" pitchFamily="18" charset="0"/>
                <a:cs typeface="Times New Roman" pitchFamily="18" charset="0"/>
              </a:rPr>
              <a:t>—N</a:t>
            </a:r>
            <a:r>
              <a:rPr lang="en-GB" b="1" i="1" cap="small" baseline="-25000" dirty="0" smtClean="0">
                <a:latin typeface="Times New Roman" pitchFamily="18" charset="0"/>
                <a:cs typeface="Times New Roman" pitchFamily="18" charset="0"/>
              </a:rPr>
              <a:t>MEX</a:t>
            </a:r>
            <a:endParaRPr lang="en-GB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-40000"/>
          </a:blip>
          <a:srcRect/>
          <a:stretch>
            <a:fillRect/>
          </a:stretch>
        </p:blipFill>
        <p:spPr bwMode="auto">
          <a:xfrm>
            <a:off x="4067944" y="476672"/>
            <a:ext cx="4192722" cy="867023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39552" y="1268760"/>
            <a:ext cx="455528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32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мех</a:t>
            </a:r>
            <a:r>
              <a:rPr kumimoji="0" lang="ru-RU" sz="3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=N</a:t>
            </a:r>
            <a:r>
              <a:rPr kumimoji="0" lang="ru-RU" sz="32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+N</a:t>
            </a:r>
            <a:r>
              <a:rPr kumimoji="0" lang="ru-RU" sz="32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нас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+N</a:t>
            </a:r>
            <a:r>
              <a:rPr kumimoji="0" lang="ru-RU" sz="32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всп</a:t>
            </a:r>
            <a:r>
              <a:rPr kumimoji="0" lang="ru-RU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GB" sz="32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GB" sz="3200" b="1" i="1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np</a:t>
            </a:r>
            <a:endParaRPr kumimoji="0" lang="en-GB" sz="4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23528" y="1791759"/>
            <a:ext cx="8640960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ru-RU" sz="280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— мощность, затрачиваемая на трение в движущихся деталях (в </a:t>
            </a:r>
            <a:r>
              <a:rPr kumimoji="0" lang="ru-RU" sz="240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тронковом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двигателе основой составляющей работы трения является трение колец и поршня — до 55—65 %);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N</a:t>
            </a:r>
            <a:r>
              <a:rPr kumimoji="0" lang="ru-RU" sz="240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нас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—мощность насосных ходов в четырехтактном двигателе;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N</a:t>
            </a:r>
            <a:r>
              <a:rPr kumimoji="0" lang="ru-RU" sz="240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всп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— мощность, затрачиваемая на привод навешенных на двигатель механизмов и насосов (1,5—3 %);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N</a:t>
            </a:r>
            <a:r>
              <a:rPr kumimoji="0" lang="ru-RU" sz="240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пр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—мощность, затрачиваемая на привод продувочного насоса или навешенного на двигатель, наддувочного агрегата, включая подпоршневые полости.</a:t>
            </a:r>
            <a:endParaRPr kumimoji="0" lang="ru-RU" sz="4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9" name="Picture 3">
              <a:hlinkClick r:id="rId3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" name="Picture 4">
              <a:hlinkClick r:id="rId5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5">
              <a:hlinkClick r:id="rId7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6">
              <a:hlinkClick r:id="rId9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7">
              <a:hlinkClick r:id="rId11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8">
              <a:hlinkClick r:id="rId13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9">
              <a:hlinkClick r:id="rId15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10">
              <a:hlinkClick r:id="rId17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11">
              <a:hlinkClick r:id="rId19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12">
              <a:hlinkClick r:id="rId21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13">
              <a:hlinkClick r:id="rId23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0" name="Номер слайда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ru-RU" b="1" dirty="0" smtClean="0"/>
              <a:t>Механический КПД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Механический КПД является величиной переменной и в зависимости от </a:t>
            </a:r>
            <a:r>
              <a:rPr lang="en-GB" i="1" dirty="0" smtClean="0"/>
              <a:t>N</a:t>
            </a:r>
            <a:r>
              <a:rPr lang="ru-RU" i="1" baseline="-25000" dirty="0" err="1" smtClean="0"/>
              <a:t>i</a:t>
            </a:r>
            <a:r>
              <a:rPr lang="ru-RU" i="1" dirty="0" smtClean="0"/>
              <a:t> и </a:t>
            </a:r>
            <a:r>
              <a:rPr lang="en-GB" i="1" dirty="0" err="1" smtClean="0"/>
              <a:t>N</a:t>
            </a:r>
            <a:r>
              <a:rPr lang="en-GB" i="1" cap="small" baseline="-25000" dirty="0" err="1" smtClean="0"/>
              <a:t>mex</a:t>
            </a:r>
            <a:r>
              <a:rPr lang="en-GB" i="1" dirty="0" smtClean="0"/>
              <a:t> </a:t>
            </a:r>
            <a:r>
              <a:rPr lang="ru-RU" dirty="0" smtClean="0"/>
              <a:t>составляет для двигателей: двухтактного 0,86—0,93, четырехтактного 0,85—0,95. Большие значения </a:t>
            </a:r>
            <a:r>
              <a:rPr lang="ru-RU" i="1" dirty="0" smtClean="0"/>
              <a:t>N</a:t>
            </a:r>
            <a:r>
              <a:rPr lang="en-GB" i="1" cap="small" baseline="-25000" dirty="0" err="1" smtClean="0"/>
              <a:t>mex</a:t>
            </a:r>
            <a:r>
              <a:rPr lang="en-GB" dirty="0" smtClean="0"/>
              <a:t> </a:t>
            </a:r>
            <a:r>
              <a:rPr lang="ru-RU" dirty="0" smtClean="0"/>
              <a:t>относятся к двигателям с газотурбинным наддувом и высоким давлением </a:t>
            </a:r>
            <a:r>
              <a:rPr lang="ru-RU" i="1" dirty="0" smtClean="0"/>
              <a:t>р</a:t>
            </a:r>
            <a:r>
              <a:rPr lang="ru-RU" i="1" baseline="-25000" dirty="0" smtClean="0"/>
              <a:t>е</a:t>
            </a:r>
            <a:r>
              <a:rPr lang="ru-RU" i="1" dirty="0" smtClean="0"/>
              <a:t>.</a:t>
            </a:r>
            <a:endParaRPr lang="en-GB" dirty="0" smtClean="0"/>
          </a:p>
          <a:p>
            <a:endParaRPr lang="ru-RU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5" name="Picture 3">
              <a:hlinkClick r:id="rId2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6" name="Picture 4">
              <a:hlinkClick r:id="rId4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7" name="Picture 5">
              <a:hlinkClick r:id="rId6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8" name="Picture 6">
              <a:hlinkClick r:id="rId8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9" name="Picture 7">
              <a:hlinkClick r:id="rId10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0" name="Picture 8">
              <a:hlinkClick r:id="rId12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9">
              <a:hlinkClick r:id="rId14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10">
              <a:hlinkClick r:id="rId16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11">
              <a:hlinkClick r:id="rId18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12">
              <a:hlinkClick r:id="rId20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13">
              <a:hlinkClick r:id="rId22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Эффективный КПД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4525963"/>
          </a:xfrm>
        </p:spPr>
        <p:txBody>
          <a:bodyPr/>
          <a:lstStyle/>
          <a:p>
            <a:r>
              <a:rPr lang="ru-RU" dirty="0" smtClean="0"/>
              <a:t>Коэффициент, учитывающий </a:t>
            </a:r>
            <a:r>
              <a:rPr lang="ru-RU" sz="4000" b="1" dirty="0" smtClean="0"/>
              <a:t>все</a:t>
            </a:r>
            <a:r>
              <a:rPr lang="ru-RU" dirty="0" smtClean="0"/>
              <a:t> потери в двигателе, в том числе и механические, называется эффективным коэффициентом полезного действия.</a:t>
            </a:r>
            <a:endParaRPr lang="ru-RU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40000"/>
          </a:blip>
          <a:srcRect/>
          <a:stretch>
            <a:fillRect/>
          </a:stretch>
        </p:blipFill>
        <p:spPr bwMode="auto">
          <a:xfrm>
            <a:off x="3203848" y="3212976"/>
            <a:ext cx="2304256" cy="1028284"/>
          </a:xfrm>
          <a:prstGeom prst="rect">
            <a:avLst/>
          </a:prstGeom>
          <a:noFill/>
        </p:spPr>
      </p:pic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4404832"/>
            <a:ext cx="1368152" cy="896376"/>
          </a:xfrm>
          <a:prstGeom prst="rect">
            <a:avLst/>
          </a:prstGeom>
          <a:noFill/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31840" y="4509120"/>
            <a:ext cx="1956673" cy="831081"/>
          </a:xfrm>
          <a:prstGeom prst="rect">
            <a:avLst/>
          </a:prstGeom>
          <a:noFill/>
        </p:spPr>
      </p:pic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4509120"/>
            <a:ext cx="2344087" cy="566415"/>
          </a:xfrm>
          <a:prstGeom prst="rect">
            <a:avLst/>
          </a:prstGeom>
          <a:noFill/>
        </p:spPr>
      </p:pic>
      <p:grpSp>
        <p:nvGrpSpPr>
          <p:cNvPr id="11" name="Группа 10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2" name="Picture 3">
              <a:hlinkClick r:id="rId6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4">
              <a:hlinkClick r:id="rId8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5">
              <a:hlinkClick r:id="rId10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6">
              <a:hlinkClick r:id="rId12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7">
              <a:hlinkClick r:id="rId14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8">
              <a:hlinkClick r:id="rId16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9">
              <a:hlinkClick r:id="rId18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10">
              <a:hlinkClick r:id="rId20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11">
              <a:hlinkClick r:id="rId22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1" name="Picture 12">
              <a:hlinkClick r:id="rId24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2" name="Picture 13">
              <a:hlinkClick r:id="rId26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7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3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Расход топлива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Количество топлива, расходуемое двигателем в час, называется </a:t>
            </a:r>
            <a:r>
              <a:rPr lang="ru-RU" b="1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часовым</a:t>
            </a:r>
            <a:r>
              <a:rPr lang="ru-RU" sz="2800" dirty="0" smtClean="0"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расходом топлива, кг/ч.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48" y="2204864"/>
            <a:ext cx="2394986" cy="797173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11560" y="3140387"/>
            <a:ext cx="8136904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607695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Количество топлива, расходуемое двигателем в час и отнесенное к 1 кВт его мощности, называется 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удельным</a:t>
            </a:r>
            <a:r>
              <a:rPr lang="ru-RU" sz="2800" i="1" dirty="0" smtClean="0">
                <a:latin typeface="Century Schoolbook" pitchFamily="18" charset="0"/>
                <a:cs typeface="Arial" pitchFamily="34" charset="0"/>
              </a:rPr>
              <a:t>и </a:t>
            </a:r>
            <a:r>
              <a:rPr lang="ru-RU" sz="2800" i="1" dirty="0" err="1" smtClean="0">
                <a:latin typeface="Century Schoolbook" pitchFamily="18" charset="0"/>
                <a:cs typeface="Arial" pitchFamily="34" charset="0"/>
              </a:rPr>
              <a:t>ндикаторным</a:t>
            </a:r>
            <a:endParaRPr lang="ru-RU" sz="3600" i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76950" algn="l"/>
              </a:tabLst>
            </a:pP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 расходом топлива,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entury Schoolbook" pitchFamily="18" charset="0"/>
                <a:ea typeface="Times New Roman" pitchFamily="18" charset="0"/>
                <a:cs typeface="Century Schoolbook" pitchFamily="18" charset="0"/>
              </a:rPr>
              <a:t>кг/кВт,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4581128"/>
            <a:ext cx="1682605" cy="1011039"/>
          </a:xfrm>
          <a:prstGeom prst="rect">
            <a:avLst/>
          </a:prstGeom>
          <a:noFill/>
        </p:spPr>
      </p:pic>
      <p:grpSp>
        <p:nvGrpSpPr>
          <p:cNvPr id="9" name="Группа 8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0" name="Picture 3">
              <a:hlinkClick r:id="rId4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1" name="Picture 4">
              <a:hlinkClick r:id="rId6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2" name="Picture 5">
              <a:hlinkClick r:id="rId8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3" name="Picture 6">
              <a:hlinkClick r:id="rId10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4" name="Picture 7">
              <a:hlinkClick r:id="rId12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5" name="Picture 8">
              <a:hlinkClick r:id="rId14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6" name="Picture 9">
              <a:hlinkClick r:id="rId16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10">
              <a:hlinkClick r:id="rId18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11">
              <a:hlinkClick r:id="rId20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12">
              <a:hlinkClick r:id="rId22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3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13">
              <a:hlinkClick r:id="rId24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25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Расход топлива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525963"/>
          </a:xfrm>
        </p:spPr>
        <p:txBody>
          <a:bodyPr/>
          <a:lstStyle/>
          <a:p>
            <a:r>
              <a:rPr lang="ru-RU" dirty="0" smtClean="0"/>
              <a:t>и </a:t>
            </a:r>
            <a:r>
              <a:rPr lang="ru-RU" i="1" dirty="0" smtClean="0"/>
              <a:t>эффективным</a:t>
            </a:r>
            <a:endParaRPr lang="en-GB" dirty="0" smtClean="0"/>
          </a:p>
          <a:p>
            <a:pPr>
              <a:buNone/>
            </a:pPr>
            <a:r>
              <a:rPr lang="ru-RU" dirty="0" smtClean="0"/>
              <a:t>		</a:t>
            </a:r>
            <a:endParaRPr lang="ru-RU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1340768"/>
            <a:ext cx="1584000" cy="1038315"/>
          </a:xfrm>
          <a:prstGeom prst="rect">
            <a:avLst/>
          </a:prstGeom>
          <a:noFill/>
        </p:spPr>
      </p:pic>
      <p:pic>
        <p:nvPicPr>
          <p:cNvPr id="21510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3501008"/>
            <a:ext cx="2988000" cy="562135"/>
          </a:xfrm>
          <a:prstGeom prst="rect">
            <a:avLst/>
          </a:prstGeom>
          <a:noFill/>
        </p:spPr>
      </p:pic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2708920"/>
            <a:ext cx="1976122" cy="576000"/>
          </a:xfrm>
          <a:prstGeom prst="rect">
            <a:avLst/>
          </a:prstGeom>
          <a:noFill/>
        </p:spPr>
      </p:pic>
      <p:pic>
        <p:nvPicPr>
          <p:cNvPr id="21508" name="Picture 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149080"/>
            <a:ext cx="2104636" cy="576000"/>
          </a:xfrm>
          <a:prstGeom prst="rect">
            <a:avLst/>
          </a:prstGeom>
          <a:noFill/>
        </p:spPr>
      </p:pic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20" name="Picture 1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15816" y="4797152"/>
            <a:ext cx="1908000" cy="1062793"/>
          </a:xfrm>
          <a:prstGeom prst="rect">
            <a:avLst/>
          </a:prstGeom>
          <a:noFill/>
        </p:spPr>
      </p:pic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22" name="Picture 1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3" y="1628801"/>
            <a:ext cx="2733213" cy="540000"/>
          </a:xfrm>
          <a:prstGeom prst="rect">
            <a:avLst/>
          </a:prstGeom>
          <a:noFill/>
        </p:spPr>
      </p:pic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24" name="Picture 20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2420888"/>
            <a:ext cx="2196776" cy="936104"/>
          </a:xfrm>
          <a:prstGeom prst="rect">
            <a:avLst/>
          </a:prstGeom>
          <a:noFill/>
        </p:spPr>
      </p:pic>
      <p:grpSp>
        <p:nvGrpSpPr>
          <p:cNvPr id="15" name="Группа 14"/>
          <p:cNvGrpSpPr/>
          <p:nvPr/>
        </p:nvGrpSpPr>
        <p:grpSpPr>
          <a:xfrm>
            <a:off x="249578" y="6021288"/>
            <a:ext cx="8642902" cy="540001"/>
            <a:chOff x="179512" y="6165303"/>
            <a:chExt cx="8642902" cy="540001"/>
          </a:xfrm>
        </p:grpSpPr>
        <p:pic>
          <p:nvPicPr>
            <p:cNvPr id="16" name="Picture 3">
              <a:hlinkClick r:id="rId9" action="ppaction://hlinksldjump" tooltip="Экономические показатели работы двигателя"/>
            </p:cNvPr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79512" y="6165303"/>
              <a:ext cx="73392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7" name="Picture 4">
              <a:hlinkClick r:id="rId11" action="ppaction://hlinksldjump" tooltip="Экономические показатели"/>
            </p:cNvPr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997953" y="6165304"/>
              <a:ext cx="72931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8" name="Picture 5">
              <a:hlinkClick r:id="rId13" action="ppaction://hlinksldjump" tooltip="Индикаторный КПД"/>
            </p:cNvPr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81469" y="6165303"/>
              <a:ext cx="71497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19" name="Picture 6">
              <a:hlinkClick r:id="rId15" action="ppaction://hlinksldjump" tooltip="Механичекий КПД"/>
            </p:cNvPr>
            <p:cNvPicPr>
              <a:picLocks noChangeAspect="1" noChangeArrowheads="1"/>
            </p:cNvPicPr>
            <p:nvPr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2571335" y="6165304"/>
              <a:ext cx="712921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0" name="Picture 7">
              <a:hlinkClick r:id="rId17" action="ppaction://hlinksldjump" tooltip="Мощность механических потерь"/>
            </p:cNvPr>
            <p:cNvPicPr>
              <a:picLocks noChangeAspect="1" noChangeArrowheads="1"/>
            </p:cNvPicPr>
            <p:nvPr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3354851" y="6165303"/>
              <a:ext cx="71694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1" name="Picture 8">
              <a:hlinkClick r:id="rId19" action="ppaction://hlinksldjump" tooltip="Механический КПД"/>
            </p:cNvPr>
            <p:cNvPicPr>
              <a:picLocks noChangeAspect="1" noChangeArrowheads="1"/>
            </p:cNvPicPr>
            <p:nvPr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4138367" y="6165303"/>
              <a:ext cx="727283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2" name="Picture 9">
              <a:hlinkClick r:id="rId21" action="ppaction://hlinksldjump" tooltip="Эффективный КПД"/>
            </p:cNvPr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4915532" y="6165304"/>
              <a:ext cx="733296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3" name="Picture 10">
              <a:hlinkClick r:id="rId23" action="ppaction://hlinksldjump" tooltip="Расход топлива часовой и ииндикаторный"/>
            </p:cNvPr>
            <p:cNvPicPr>
              <a:picLocks noChangeAspect="1" noChangeArrowheads="1"/>
            </p:cNvPicPr>
            <p:nvPr/>
          </p:nvPicPr>
          <p:blipFill>
            <a:blip r:embed="rId24" cstate="print"/>
            <a:srcRect/>
            <a:stretch>
              <a:fillRect/>
            </a:stretch>
          </p:blipFill>
          <p:spPr bwMode="auto">
            <a:xfrm>
              <a:off x="5711749" y="6165304"/>
              <a:ext cx="727159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4" name="Picture 11">
              <a:hlinkClick r:id="rId25" action="ppaction://hlinksldjump" tooltip="Расход топлива эффективный"/>
            </p:cNvPr>
            <p:cNvPicPr>
              <a:picLocks noChangeAspect="1" noChangeArrowheads="1"/>
            </p:cNvPicPr>
            <p:nvPr/>
          </p:nvPicPr>
          <p:blipFill>
            <a:blip r:embed="rId26" cstate="print"/>
            <a:srcRect/>
            <a:stretch>
              <a:fillRect/>
            </a:stretch>
          </p:blipFill>
          <p:spPr bwMode="auto">
            <a:xfrm>
              <a:off x="6501615" y="6165303"/>
              <a:ext cx="732203" cy="540000"/>
            </a:xfrm>
            <a:prstGeom prst="rect">
              <a:avLst/>
            </a:prstGeom>
            <a:ln>
              <a:headEnd/>
              <a:tailEnd/>
            </a:ln>
            <a:effectLst>
              <a:innerShdw blurRad="63500" dist="50800" dir="8100000">
                <a:prstClr val="black">
                  <a:alpha val="50000"/>
                </a:prstClr>
              </a:inn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5" name="Picture 12">
              <a:hlinkClick r:id="rId27" action="ppaction://hlinksldjump" tooltip="КПД"/>
            </p:cNvPr>
            <p:cNvPicPr>
              <a:picLocks noChangeAspect="1" noChangeArrowheads="1"/>
            </p:cNvPicPr>
            <p:nvPr/>
          </p:nvPicPr>
          <p:blipFill>
            <a:blip r:embed="rId28" cstate="print"/>
            <a:srcRect/>
            <a:stretch>
              <a:fillRect/>
            </a:stretch>
          </p:blipFill>
          <p:spPr bwMode="auto">
            <a:xfrm>
              <a:off x="7301006" y="6165304"/>
              <a:ext cx="720000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  <p:pic>
          <p:nvPicPr>
            <p:cNvPr id="26" name="Picture 13">
              <a:hlinkClick r:id="rId29" action="ppaction://hlinksldjump" tooltip="Влияние параметров внешней среды и теплоты сгорания"/>
            </p:cNvPr>
            <p:cNvPicPr>
              <a:picLocks noChangeAspect="1" noChangeArrowheads="1"/>
            </p:cNvPicPr>
            <p:nvPr/>
          </p:nvPicPr>
          <p:blipFill>
            <a:blip r:embed="rId30" cstate="print"/>
            <a:srcRect/>
            <a:stretch>
              <a:fillRect/>
            </a:stretch>
          </p:blipFill>
          <p:spPr bwMode="auto">
            <a:xfrm>
              <a:off x="8100392" y="6165304"/>
              <a:ext cx="722022" cy="540000"/>
            </a:xfrm>
            <a:prstGeom prst="rect">
              <a:avLst/>
            </a:prstGeom>
            <a:ln>
              <a:headEnd/>
              <a:tailEnd/>
            </a:ln>
            <a:effectLst>
              <a:outerShdw blurRad="50800" dist="38100" dir="18900000" sx="109000" sy="109000" algn="bl" rotWithShape="0">
                <a:prstClr val="black">
                  <a:alpha val="35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pic>
      </p:grp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1401</TotalTime>
  <Words>487</Words>
  <Application>Microsoft Office PowerPoint</Application>
  <PresentationFormat>Экран (4:3)</PresentationFormat>
  <Paragraphs>81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Экономические показатели работы двигателя.</vt:lpstr>
      <vt:lpstr>Экономические показатели работы двигателя.</vt:lpstr>
      <vt:lpstr>Индикаторный КПД</vt:lpstr>
      <vt:lpstr>Механический КПД. </vt:lpstr>
      <vt:lpstr>Слайд 5</vt:lpstr>
      <vt:lpstr>Механический КПД</vt:lpstr>
      <vt:lpstr>Эффективный КПД</vt:lpstr>
      <vt:lpstr>Расход топлива</vt:lpstr>
      <vt:lpstr>Расход топлива</vt:lpstr>
      <vt:lpstr>Слайд 10</vt:lpstr>
      <vt:lpstr>Влияние параметров внешней среды и теплоты сгорания топлива на удельный расход топлива </vt:lpstr>
      <vt:lpstr>Вопросы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Экономические показатели работы двигателя. </dc:title>
  <dc:creator>Yuriy</dc:creator>
  <cp:lastModifiedBy>mkk302</cp:lastModifiedBy>
  <cp:revision>72</cp:revision>
  <dcterms:created xsi:type="dcterms:W3CDTF">2014-01-02T07:48:56Z</dcterms:created>
  <dcterms:modified xsi:type="dcterms:W3CDTF">2016-09-01T06:50:54Z</dcterms:modified>
</cp:coreProperties>
</file>