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6E84B-FE2C-42D4-AE60-E2F95FAC3678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2325A-13B8-410B-8C84-C161D44F9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EA9B-EED6-4C4B-AD1C-C933008416FC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0664-0DB8-4D5D-A85C-CC38FDA4F779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2C73-34BB-4C8A-AE50-62FD064C0467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4C-C43D-4F53-ACCE-9CB50580FFBD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90DD-34F6-49AE-B0B1-98A451055563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A56-2767-40FE-8C95-7B1A7ED866B4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9C6-5340-41A5-8C19-D79295F2C418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353B-8203-4F30-93B1-13586BBA9735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1635-3290-4AB3-B1BF-E26A0CB7BB7F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E1CD-CED1-4A9D-862C-29C64A5D2BF1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5D25-2B7D-442C-BE4F-8DB84079B38A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2C111D-1BC5-4143-89CD-96017AA227A0}" type="datetime1">
              <a:rPr lang="ru-RU" smtClean="0"/>
              <a:pPr/>
              <a:t>01.09.2016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slide" Target="slide4.xml"/><Relationship Id="rId18" Type="http://schemas.openxmlformats.org/officeDocument/2006/relationships/image" Target="../media/image10.emf"/><Relationship Id="rId26" Type="http://schemas.openxmlformats.org/officeDocument/2006/relationships/image" Target="../media/image14.emf"/><Relationship Id="rId3" Type="http://schemas.openxmlformats.org/officeDocument/2006/relationships/image" Target="../media/image2.png"/><Relationship Id="rId21" Type="http://schemas.openxmlformats.org/officeDocument/2006/relationships/slide" Target="slide8.xml"/><Relationship Id="rId7" Type="http://schemas.openxmlformats.org/officeDocument/2006/relationships/slide" Target="slide1.xml"/><Relationship Id="rId12" Type="http://schemas.openxmlformats.org/officeDocument/2006/relationships/image" Target="../media/image7.emf"/><Relationship Id="rId17" Type="http://schemas.openxmlformats.org/officeDocument/2006/relationships/slide" Target="slide6.xml"/><Relationship Id="rId25" Type="http://schemas.openxmlformats.org/officeDocument/2006/relationships/slide" Target="slide10.xml"/><Relationship Id="rId2" Type="http://schemas.openxmlformats.org/officeDocument/2006/relationships/hyperlink" Target="&#1057;&#1090;&#1088;&#1072;&#1085;&#1080;&#1094;&#1099;%20%20224-229%20&#1080;&#1079;%20%5b3%5d%20&#1048;.&#1042;.&#1042;&#1086;&#1079;&#1085;&#1080;&#1094;&#1082;&#1080;&#1081;%20&#1045;.&#1043;.&#1052;&#1080;&#1093;&#1077;&#1077;&#1074;%20&#1057;&#1091;&#1076;&#1086;&#1074;&#1099;&#1077;%20&#1076;&#1080;&#1079;&#1077;&#1083;&#1080;%20&#1080;%20&#1080;&#1093;%20&#1101;&#1082;&#1089;&#1087;&#1083;&#1091;&#1072;&#1090;&#1072;&#1094;&#1080;&#1103;%201990%20&#1075;.pdf" TargetMode="External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29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slide" Target="slide3.xml"/><Relationship Id="rId24" Type="http://schemas.openxmlformats.org/officeDocument/2006/relationships/image" Target="../media/image13.emf"/><Relationship Id="rId5" Type="http://schemas.openxmlformats.org/officeDocument/2006/relationships/image" Target="../media/image3.png"/><Relationship Id="rId15" Type="http://schemas.openxmlformats.org/officeDocument/2006/relationships/slide" Target="slide5.xml"/><Relationship Id="rId23" Type="http://schemas.openxmlformats.org/officeDocument/2006/relationships/slide" Target="slide9.xml"/><Relationship Id="rId28" Type="http://schemas.openxmlformats.org/officeDocument/2006/relationships/image" Target="../media/image15.emf"/><Relationship Id="rId10" Type="http://schemas.openxmlformats.org/officeDocument/2006/relationships/image" Target="../media/image6.emf"/><Relationship Id="rId19" Type="http://schemas.openxmlformats.org/officeDocument/2006/relationships/slide" Target="slide7.xml"/><Relationship Id="rId4" Type="http://schemas.openxmlformats.org/officeDocument/2006/relationships/hyperlink" Target="&#1057;&#1090;&#1088;&#1072;&#1085;&#1080;&#1094;&#1099;%20108-112%20&#1080;&#1079;%20%5b3%5d%20&#1042;&#1086;&#1079;&#1085;&#1080;&#1094;&#1082;&#1080;&#1081;%20&#1048;.&#1042;.%20&#1040;.&#1057;.&#1055;&#1091;&#1085;&#1076;&#1072;%20&#1057;&#1091;&#1076;&#1086;&#1074;&#1099;&#1077;%20&#1076;&#1074;&#1080;&#1075;&#1072;&#1090;&#1077;&#1083;&#1080;%20&#1074;&#1085;&#1091;&#1090;&#1088;&#1077;&#1085;&#1085;&#1077;&#1075;&#1086;%20&#1089;&#1075;&#1086;&#1088;&#1072;&#1085;&#1080;&#1103;.%20&#1058;&#1086;&#1084;%202-6.pdf" TargetMode="External"/><Relationship Id="rId9" Type="http://schemas.openxmlformats.org/officeDocument/2006/relationships/slide" Target="slide2.xml"/><Relationship Id="rId14" Type="http://schemas.openxmlformats.org/officeDocument/2006/relationships/image" Target="../media/image8.emf"/><Relationship Id="rId22" Type="http://schemas.openxmlformats.org/officeDocument/2006/relationships/image" Target="../media/image12.emf"/><Relationship Id="rId27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slide" Target="slide4.xml"/><Relationship Id="rId18" Type="http://schemas.openxmlformats.org/officeDocument/2006/relationships/image" Target="../media/image10.emf"/><Relationship Id="rId26" Type="http://schemas.openxmlformats.org/officeDocument/2006/relationships/image" Target="../media/image14.emf"/><Relationship Id="rId3" Type="http://schemas.openxmlformats.org/officeDocument/2006/relationships/image" Target="../media/image34.png"/><Relationship Id="rId21" Type="http://schemas.openxmlformats.org/officeDocument/2006/relationships/slide" Target="slide8.xml"/><Relationship Id="rId7" Type="http://schemas.openxmlformats.org/officeDocument/2006/relationships/slide" Target="slide1.xml"/><Relationship Id="rId12" Type="http://schemas.openxmlformats.org/officeDocument/2006/relationships/image" Target="../media/image7.emf"/><Relationship Id="rId17" Type="http://schemas.openxmlformats.org/officeDocument/2006/relationships/slide" Target="slide6.xml"/><Relationship Id="rId25" Type="http://schemas.openxmlformats.org/officeDocument/2006/relationships/slide" Target="slide10.xml"/><Relationship Id="rId2" Type="http://schemas.openxmlformats.org/officeDocument/2006/relationships/image" Target="../media/image33.png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slide" Target="slide3.xml"/><Relationship Id="rId24" Type="http://schemas.openxmlformats.org/officeDocument/2006/relationships/image" Target="../media/image13.emf"/><Relationship Id="rId5" Type="http://schemas.openxmlformats.org/officeDocument/2006/relationships/image" Target="../media/image36.png"/><Relationship Id="rId15" Type="http://schemas.openxmlformats.org/officeDocument/2006/relationships/slide" Target="slide5.xml"/><Relationship Id="rId23" Type="http://schemas.openxmlformats.org/officeDocument/2006/relationships/slide" Target="slide9.xml"/><Relationship Id="rId28" Type="http://schemas.openxmlformats.org/officeDocument/2006/relationships/image" Target="../media/image15.emf"/><Relationship Id="rId10" Type="http://schemas.openxmlformats.org/officeDocument/2006/relationships/image" Target="../media/image6.emf"/><Relationship Id="rId19" Type="http://schemas.openxmlformats.org/officeDocument/2006/relationships/slide" Target="slide7.xml"/><Relationship Id="rId4" Type="http://schemas.openxmlformats.org/officeDocument/2006/relationships/image" Target="../media/image35.png"/><Relationship Id="rId9" Type="http://schemas.openxmlformats.org/officeDocument/2006/relationships/slide" Target="slide2.xml"/><Relationship Id="rId14" Type="http://schemas.openxmlformats.org/officeDocument/2006/relationships/image" Target="../media/image8.emf"/><Relationship Id="rId22" Type="http://schemas.openxmlformats.org/officeDocument/2006/relationships/image" Target="../media/image12.emf"/><Relationship Id="rId27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9.emf"/><Relationship Id="rId18" Type="http://schemas.openxmlformats.org/officeDocument/2006/relationships/slide" Target="slide8.xml"/><Relationship Id="rId3" Type="http://schemas.openxmlformats.org/officeDocument/2006/relationships/image" Target="../media/image39.png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slide" Target="slide5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2" Type="http://schemas.openxmlformats.org/officeDocument/2006/relationships/image" Target="../media/image38.png"/><Relationship Id="rId16" Type="http://schemas.openxmlformats.org/officeDocument/2006/relationships/slide" Target="slide7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8.emf"/><Relationship Id="rId24" Type="http://schemas.openxmlformats.org/officeDocument/2006/relationships/slide" Target="slide11.xml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10" Type="http://schemas.openxmlformats.org/officeDocument/2006/relationships/slide" Target="slide4.xml"/><Relationship Id="rId19" Type="http://schemas.openxmlformats.org/officeDocument/2006/relationships/image" Target="../media/image12.emf"/><Relationship Id="rId4" Type="http://schemas.openxmlformats.org/officeDocument/2006/relationships/slide" Target="slide1.xml"/><Relationship Id="rId9" Type="http://schemas.openxmlformats.org/officeDocument/2006/relationships/image" Target="../media/image7.emf"/><Relationship Id="rId14" Type="http://schemas.openxmlformats.org/officeDocument/2006/relationships/slide" Target="slide6.xml"/><Relationship Id="rId22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0.emf"/><Relationship Id="rId18" Type="http://schemas.openxmlformats.org/officeDocument/2006/relationships/slide" Target="slide9.xml"/><Relationship Id="rId3" Type="http://schemas.openxmlformats.org/officeDocument/2006/relationships/image" Target="../media/image5.emf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slide" Target="slide6.xml"/><Relationship Id="rId17" Type="http://schemas.openxmlformats.org/officeDocument/2006/relationships/image" Target="../media/image12.emf"/><Relationship Id="rId2" Type="http://schemas.openxmlformats.org/officeDocument/2006/relationships/slide" Target="slide1.xml"/><Relationship Id="rId16" Type="http://schemas.openxmlformats.org/officeDocument/2006/relationships/slide" Target="slide8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10" Type="http://schemas.openxmlformats.org/officeDocument/2006/relationships/slide" Target="slide5.xml"/><Relationship Id="rId19" Type="http://schemas.openxmlformats.org/officeDocument/2006/relationships/image" Target="../media/image13.emf"/><Relationship Id="rId4" Type="http://schemas.openxmlformats.org/officeDocument/2006/relationships/slide" Target="slide2.xml"/><Relationship Id="rId9" Type="http://schemas.openxmlformats.org/officeDocument/2006/relationships/image" Target="../media/image8.emf"/><Relationship Id="rId14" Type="http://schemas.openxmlformats.org/officeDocument/2006/relationships/slide" Target="slide7.xml"/><Relationship Id="rId22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0.emf"/><Relationship Id="rId18" Type="http://schemas.openxmlformats.org/officeDocument/2006/relationships/slide" Target="slide9.xml"/><Relationship Id="rId3" Type="http://schemas.openxmlformats.org/officeDocument/2006/relationships/image" Target="../media/image5.emf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slide" Target="slide6.xml"/><Relationship Id="rId17" Type="http://schemas.openxmlformats.org/officeDocument/2006/relationships/image" Target="../media/image12.emf"/><Relationship Id="rId2" Type="http://schemas.openxmlformats.org/officeDocument/2006/relationships/slide" Target="slide1.xml"/><Relationship Id="rId16" Type="http://schemas.openxmlformats.org/officeDocument/2006/relationships/slide" Target="slide8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10" Type="http://schemas.openxmlformats.org/officeDocument/2006/relationships/slide" Target="slide5.xml"/><Relationship Id="rId19" Type="http://schemas.openxmlformats.org/officeDocument/2006/relationships/image" Target="../media/image13.emf"/><Relationship Id="rId4" Type="http://schemas.openxmlformats.org/officeDocument/2006/relationships/slide" Target="slide2.xml"/><Relationship Id="rId9" Type="http://schemas.openxmlformats.org/officeDocument/2006/relationships/image" Target="../media/image8.emf"/><Relationship Id="rId14" Type="http://schemas.openxmlformats.org/officeDocument/2006/relationships/slide" Target="slide7.xml"/><Relationship Id="rId22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slide" Target="slide6.xml"/><Relationship Id="rId18" Type="http://schemas.openxmlformats.org/officeDocument/2006/relationships/image" Target="../media/image12.emf"/><Relationship Id="rId3" Type="http://schemas.openxmlformats.org/officeDocument/2006/relationships/slide" Target="slide1.xml"/><Relationship Id="rId21" Type="http://schemas.openxmlformats.org/officeDocument/2006/relationships/slide" Target="slide10.xml"/><Relationship Id="rId7" Type="http://schemas.openxmlformats.org/officeDocument/2006/relationships/slide" Target="slide3.xml"/><Relationship Id="rId12" Type="http://schemas.openxmlformats.org/officeDocument/2006/relationships/image" Target="../media/image9.emf"/><Relationship Id="rId17" Type="http://schemas.openxmlformats.org/officeDocument/2006/relationships/slide" Target="slide8.xml"/><Relationship Id="rId2" Type="http://schemas.openxmlformats.org/officeDocument/2006/relationships/image" Target="../media/image16.png"/><Relationship Id="rId16" Type="http://schemas.openxmlformats.org/officeDocument/2006/relationships/image" Target="../media/image11.emf"/><Relationship Id="rId20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slide" Target="slide5.xml"/><Relationship Id="rId24" Type="http://schemas.openxmlformats.org/officeDocument/2006/relationships/image" Target="../media/image15.emf"/><Relationship Id="rId5" Type="http://schemas.openxmlformats.org/officeDocument/2006/relationships/slide" Target="slide2.xml"/><Relationship Id="rId15" Type="http://schemas.openxmlformats.org/officeDocument/2006/relationships/slide" Target="slide7.xml"/><Relationship Id="rId23" Type="http://schemas.openxmlformats.org/officeDocument/2006/relationships/slide" Target="slide11.xml"/><Relationship Id="rId10" Type="http://schemas.openxmlformats.org/officeDocument/2006/relationships/image" Target="../media/image8.emf"/><Relationship Id="rId19" Type="http://schemas.openxmlformats.org/officeDocument/2006/relationships/slide" Target="slide9.xml"/><Relationship Id="rId4" Type="http://schemas.openxmlformats.org/officeDocument/2006/relationships/image" Target="../media/image5.emf"/><Relationship Id="rId9" Type="http://schemas.openxmlformats.org/officeDocument/2006/relationships/slide" Target="slide4.xml"/><Relationship Id="rId14" Type="http://schemas.openxmlformats.org/officeDocument/2006/relationships/image" Target="../media/image10.emf"/><Relationship Id="rId22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9.emf"/><Relationship Id="rId18" Type="http://schemas.openxmlformats.org/officeDocument/2006/relationships/slide" Target="slide8.xml"/><Relationship Id="rId3" Type="http://schemas.openxmlformats.org/officeDocument/2006/relationships/image" Target="../media/image18.png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slide" Target="slide5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2" Type="http://schemas.openxmlformats.org/officeDocument/2006/relationships/image" Target="../media/image17.png"/><Relationship Id="rId16" Type="http://schemas.openxmlformats.org/officeDocument/2006/relationships/slide" Target="slide7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8.emf"/><Relationship Id="rId24" Type="http://schemas.openxmlformats.org/officeDocument/2006/relationships/slide" Target="slide11.xml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10" Type="http://schemas.openxmlformats.org/officeDocument/2006/relationships/slide" Target="slide4.xml"/><Relationship Id="rId19" Type="http://schemas.openxmlformats.org/officeDocument/2006/relationships/image" Target="../media/image12.emf"/><Relationship Id="rId4" Type="http://schemas.openxmlformats.org/officeDocument/2006/relationships/slide" Target="slide1.xml"/><Relationship Id="rId9" Type="http://schemas.openxmlformats.org/officeDocument/2006/relationships/image" Target="../media/image7.emf"/><Relationship Id="rId14" Type="http://schemas.openxmlformats.org/officeDocument/2006/relationships/slide" Target="slide6.xml"/><Relationship Id="rId22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slide" Target="slide6.xml"/><Relationship Id="rId18" Type="http://schemas.openxmlformats.org/officeDocument/2006/relationships/image" Target="../media/image12.emf"/><Relationship Id="rId3" Type="http://schemas.openxmlformats.org/officeDocument/2006/relationships/slide" Target="slide1.xml"/><Relationship Id="rId21" Type="http://schemas.openxmlformats.org/officeDocument/2006/relationships/slide" Target="slide10.xml"/><Relationship Id="rId7" Type="http://schemas.openxmlformats.org/officeDocument/2006/relationships/slide" Target="slide3.xml"/><Relationship Id="rId12" Type="http://schemas.openxmlformats.org/officeDocument/2006/relationships/image" Target="../media/image9.emf"/><Relationship Id="rId17" Type="http://schemas.openxmlformats.org/officeDocument/2006/relationships/slide" Target="slide8.xml"/><Relationship Id="rId2" Type="http://schemas.openxmlformats.org/officeDocument/2006/relationships/image" Target="../media/image19.png"/><Relationship Id="rId16" Type="http://schemas.openxmlformats.org/officeDocument/2006/relationships/image" Target="../media/image11.emf"/><Relationship Id="rId20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slide" Target="slide5.xml"/><Relationship Id="rId24" Type="http://schemas.openxmlformats.org/officeDocument/2006/relationships/image" Target="../media/image15.emf"/><Relationship Id="rId5" Type="http://schemas.openxmlformats.org/officeDocument/2006/relationships/slide" Target="slide2.xml"/><Relationship Id="rId15" Type="http://schemas.openxmlformats.org/officeDocument/2006/relationships/slide" Target="slide7.xml"/><Relationship Id="rId23" Type="http://schemas.openxmlformats.org/officeDocument/2006/relationships/slide" Target="slide11.xml"/><Relationship Id="rId10" Type="http://schemas.openxmlformats.org/officeDocument/2006/relationships/image" Target="../media/image8.emf"/><Relationship Id="rId19" Type="http://schemas.openxmlformats.org/officeDocument/2006/relationships/slide" Target="slide9.xml"/><Relationship Id="rId4" Type="http://schemas.openxmlformats.org/officeDocument/2006/relationships/image" Target="../media/image5.emf"/><Relationship Id="rId9" Type="http://schemas.openxmlformats.org/officeDocument/2006/relationships/slide" Target="slide4.xml"/><Relationship Id="rId14" Type="http://schemas.openxmlformats.org/officeDocument/2006/relationships/image" Target="../media/image10.emf"/><Relationship Id="rId22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0.emf"/><Relationship Id="rId18" Type="http://schemas.openxmlformats.org/officeDocument/2006/relationships/slide" Target="slide9.xml"/><Relationship Id="rId3" Type="http://schemas.openxmlformats.org/officeDocument/2006/relationships/image" Target="../media/image5.emf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slide" Target="slide6.xml"/><Relationship Id="rId17" Type="http://schemas.openxmlformats.org/officeDocument/2006/relationships/image" Target="../media/image12.emf"/><Relationship Id="rId2" Type="http://schemas.openxmlformats.org/officeDocument/2006/relationships/slide" Target="slide1.xml"/><Relationship Id="rId16" Type="http://schemas.openxmlformats.org/officeDocument/2006/relationships/slide" Target="slide8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10" Type="http://schemas.openxmlformats.org/officeDocument/2006/relationships/slide" Target="slide5.xml"/><Relationship Id="rId19" Type="http://schemas.openxmlformats.org/officeDocument/2006/relationships/image" Target="../media/image13.emf"/><Relationship Id="rId4" Type="http://schemas.openxmlformats.org/officeDocument/2006/relationships/slide" Target="slide2.xml"/><Relationship Id="rId9" Type="http://schemas.openxmlformats.org/officeDocument/2006/relationships/image" Target="../media/image8.emf"/><Relationship Id="rId14" Type="http://schemas.openxmlformats.org/officeDocument/2006/relationships/slide" Target="slide7.xml"/><Relationship Id="rId22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8.emf"/><Relationship Id="rId18" Type="http://schemas.openxmlformats.org/officeDocument/2006/relationships/slide" Target="slide7.xml"/><Relationship Id="rId26" Type="http://schemas.openxmlformats.org/officeDocument/2006/relationships/slide" Target="slide11.xml"/><Relationship Id="rId3" Type="http://schemas.openxmlformats.org/officeDocument/2006/relationships/image" Target="../media/image21.png"/><Relationship Id="rId21" Type="http://schemas.openxmlformats.org/officeDocument/2006/relationships/image" Target="../media/image12.emf"/><Relationship Id="rId7" Type="http://schemas.openxmlformats.org/officeDocument/2006/relationships/image" Target="../media/image5.emf"/><Relationship Id="rId12" Type="http://schemas.openxmlformats.org/officeDocument/2006/relationships/slide" Target="slide4.xml"/><Relationship Id="rId17" Type="http://schemas.openxmlformats.org/officeDocument/2006/relationships/image" Target="../media/image10.emf"/><Relationship Id="rId25" Type="http://schemas.openxmlformats.org/officeDocument/2006/relationships/image" Target="../media/image14.emf"/><Relationship Id="rId2" Type="http://schemas.openxmlformats.org/officeDocument/2006/relationships/image" Target="../media/image20.png"/><Relationship Id="rId16" Type="http://schemas.openxmlformats.org/officeDocument/2006/relationships/slide" Target="slide6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11" Type="http://schemas.openxmlformats.org/officeDocument/2006/relationships/image" Target="../media/image7.emf"/><Relationship Id="rId24" Type="http://schemas.openxmlformats.org/officeDocument/2006/relationships/slide" Target="slide10.xml"/><Relationship Id="rId5" Type="http://schemas.openxmlformats.org/officeDocument/2006/relationships/image" Target="../media/image23.png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10" Type="http://schemas.openxmlformats.org/officeDocument/2006/relationships/slide" Target="slide3.xml"/><Relationship Id="rId19" Type="http://schemas.openxmlformats.org/officeDocument/2006/relationships/image" Target="../media/image11.emf"/><Relationship Id="rId4" Type="http://schemas.openxmlformats.org/officeDocument/2006/relationships/image" Target="../media/image22.png"/><Relationship Id="rId9" Type="http://schemas.openxmlformats.org/officeDocument/2006/relationships/image" Target="../media/image6.emf"/><Relationship Id="rId14" Type="http://schemas.openxmlformats.org/officeDocument/2006/relationships/slide" Target="slide5.xml"/><Relationship Id="rId22" Type="http://schemas.openxmlformats.org/officeDocument/2006/relationships/slide" Target="slide9.xml"/><Relationship Id="rId27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9.emf"/><Relationship Id="rId18" Type="http://schemas.openxmlformats.org/officeDocument/2006/relationships/slide" Target="slide8.xml"/><Relationship Id="rId3" Type="http://schemas.openxmlformats.org/officeDocument/2006/relationships/image" Target="../media/image25.png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slide" Target="slide5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2" Type="http://schemas.openxmlformats.org/officeDocument/2006/relationships/image" Target="../media/image24.png"/><Relationship Id="rId16" Type="http://schemas.openxmlformats.org/officeDocument/2006/relationships/slide" Target="slide7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8.emf"/><Relationship Id="rId24" Type="http://schemas.openxmlformats.org/officeDocument/2006/relationships/slide" Target="slide11.xml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10" Type="http://schemas.openxmlformats.org/officeDocument/2006/relationships/slide" Target="slide4.xml"/><Relationship Id="rId19" Type="http://schemas.openxmlformats.org/officeDocument/2006/relationships/image" Target="../media/image12.emf"/><Relationship Id="rId4" Type="http://schemas.openxmlformats.org/officeDocument/2006/relationships/slide" Target="slide1.xml"/><Relationship Id="rId9" Type="http://schemas.openxmlformats.org/officeDocument/2006/relationships/image" Target="../media/image7.emf"/><Relationship Id="rId14" Type="http://schemas.openxmlformats.org/officeDocument/2006/relationships/slide" Target="slide6.xml"/><Relationship Id="rId22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slide" Target="slide3.xml"/><Relationship Id="rId18" Type="http://schemas.openxmlformats.org/officeDocument/2006/relationships/image" Target="../media/image9.emf"/><Relationship Id="rId26" Type="http://schemas.openxmlformats.org/officeDocument/2006/relationships/image" Target="../media/image13.emf"/><Relationship Id="rId3" Type="http://schemas.openxmlformats.org/officeDocument/2006/relationships/image" Target="../media/image27.png"/><Relationship Id="rId21" Type="http://schemas.openxmlformats.org/officeDocument/2006/relationships/slide" Target="slide7.xml"/><Relationship Id="rId7" Type="http://schemas.openxmlformats.org/officeDocument/2006/relationships/image" Target="../media/image31.png"/><Relationship Id="rId12" Type="http://schemas.openxmlformats.org/officeDocument/2006/relationships/image" Target="../media/image6.emf"/><Relationship Id="rId17" Type="http://schemas.openxmlformats.org/officeDocument/2006/relationships/slide" Target="slide5.xml"/><Relationship Id="rId25" Type="http://schemas.openxmlformats.org/officeDocument/2006/relationships/slide" Target="slide9.xml"/><Relationship Id="rId2" Type="http://schemas.openxmlformats.org/officeDocument/2006/relationships/image" Target="../media/image26.png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29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slide" Target="slide2.xml"/><Relationship Id="rId24" Type="http://schemas.openxmlformats.org/officeDocument/2006/relationships/image" Target="../media/image12.emf"/><Relationship Id="rId5" Type="http://schemas.openxmlformats.org/officeDocument/2006/relationships/image" Target="../media/image29.png"/><Relationship Id="rId15" Type="http://schemas.openxmlformats.org/officeDocument/2006/relationships/slide" Target="slide4.xml"/><Relationship Id="rId23" Type="http://schemas.openxmlformats.org/officeDocument/2006/relationships/slide" Target="slide8.xml"/><Relationship Id="rId28" Type="http://schemas.openxmlformats.org/officeDocument/2006/relationships/image" Target="../media/image14.emf"/><Relationship Id="rId10" Type="http://schemas.openxmlformats.org/officeDocument/2006/relationships/image" Target="../media/image5.emf"/><Relationship Id="rId19" Type="http://schemas.openxmlformats.org/officeDocument/2006/relationships/slide" Target="slide6.xml"/><Relationship Id="rId4" Type="http://schemas.openxmlformats.org/officeDocument/2006/relationships/image" Target="../media/image28.png"/><Relationship Id="rId9" Type="http://schemas.openxmlformats.org/officeDocument/2006/relationships/slide" Target="slide1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Relationship Id="rId27" Type="http://schemas.openxmlformats.org/officeDocument/2006/relationships/slide" Target="slide10.xml"/><Relationship Id="rId30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760320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Экономические показатели работы двигателя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941168"/>
            <a:ext cx="3508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611560" y="3717032"/>
            <a:ext cx="838041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>
              <a:lnSpc>
                <a:spcPct val="90000"/>
              </a:lnSpc>
              <a:buClr>
                <a:schemeClr val="accent1"/>
              </a:buClr>
              <a:buSzPct val="68000"/>
            </a:pPr>
            <a:r>
              <a:rPr lang="ru-RU" sz="2400" dirty="0">
                <a:latin typeface="Constantia" pitchFamily="18" charset="0"/>
              </a:rPr>
              <a:t>Возницкий И.В. А.С.Пунда СДВС  Том </a:t>
            </a:r>
            <a:r>
              <a:rPr lang="ru-RU" sz="2400" dirty="0" smtClean="0">
                <a:latin typeface="Constantia" pitchFamily="18" charset="0"/>
              </a:rPr>
              <a:t>2 2010 </a:t>
            </a:r>
            <a:r>
              <a:rPr lang="ru-RU" sz="2400" dirty="0">
                <a:latin typeface="Constantia" pitchFamily="18" charset="0"/>
              </a:rPr>
              <a:t>г.и. Стр. </a:t>
            </a:r>
            <a:r>
              <a:rPr lang="ru-RU" sz="2400" dirty="0" smtClean="0">
                <a:latin typeface="Constantia" pitchFamily="18" charset="0"/>
              </a:rPr>
              <a:t>42-48</a:t>
            </a:r>
            <a:endParaRPr lang="ru-RU" sz="2400" dirty="0">
              <a:latin typeface="Constantia" pitchFamily="18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ru-RU" sz="1600" dirty="0">
              <a:latin typeface="Constantia" pitchFamily="18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400" dirty="0">
                <a:latin typeface="Constantia" pitchFamily="18" charset="0"/>
              </a:rPr>
              <a:t>Возницкий И.В. А.С.Пунда СДВС  Том </a:t>
            </a:r>
            <a:r>
              <a:rPr lang="ru-RU" sz="2400" dirty="0" smtClean="0">
                <a:latin typeface="Constantia" pitchFamily="18" charset="0"/>
              </a:rPr>
              <a:t>2 </a:t>
            </a:r>
            <a:r>
              <a:rPr lang="ru-RU" sz="2400" dirty="0">
                <a:latin typeface="Constantia" pitchFamily="18" charset="0"/>
              </a:rPr>
              <a:t>2008 г.и. Стр. </a:t>
            </a:r>
            <a:r>
              <a:rPr lang="ru-RU" sz="2400" dirty="0" smtClean="0">
                <a:latin typeface="Constantia" pitchFamily="18" charset="0"/>
              </a:rPr>
              <a:t>54-61</a:t>
            </a:r>
            <a:endParaRPr lang="ru-RU" sz="2400" dirty="0">
              <a:latin typeface="Constantia" pitchFamily="18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ru-RU" sz="1600" dirty="0">
              <a:latin typeface="Constantia" pitchFamily="18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SzPct val="68000"/>
            </a:pPr>
            <a:r>
              <a:rPr lang="ru-RU" sz="2400" dirty="0">
                <a:latin typeface="Constantia" pitchFamily="18" charset="0"/>
              </a:rPr>
              <a:t>И.В.Возницкий Е.Г.Михеев Судовые дизели и их эксплуатация 1990 г.и. стр. </a:t>
            </a:r>
            <a:r>
              <a:rPr lang="ru-RU" sz="2400" dirty="0" smtClean="0">
                <a:latin typeface="Constantia" pitchFamily="18" charset="0"/>
              </a:rPr>
              <a:t>243-246</a:t>
            </a:r>
            <a:endParaRPr lang="ru-RU" sz="2400" dirty="0">
              <a:latin typeface="Constantia" pitchFamily="18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ru-RU" sz="2400" dirty="0">
              <a:latin typeface="Constantia" pitchFamily="18" charset="0"/>
            </a:endParaRPr>
          </a:p>
        </p:txBody>
      </p:sp>
      <p:pic>
        <p:nvPicPr>
          <p:cNvPr id="12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365104"/>
            <a:ext cx="384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Users\Юрий\Pictures\2014-10-05 Книга\Книга 0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789040"/>
            <a:ext cx="3698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Группа 27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1027" name="Picture 3">
              <a:hlinkClick r:id="rId7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28" name="Picture 4">
              <a:hlinkClick r:id="rId9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29" name="Picture 5">
              <a:hlinkClick r:id="rId11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0" name="Picture 6">
              <a:hlinkClick r:id="rId13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1" name="Picture 7">
              <a:hlinkClick r:id="rId15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2" name="Picture 8">
              <a:hlinkClick r:id="rId17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3" name="Picture 9">
              <a:hlinkClick r:id="rId19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4" name="Picture 10">
              <a:hlinkClick r:id="rId21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5" name="Picture 11">
              <a:hlinkClick r:id="rId23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6" name="Picture 12">
              <a:hlinkClick r:id="rId25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37" name="Picture 13">
              <a:hlinkClick r:id="rId27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0" name="Овал 19">
            <a:hlinkClick r:id="rId29" action="ppaction://hlinksldjump"/>
          </p:cNvPr>
          <p:cNvSpPr>
            <a:spLocks noChangeAspect="1"/>
          </p:cNvSpPr>
          <p:nvPr/>
        </p:nvSpPr>
        <p:spPr>
          <a:xfrm>
            <a:off x="8143900" y="214290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27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en-GB" i="1" dirty="0" smtClean="0"/>
              <a:t>G</a:t>
            </a:r>
            <a:r>
              <a:rPr lang="ru-RU" i="1" baseline="-25000" dirty="0" smtClean="0"/>
              <a:t>ч</a:t>
            </a:r>
            <a:r>
              <a:rPr lang="ru-RU" i="1" dirty="0" smtClean="0"/>
              <a:t>/</a:t>
            </a:r>
            <a:r>
              <a:rPr lang="en-GB" i="1" dirty="0" smtClean="0"/>
              <a:t>N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 = </a:t>
            </a:r>
            <a:r>
              <a:rPr lang="en-GB" i="1" dirty="0" smtClean="0"/>
              <a:t>g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; </a:t>
            </a:r>
            <a:r>
              <a:rPr lang="en-GB" i="1" dirty="0" smtClean="0"/>
              <a:t>G</a:t>
            </a:r>
            <a:r>
              <a:rPr lang="ru-RU" i="1" baseline="-25000" dirty="0" smtClean="0"/>
              <a:t>ч</a:t>
            </a:r>
            <a:r>
              <a:rPr lang="ru-RU" i="1" dirty="0" smtClean="0"/>
              <a:t>/</a:t>
            </a:r>
            <a:r>
              <a:rPr lang="en-GB" i="1" dirty="0" smtClean="0"/>
              <a:t>N</a:t>
            </a:r>
            <a:r>
              <a:rPr lang="en-GB" i="1" baseline="-25000" dirty="0" smtClean="0"/>
              <a:t>e</a:t>
            </a:r>
            <a:r>
              <a:rPr lang="en-GB" i="1" dirty="0" smtClean="0"/>
              <a:t> </a:t>
            </a:r>
            <a:r>
              <a:rPr lang="ru-RU" i="1" dirty="0" smtClean="0"/>
              <a:t>= </a:t>
            </a:r>
            <a:r>
              <a:rPr lang="en-GB" i="1" dirty="0" err="1" smtClean="0"/>
              <a:t>g</a:t>
            </a:r>
            <a:r>
              <a:rPr lang="en-GB" i="1" baseline="-25000" dirty="0" err="1" smtClean="0"/>
              <a:t>e</a:t>
            </a:r>
            <a:endParaRPr lang="ru-RU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979712" y="1484784"/>
            <a:ext cx="3060273" cy="721267"/>
            <a:chOff x="2051719" y="2564904"/>
            <a:chExt cx="3060273" cy="721267"/>
          </a:xfrm>
        </p:grpSpPr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1719" y="2636911"/>
              <a:ext cx="1620000" cy="649260"/>
            </a:xfrm>
            <a:prstGeom prst="rect">
              <a:avLst/>
            </a:prstGeom>
            <a:noFill/>
          </p:spPr>
        </p:pic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9992" y="2610803"/>
              <a:ext cx="612000" cy="674181"/>
            </a:xfrm>
            <a:prstGeom prst="rect">
              <a:avLst/>
            </a:prstGeom>
            <a:noFill/>
          </p:spPr>
        </p:pic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3923928" y="2564904"/>
              <a:ext cx="3235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Schoolbook" pitchFamily="18" charset="0"/>
                  <a:ea typeface="Times New Roman" pitchFamily="18" charset="0"/>
                  <a:cs typeface="Times New Roman" pitchFamily="18" charset="0"/>
                </a:rPr>
                <a:t> =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835696" y="2348880"/>
            <a:ext cx="3096344" cy="793242"/>
            <a:chOff x="1979712" y="2348880"/>
            <a:chExt cx="3096344" cy="793242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398888"/>
              <a:ext cx="1800200" cy="709065"/>
            </a:xfrm>
            <a:prstGeom prst="rect">
              <a:avLst/>
            </a:prstGeom>
            <a:noFill/>
          </p:spPr>
        </p:pic>
        <p:pic>
          <p:nvPicPr>
            <p:cNvPr id="22529" name="Picture 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5976" y="2348880"/>
              <a:ext cx="720080" cy="793242"/>
            </a:xfrm>
            <a:prstGeom prst="rect">
              <a:avLst/>
            </a:prstGeom>
            <a:noFill/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851920" y="2564904"/>
              <a:ext cx="3600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Schoolbook" pitchFamily="18" charset="0"/>
                  <a:ea typeface="Times New Roman" pitchFamily="18" charset="0"/>
                  <a:cs typeface="Times New Roman" pitchFamily="18" charset="0"/>
                </a:rPr>
                <a:t> =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71600" y="3212976"/>
          <a:ext cx="6408712" cy="2561820"/>
        </p:xfrm>
        <a:graphic>
          <a:graphicData uri="http://schemas.openxmlformats.org/drawingml/2006/table">
            <a:tbl>
              <a:tblPr/>
              <a:tblGrid>
                <a:gridCol w="2628858"/>
                <a:gridCol w="2339694"/>
                <a:gridCol w="1440160"/>
              </a:tblGrid>
              <a:tr h="667883">
                <a:tc>
                  <a:txBody>
                    <a:bodyPr/>
                    <a:lstStyle/>
                    <a:p>
                      <a:pPr marL="5149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 err="1">
                          <a:latin typeface="Century Schoolbook"/>
                          <a:ea typeface="Times New Roman"/>
                          <a:cs typeface="Century Schoolbook"/>
                        </a:rPr>
                        <a:t>g</a:t>
                      </a:r>
                      <a:r>
                        <a:rPr lang="ru-RU" sz="2400" b="0" i="1" baseline="-25000" dirty="0" err="1">
                          <a:latin typeface="Century Schoolbook"/>
                          <a:ea typeface="Times New Roman"/>
                          <a:cs typeface="Century Schoolbook"/>
                        </a:rPr>
                        <a:t>e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кг/(</a:t>
                      </a:r>
                      <a:r>
                        <a:rPr lang="ru-RU" sz="2400" b="0" dirty="0" err="1">
                          <a:latin typeface="Century Schoolbook"/>
                          <a:ea typeface="Times New Roman"/>
                          <a:cs typeface="Century Schoolbook"/>
                        </a:rPr>
                        <a:t>кВт-ч</a:t>
                      </a:r>
                      <a:r>
                        <a:rPr lang="ru-RU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)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1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η</a:t>
                      </a:r>
                      <a:r>
                        <a:rPr lang="ru-RU" sz="2800" b="0" i="1" baseline="-25000" dirty="0" err="1" smtClean="0">
                          <a:latin typeface="Century Schoolbook"/>
                          <a:ea typeface="Times New Roman"/>
                          <a:cs typeface="Century Schoolbook"/>
                        </a:rPr>
                        <a:t>e</a:t>
                      </a:r>
                      <a:endParaRPr lang="en-GB" sz="3200" b="0" dirty="0" smtClean="0"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малооборотных </a:t>
                      </a:r>
                      <a:r>
                        <a:rPr lang="en-GB" sz="2400" b="0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en-GB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.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latin typeface="Century Schoolbook"/>
                          <a:ea typeface="Times New Roman"/>
                          <a:cs typeface="Century Schoolbook"/>
                        </a:rPr>
                        <a:t>.  . 0,155-0,224</a:t>
                      </a:r>
                      <a:endParaRPr lang="en-GB" sz="2800" b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>
                          <a:latin typeface="Century Schoolbook"/>
                          <a:ea typeface="Times New Roman"/>
                          <a:cs typeface="Century Schoolbook"/>
                        </a:rPr>
                        <a:t>55—38</a:t>
                      </a:r>
                      <a:endParaRPr lang="en-GB" sz="2800" b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среднеоборотных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. </a:t>
                      </a:r>
                      <a:r>
                        <a:rPr lang="ru-RU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  </a:t>
                      </a:r>
                      <a:r>
                        <a:rPr lang="en-GB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0,170—0,224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50—38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высокооборотных </a:t>
                      </a:r>
                      <a:r>
                        <a:rPr lang="en-GB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2400" b="0" baseline="0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   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. </a:t>
                      </a:r>
                      <a:r>
                        <a:rPr lang="en-GB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0,200—0,245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latin typeface="Century Schoolbook"/>
                          <a:ea typeface="Times New Roman"/>
                          <a:cs typeface="Century Schoolbook"/>
                        </a:rPr>
                        <a:t>42—35</a:t>
                      </a:r>
                      <a:endParaRPr lang="en-GB" sz="2800" b="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6525" cy="174625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18" name="Picture 3">
              <a:hlinkClick r:id="rId7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9" name="Picture 4">
              <a:hlinkClick r:id="rId9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0" name="Picture 5">
              <a:hlinkClick r:id="rId11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1" name="Picture 6">
              <a:hlinkClick r:id="rId13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2" name="Picture 7">
              <a:hlinkClick r:id="rId15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3" name="Picture 8">
              <a:hlinkClick r:id="rId17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4" name="Picture 9">
              <a:hlinkClick r:id="rId19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5" name="Picture 10">
              <a:hlinkClick r:id="rId21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6" name="Picture 11">
              <a:hlinkClick r:id="rId23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7" name="Picture 12">
              <a:hlinkClick r:id="rId25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8" name="Picture 13">
              <a:hlinkClick r:id="rId27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676456" cy="86409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Влияние параметров внешней среды и теплоты сгорания топлива на удельный расход топлива </a:t>
            </a:r>
            <a:endParaRPr lang="ru-RU" sz="3200" b="1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3599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66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00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484784"/>
            <a:ext cx="6496508" cy="723007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204864"/>
            <a:ext cx="3379645" cy="720080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1520" y="3068960"/>
            <a:ext cx="86044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где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Т</a:t>
            </a:r>
            <a:r>
              <a:rPr kumimoji="0" lang="ru-RU" sz="240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0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ru-RU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Т</a:t>
            </a:r>
            <a:r>
              <a:rPr kumimoji="0" lang="ru-RU" sz="240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ох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</a:t>
            </a:r>
            <a:r>
              <a:rPr kumimoji="0" lang="ru-RU" sz="24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0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ru-RU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</a:t>
            </a:r>
            <a:r>
              <a:rPr kumimoji="0" lang="ru-RU" sz="240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ох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— соответственно стандартные и действительные температуры, °С, и барометрические давления, МПа; </a:t>
            </a:r>
            <a:r>
              <a:rPr kumimoji="0" lang="en-GB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</a:t>
            </a:r>
            <a:r>
              <a:rPr kumimoji="0" lang="en-GB" sz="240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GB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</a:t>
            </a:r>
            <a:r>
              <a:rPr kumimoji="0" lang="en-GB" sz="240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sx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—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спецификационная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и действительная температуры в ресивере, °С; </a:t>
            </a:r>
            <a:r>
              <a:rPr kumimoji="0" lang="en-GB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Q</a:t>
            </a:r>
            <a:r>
              <a:rPr kumimoji="0" lang="en-GB" sz="240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H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GB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Q</a:t>
            </a:r>
            <a:r>
              <a:rPr kumimoji="0" lang="en-GB" sz="240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HX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— соответственно стандартная и действительная низшая удельная теплота сгорания топлива, кДж/кг.</a:t>
            </a:r>
            <a:endParaRPr kumimoji="0" lang="ru-RU" sz="6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13" name="Picture 3">
              <a:hlinkClick r:id="rId4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4">
              <a:hlinkClick r:id="rId6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5">
              <a:hlinkClick r:id="rId8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6">
              <a:hlinkClick r:id="rId10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7">
              <a:hlinkClick r:id="rId12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8" name="Picture 8">
              <a:hlinkClick r:id="rId14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9" name="Picture 9">
              <a:hlinkClick r:id="rId16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0" name="Picture 10">
              <a:hlinkClick r:id="rId18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1" name="Picture 11">
              <a:hlinkClick r:id="rId20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2" name="Picture 12">
              <a:hlinkClick r:id="rId22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3" name="Picture 13">
              <a:hlinkClick r:id="rId24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81616"/>
          </a:xfrm>
        </p:spPr>
        <p:txBody>
          <a:bodyPr>
            <a:normAutofit fontScale="85000" lnSpcReduction="10000"/>
          </a:bodyPr>
          <a:lstStyle/>
          <a:p>
            <a:pPr marL="0" indent="273050">
              <a:buFont typeface="+mj-lt"/>
              <a:buAutoNum type="arabicPeriod"/>
            </a:pPr>
            <a:r>
              <a:rPr lang="ru-RU" dirty="0" smtClean="0"/>
              <a:t>Что учитывает термический КПД?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Какие потери имеются в цилиндре реального двигателя?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 называется коэффициент </a:t>
            </a:r>
            <a:r>
              <a:rPr lang="ru-RU" dirty="0" smtClean="0"/>
              <a:t>полезного действия, учитывающий всю сумму </a:t>
            </a:r>
            <a:r>
              <a:rPr lang="ru-RU" dirty="0" smtClean="0"/>
              <a:t>потерь </a:t>
            </a:r>
            <a:r>
              <a:rPr lang="ru-RU" dirty="0" smtClean="0"/>
              <a:t>теплоты при осуществлении рабочего </a:t>
            </a:r>
            <a:r>
              <a:rPr lang="ru-RU" dirty="0" smtClean="0"/>
              <a:t>цикла?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 Что называется индикаторным КПД?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Какой коэффициент механического КПД?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Какой коэффициент называется эффективным коэффициентом полезного действия</a:t>
            </a:r>
            <a:r>
              <a:rPr lang="ru-RU" dirty="0" smtClean="0"/>
              <a:t>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Какой расход топлива называется часовым?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Какой расход топлива называется удельным?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Какой расход топлива называется </a:t>
            </a:r>
            <a:r>
              <a:rPr lang="ru-RU" i="1" dirty="0" smtClean="0"/>
              <a:t>эффективным </a:t>
            </a:r>
            <a:r>
              <a:rPr lang="ru-RU" dirty="0" smtClean="0"/>
              <a:t>удельным?</a:t>
            </a:r>
          </a:p>
          <a:p>
            <a:pPr marL="0" indent="273050">
              <a:buFont typeface="+mj-lt"/>
              <a:buAutoNum type="arabicPeriod"/>
            </a:pPr>
            <a:r>
              <a:rPr lang="ru-RU" dirty="0" smtClean="0"/>
              <a:t>Какой расход топлива </a:t>
            </a:r>
            <a:r>
              <a:rPr lang="ru-RU" smtClean="0"/>
              <a:t>называется </a:t>
            </a:r>
            <a:r>
              <a:rPr lang="ru-RU" i="1" smtClean="0"/>
              <a:t>индикаторным </a:t>
            </a:r>
            <a:r>
              <a:rPr lang="ru-RU" dirty="0" smtClean="0"/>
              <a:t>удельным</a:t>
            </a:r>
            <a:r>
              <a:rPr lang="ru-RU" dirty="0" smtClean="0"/>
              <a:t>?</a:t>
            </a:r>
          </a:p>
          <a:p>
            <a:pPr marL="0" indent="273050">
              <a:buFont typeface="+mj-lt"/>
              <a:buAutoNum type="arabicPeriod"/>
            </a:pPr>
            <a:endParaRPr lang="ru-RU" dirty="0" smtClean="0"/>
          </a:p>
          <a:p>
            <a:pPr marL="0" indent="273050">
              <a:buFont typeface="+mj-lt"/>
              <a:buAutoNum type="arabicPeriod"/>
            </a:pPr>
            <a:endParaRPr lang="ru-RU" dirty="0" smtClean="0"/>
          </a:p>
          <a:p>
            <a:pPr marL="0" indent="2730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6" name="Picture 3">
              <a:hlinkClick r:id="rId2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7" name="Picture 4">
              <a:hlinkClick r:id="rId4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8" name="Picture 5">
              <a:hlinkClick r:id="rId6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9" name="Picture 6">
              <a:hlinkClick r:id="rId8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" name="Picture 7">
              <a:hlinkClick r:id="rId10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1" name="Picture 8">
              <a:hlinkClick r:id="rId12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2" name="Picture 9">
              <a:hlinkClick r:id="rId14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10">
              <a:hlinkClick r:id="rId16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11">
              <a:hlinkClick r:id="rId18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12">
              <a:hlinkClick r:id="rId20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13">
              <a:hlinkClick r:id="rId22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Экономические показатели работы двигателя.</a:t>
            </a:r>
            <a:endParaRPr lang="ru-RU" b="1" dirty="0"/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4970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ru-RU" b="1" dirty="0" smtClean="0">
                <a:solidFill>
                  <a:schemeClr val="tx1"/>
                </a:solidFill>
              </a:rPr>
              <a:t>Индикаторный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КПД</a:t>
            </a:r>
          </a:p>
          <a:p>
            <a:pPr algn="l">
              <a:buNone/>
            </a:pPr>
            <a:r>
              <a:rPr lang="ru-RU" b="1" dirty="0" smtClean="0">
                <a:solidFill>
                  <a:schemeClr val="tx1"/>
                </a:solidFill>
              </a:rPr>
              <a:t>Механический КПД</a:t>
            </a:r>
          </a:p>
          <a:p>
            <a:pPr algn="l">
              <a:buNone/>
            </a:pPr>
            <a:r>
              <a:rPr lang="ru-RU" b="1" dirty="0" smtClean="0">
                <a:solidFill>
                  <a:schemeClr val="tx1"/>
                </a:solidFill>
              </a:rPr>
              <a:t>Эффективный КПД</a:t>
            </a:r>
          </a:p>
          <a:p>
            <a:pPr algn="l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Расход топлива</a:t>
            </a:r>
          </a:p>
          <a:p>
            <a:pPr marL="627063" algn="l">
              <a:buNone/>
            </a:pPr>
            <a:r>
              <a:rPr lang="ru-RU" b="1" dirty="0" smtClean="0">
                <a:solidFill>
                  <a:schemeClr val="tx1"/>
                </a:solidFill>
              </a:rPr>
              <a:t>часовой расход</a:t>
            </a:r>
          </a:p>
          <a:p>
            <a:pPr algn="l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удельный расход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7" name="Picture 3">
              <a:hlinkClick r:id="rId2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8" name="Picture 4">
              <a:hlinkClick r:id="rId4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9" name="Picture 5">
              <a:hlinkClick r:id="rId6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" name="Picture 6">
              <a:hlinkClick r:id="rId8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1" name="Picture 7">
              <a:hlinkClick r:id="rId10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2" name="Picture 8">
              <a:hlinkClick r:id="rId12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9">
              <a:hlinkClick r:id="rId14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10">
              <a:hlinkClick r:id="rId16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11">
              <a:hlinkClick r:id="rId18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12">
              <a:hlinkClick r:id="rId20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13">
              <a:hlinkClick r:id="rId22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Индикаторный</a:t>
            </a:r>
            <a:r>
              <a:rPr lang="ru-RU" dirty="0" smtClean="0"/>
              <a:t> </a:t>
            </a:r>
            <a:r>
              <a:rPr lang="ru-RU" b="1" dirty="0" smtClean="0"/>
              <a:t>КПД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/>
          <a:lstStyle/>
          <a:p>
            <a:r>
              <a:rPr lang="ru-RU" dirty="0" smtClean="0"/>
              <a:t>Коэффициент полезного действия, учитывающий всю сумму потерь </a:t>
            </a:r>
            <a:r>
              <a:rPr lang="ru-RU" sz="3200" b="1" dirty="0" smtClean="0"/>
              <a:t>теплоты</a:t>
            </a:r>
            <a:r>
              <a:rPr lang="ru-RU" sz="3200" dirty="0" smtClean="0"/>
              <a:t> </a:t>
            </a:r>
            <a:r>
              <a:rPr lang="ru-RU" dirty="0" smtClean="0"/>
              <a:t>при осуществлении рабочего цикла, называется индикаторным КПД.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212976"/>
            <a:ext cx="2520280" cy="11635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4725144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1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где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Gч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— часовой расход топлива на двигатель, кг/ч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8" name="Picture 3">
              <a:hlinkClick r:id="rId3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9" name="Picture 4">
              <a:hlinkClick r:id="rId5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" name="Picture 5">
              <a:hlinkClick r:id="rId7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1" name="Picture 6">
              <a:hlinkClick r:id="rId9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2" name="Picture 7">
              <a:hlinkClick r:id="rId11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8">
              <a:hlinkClick r:id="rId13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9">
              <a:hlinkClick r:id="rId15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10">
              <a:hlinkClick r:id="rId17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11">
              <a:hlinkClick r:id="rId19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12">
              <a:hlinkClick r:id="rId21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8" name="Picture 13">
              <a:hlinkClick r:id="rId23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Механический КПД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Коэффициент, учитывающий все </a:t>
            </a:r>
            <a:r>
              <a:rPr lang="ru-RU" sz="2800" b="1" dirty="0" smtClean="0"/>
              <a:t>механические</a:t>
            </a:r>
            <a:r>
              <a:rPr lang="ru-RU" sz="2800" dirty="0" smtClean="0"/>
              <a:t> </a:t>
            </a:r>
            <a:r>
              <a:rPr lang="ru-RU" dirty="0" smtClean="0"/>
              <a:t>потери в двигателе, носит название механического КПД</a:t>
            </a:r>
          </a:p>
          <a:p>
            <a:r>
              <a:rPr lang="en-GB" dirty="0" smtClean="0"/>
              <a:t>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573016"/>
            <a:ext cx="2068533" cy="975097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27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3717032"/>
            <a:ext cx="837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439010"/>
            <a:ext cx="2088232" cy="1189262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11" name="Picture 3">
              <a:hlinkClick r:id="rId4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2" name="Picture 4">
              <a:hlinkClick r:id="rId6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5">
              <a:hlinkClick r:id="rId8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6">
              <a:hlinkClick r:id="rId10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7">
              <a:hlinkClick r:id="rId12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8">
              <a:hlinkClick r:id="rId14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9">
              <a:hlinkClick r:id="rId16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8" name="Picture 10">
              <a:hlinkClick r:id="rId18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9" name="Picture 11">
              <a:hlinkClick r:id="rId20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0" name="Picture 12">
              <a:hlinkClick r:id="rId22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1" name="Picture 13">
              <a:hlinkClick r:id="rId24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620688"/>
            <a:ext cx="2232248" cy="576064"/>
          </a:xfrm>
        </p:spPr>
        <p:txBody>
          <a:bodyPr/>
          <a:lstStyle/>
          <a:p>
            <a:pPr>
              <a:buNone/>
            </a:pP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b="1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n-GB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i="1" dirty="0" smtClean="0">
                <a:latin typeface="Times New Roman" pitchFamily="18" charset="0"/>
                <a:cs typeface="Times New Roman" pitchFamily="18" charset="0"/>
              </a:rPr>
              <a:t>—N</a:t>
            </a:r>
            <a:r>
              <a:rPr lang="en-GB" b="1" i="1" cap="small" baseline="-25000" dirty="0" smtClean="0">
                <a:latin typeface="Times New Roman" pitchFamily="18" charset="0"/>
                <a:cs typeface="Times New Roman" pitchFamily="18" charset="0"/>
              </a:rPr>
              <a:t>MEX</a:t>
            </a:r>
            <a:endParaRPr lang="en-GB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40000"/>
          </a:blip>
          <a:srcRect/>
          <a:stretch>
            <a:fillRect/>
          </a:stretch>
        </p:blipFill>
        <p:spPr bwMode="auto">
          <a:xfrm>
            <a:off x="4067944" y="476672"/>
            <a:ext cx="4192722" cy="86702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9552" y="1268760"/>
            <a:ext cx="45552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32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=N</a:t>
            </a:r>
            <a:r>
              <a:rPr kumimoji="0" lang="ru-RU" sz="32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+N</a:t>
            </a:r>
            <a:r>
              <a:rPr kumimoji="0" lang="ru-RU" sz="32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+N</a:t>
            </a:r>
            <a:r>
              <a:rPr kumimoji="0" lang="ru-RU" sz="32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GB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GB" sz="32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np</a:t>
            </a:r>
            <a:endParaRPr kumimoji="0" lang="en-GB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3528" y="1791759"/>
            <a:ext cx="864096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— мощность, затрачиваемая на трение в движущихся деталях (в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тронковом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двигателе основой составляющей работы трения является трение колец и поршня — до 55—65 %);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N</a:t>
            </a:r>
            <a:r>
              <a:rPr kumimoji="0" lang="ru-RU" sz="24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нас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—мощность насосных ходов в четырехтактном двигателе;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N</a:t>
            </a:r>
            <a:r>
              <a:rPr kumimoji="0" lang="ru-RU" sz="24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всп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— мощность, затрачиваемая на привод навешенных на двигатель механизмов и насосов (1,5—3 %);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N</a:t>
            </a:r>
            <a:r>
              <a:rPr kumimoji="0" lang="ru-RU" sz="24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—мощность, затрачиваемая на привод продувочного насоса или навешенного на двигатель, наддувочного агрегата, включая подпоршневые полости.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9" name="Picture 3">
              <a:hlinkClick r:id="rId3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" name="Picture 4">
              <a:hlinkClick r:id="rId5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1" name="Picture 5">
              <a:hlinkClick r:id="rId7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2" name="Picture 6">
              <a:hlinkClick r:id="rId9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7">
              <a:hlinkClick r:id="rId11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8">
              <a:hlinkClick r:id="rId13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9">
              <a:hlinkClick r:id="rId15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10">
              <a:hlinkClick r:id="rId17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11">
              <a:hlinkClick r:id="rId19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8" name="Picture 12">
              <a:hlinkClick r:id="rId21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9" name="Picture 13">
              <a:hlinkClick r:id="rId23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ru-RU" b="1" dirty="0" smtClean="0"/>
              <a:t>Механический КПД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Механический КПД является величиной переменной и в зависимости от </a:t>
            </a:r>
            <a:r>
              <a:rPr lang="en-GB" i="1" dirty="0" smtClean="0"/>
              <a:t>N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 и </a:t>
            </a:r>
            <a:r>
              <a:rPr lang="en-GB" i="1" dirty="0" err="1" smtClean="0"/>
              <a:t>N</a:t>
            </a:r>
            <a:r>
              <a:rPr lang="en-GB" i="1" cap="small" baseline="-25000" dirty="0" err="1" smtClean="0"/>
              <a:t>mex</a:t>
            </a:r>
            <a:r>
              <a:rPr lang="en-GB" i="1" dirty="0" smtClean="0"/>
              <a:t> </a:t>
            </a:r>
            <a:r>
              <a:rPr lang="ru-RU" dirty="0" smtClean="0"/>
              <a:t>составляет для двигателей: двухтактного 0,86—0,93, четырехтактного 0,85—0,95. Большие значения </a:t>
            </a:r>
            <a:r>
              <a:rPr lang="ru-RU" i="1" dirty="0" smtClean="0"/>
              <a:t>N</a:t>
            </a:r>
            <a:r>
              <a:rPr lang="en-GB" i="1" cap="small" baseline="-25000" dirty="0" err="1" smtClean="0"/>
              <a:t>mex</a:t>
            </a:r>
            <a:r>
              <a:rPr lang="en-GB" dirty="0" smtClean="0"/>
              <a:t> </a:t>
            </a:r>
            <a:r>
              <a:rPr lang="ru-RU" dirty="0" smtClean="0"/>
              <a:t>относятся к двигателям с газотурбинным наддувом и высоким давлением </a:t>
            </a:r>
            <a:r>
              <a:rPr lang="ru-RU" i="1" dirty="0" smtClean="0"/>
              <a:t>р</a:t>
            </a:r>
            <a:r>
              <a:rPr lang="ru-RU" i="1" baseline="-25000" dirty="0" smtClean="0"/>
              <a:t>е</a:t>
            </a:r>
            <a:r>
              <a:rPr lang="ru-RU" i="1" dirty="0" smtClean="0"/>
              <a:t>.</a:t>
            </a:r>
            <a:endParaRPr lang="en-GB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5" name="Picture 3">
              <a:hlinkClick r:id="rId2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6" name="Picture 4">
              <a:hlinkClick r:id="rId4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7" name="Picture 5">
              <a:hlinkClick r:id="rId6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8" name="Picture 6">
              <a:hlinkClick r:id="rId8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9" name="Picture 7">
              <a:hlinkClick r:id="rId10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0" name="Picture 8">
              <a:hlinkClick r:id="rId12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1" name="Picture 9">
              <a:hlinkClick r:id="rId14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2" name="Picture 10">
              <a:hlinkClick r:id="rId16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11">
              <a:hlinkClick r:id="rId18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12">
              <a:hlinkClick r:id="rId20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13">
              <a:hlinkClick r:id="rId22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Эффективный КПД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dirty="0" smtClean="0"/>
              <a:t>Коэффициент, учитывающий </a:t>
            </a:r>
            <a:r>
              <a:rPr lang="ru-RU" sz="4000" b="1" dirty="0" smtClean="0"/>
              <a:t>все</a:t>
            </a:r>
            <a:r>
              <a:rPr lang="ru-RU" dirty="0" smtClean="0"/>
              <a:t> потери в двигателе, в том числе и механические, называется эффективным коэффициентом полезного действия.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3203848" y="3212976"/>
            <a:ext cx="2304256" cy="1028284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404832"/>
            <a:ext cx="1368152" cy="896376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509120"/>
            <a:ext cx="1956673" cy="831081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509120"/>
            <a:ext cx="2344087" cy="566415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12" name="Picture 3">
              <a:hlinkClick r:id="rId6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4">
              <a:hlinkClick r:id="rId8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5">
              <a:hlinkClick r:id="rId10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6">
              <a:hlinkClick r:id="rId12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7">
              <a:hlinkClick r:id="rId14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8">
              <a:hlinkClick r:id="rId16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8" name="Picture 9">
              <a:hlinkClick r:id="rId18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9" name="Picture 10">
              <a:hlinkClick r:id="rId20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0" name="Picture 11">
              <a:hlinkClick r:id="rId22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1" name="Picture 12">
              <a:hlinkClick r:id="rId24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2" name="Picture 13">
              <a:hlinkClick r:id="rId26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Расход топлива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Количество топлива, расходуемое двигателем в час, называется </a:t>
            </a:r>
            <a:r>
              <a:rPr lang="ru-RU" b="1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часовым</a:t>
            </a:r>
            <a:r>
              <a:rPr lang="ru-RU" sz="28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расходом топлива, кг/ч.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204864"/>
            <a:ext cx="2394986" cy="797173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11560" y="3140387"/>
            <a:ext cx="81369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0769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Количество топлива, расходуемое двигателем в час и отнесенное к 1 кВт его мощности, называется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удельным</a:t>
            </a:r>
            <a:r>
              <a:rPr lang="ru-RU" sz="2800" i="1" dirty="0" smtClean="0">
                <a:latin typeface="Century Schoolbook" pitchFamily="18" charset="0"/>
                <a:cs typeface="Arial" pitchFamily="34" charset="0"/>
              </a:rPr>
              <a:t>и </a:t>
            </a:r>
            <a:r>
              <a:rPr lang="ru-RU" sz="2800" i="1" dirty="0" err="1" smtClean="0">
                <a:latin typeface="Century Schoolbook" pitchFamily="18" charset="0"/>
                <a:cs typeface="Arial" pitchFamily="34" charset="0"/>
              </a:rPr>
              <a:t>ндикаторным</a:t>
            </a:r>
            <a:endParaRPr lang="ru-RU" sz="3600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7695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расходом топлива,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кг/кВт,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581128"/>
            <a:ext cx="1682605" cy="1011039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10" name="Picture 3">
              <a:hlinkClick r:id="rId4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1" name="Picture 4">
              <a:hlinkClick r:id="rId6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2" name="Picture 5">
              <a:hlinkClick r:id="rId8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3" name="Picture 6">
              <a:hlinkClick r:id="rId10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4" name="Picture 7">
              <a:hlinkClick r:id="rId12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5" name="Picture 8">
              <a:hlinkClick r:id="rId14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6" name="Picture 9">
              <a:hlinkClick r:id="rId16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10">
              <a:hlinkClick r:id="rId18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8" name="Picture 11">
              <a:hlinkClick r:id="rId20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9" name="Picture 12">
              <a:hlinkClick r:id="rId22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0" name="Picture 13">
              <a:hlinkClick r:id="rId24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Расход топлива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ru-RU" dirty="0" smtClean="0"/>
              <a:t>и </a:t>
            </a:r>
            <a:r>
              <a:rPr lang="ru-RU" i="1" dirty="0" smtClean="0"/>
              <a:t>эффективным</a:t>
            </a:r>
            <a:endParaRPr lang="en-GB" dirty="0" smtClean="0"/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340768"/>
            <a:ext cx="1584000" cy="1038315"/>
          </a:xfrm>
          <a:prstGeom prst="rect">
            <a:avLst/>
          </a:prstGeom>
          <a:noFill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501008"/>
            <a:ext cx="2988000" cy="562135"/>
          </a:xfrm>
          <a:prstGeom prst="rect">
            <a:avLst/>
          </a:prstGeom>
          <a:noFill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708920"/>
            <a:ext cx="1976122" cy="576000"/>
          </a:xfrm>
          <a:prstGeom prst="rect">
            <a:avLst/>
          </a:prstGeom>
          <a:noFill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149080"/>
            <a:ext cx="2104636" cy="576000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797152"/>
            <a:ext cx="1908000" cy="1062793"/>
          </a:xfrm>
          <a:prstGeom prst="rect">
            <a:avLst/>
          </a:prstGeom>
          <a:noFill/>
        </p:spPr>
      </p:pic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3" y="1628801"/>
            <a:ext cx="2733213" cy="540000"/>
          </a:xfrm>
          <a:prstGeom prst="rect">
            <a:avLst/>
          </a:prstGeom>
          <a:noFill/>
        </p:spPr>
      </p:pic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420888"/>
            <a:ext cx="2196776" cy="936104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249578" y="6021288"/>
            <a:ext cx="8642902" cy="540001"/>
            <a:chOff x="179512" y="6165303"/>
            <a:chExt cx="8642902" cy="540001"/>
          </a:xfrm>
        </p:grpSpPr>
        <p:pic>
          <p:nvPicPr>
            <p:cNvPr id="16" name="Picture 3">
              <a:hlinkClick r:id="rId9" action="ppaction://hlinksldjump" tooltip="Экономические показатели работы двигателя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9512" y="6165303"/>
              <a:ext cx="73392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7" name="Picture 4">
              <a:hlinkClick r:id="rId11" action="ppaction://hlinksldjump" tooltip="Экономические показатели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997953" y="6165304"/>
              <a:ext cx="72931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8" name="Picture 5">
              <a:hlinkClick r:id="rId13" action="ppaction://hlinksldjump" tooltip="Индикаторный КПД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81469" y="6165303"/>
              <a:ext cx="71497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19" name="Picture 6">
              <a:hlinkClick r:id="rId15" action="ppaction://hlinksldjump" tooltip="Механичекий КПД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1335" y="6165304"/>
              <a:ext cx="712921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0" name="Picture 7">
              <a:hlinkClick r:id="rId17" action="ppaction://hlinksldjump" tooltip="Мощность механических потерь"/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354851" y="6165303"/>
              <a:ext cx="71694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1" name="Picture 8">
              <a:hlinkClick r:id="rId19" action="ppaction://hlinksldjump" tooltip="Механический КПД"/>
            </p:cNvPr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138367" y="6165303"/>
              <a:ext cx="727283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2" name="Picture 9">
              <a:hlinkClick r:id="rId21" action="ppaction://hlinksldjump" tooltip="Эффективный КПД"/>
            </p:cNvPr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915532" y="6165304"/>
              <a:ext cx="733296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3" name="Picture 10">
              <a:hlinkClick r:id="rId23" action="ppaction://hlinksldjump" tooltip="Расход топлива часовой и ииндикаторный"/>
            </p:cNvPr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5711749" y="6165304"/>
              <a:ext cx="727159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4" name="Picture 11">
              <a:hlinkClick r:id="rId25" action="ppaction://hlinksldjump" tooltip="Расход топлива эффективный"/>
            </p:cNvPr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6501615" y="6165303"/>
              <a:ext cx="732203" cy="540000"/>
            </a:xfrm>
            <a:prstGeom prst="rect">
              <a:avLst/>
            </a:prstGeom>
            <a:ln>
              <a:headEnd/>
              <a:tailEnd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5" name="Picture 12">
              <a:hlinkClick r:id="rId27" action="ppaction://hlinksldjump" tooltip="КПД"/>
            </p:cNvPr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7301006" y="6165304"/>
              <a:ext cx="720000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pic>
          <p:nvPicPr>
            <p:cNvPr id="26" name="Picture 13">
              <a:hlinkClick r:id="rId29" action="ppaction://hlinksldjump" tooltip="Влияние параметров внешней среды и теплоты сгорания"/>
            </p:cNvPr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8100392" y="6165304"/>
              <a:ext cx="722022" cy="540000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18900000" sx="109000" sy="109000" algn="bl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1401</TotalTime>
  <Words>487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Экономические показатели работы двигателя.</vt:lpstr>
      <vt:lpstr>Экономические показатели работы двигателя.</vt:lpstr>
      <vt:lpstr>Индикаторный КПД</vt:lpstr>
      <vt:lpstr>Механический КПД. </vt:lpstr>
      <vt:lpstr>Слайд 5</vt:lpstr>
      <vt:lpstr>Механический КПД</vt:lpstr>
      <vt:lpstr>Эффективный КПД</vt:lpstr>
      <vt:lpstr>Расход топлива</vt:lpstr>
      <vt:lpstr>Расход топлива</vt:lpstr>
      <vt:lpstr>Слайд 10</vt:lpstr>
      <vt:lpstr>Влияние параметров внешней среды и теплоты сгорания топлива на удельный расход топлива 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показатели работы двигателя. </dc:title>
  <dc:creator>Yuriy</dc:creator>
  <cp:lastModifiedBy>mkk302</cp:lastModifiedBy>
  <cp:revision>72</cp:revision>
  <dcterms:created xsi:type="dcterms:W3CDTF">2014-01-02T07:48:56Z</dcterms:created>
  <dcterms:modified xsi:type="dcterms:W3CDTF">2016-09-01T06:50:54Z</dcterms:modified>
</cp:coreProperties>
</file>