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4" d="100"/>
          <a:sy n="44" d="100"/>
        </p:scale>
        <p:origin x="-124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2"/>
      </p:bgRef>
    </p:bg>
    <p:spTree>
      <p:nvGrpSpPr>
        <p:cNvPr id="1" name=""/>
        <p:cNvGrpSpPr/>
        <p:nvPr/>
      </p:nvGrpSpPr>
      <p:grpSpPr>
        <a:xfrm>
          <a:off x="0" y="0"/>
          <a:ext cx="0" cy="0"/>
          <a:chOff x="0" y="0"/>
          <a:chExt cx="0" cy="0"/>
        </a:xfrm>
      </p:grpSpPr>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одзаголовок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p:txBody>
          <a:bodyPr/>
          <a:lstStyle/>
          <a:p>
            <a:fld id="{B4C71EC6-210F-42DE-9C53-41977AD35B3D}" type="datetimeFigureOut">
              <a:rPr lang="ru-RU" smtClean="0"/>
              <a:t>17.04.2018</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7" name="Прямая соединительная линия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Овал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Овал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Номер слайда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19B0651-EE4F-4900-A07F-96A6BFA9D0F0}" type="slidenum">
              <a:rPr lang="ru-RU" smtClean="0"/>
              <a:t>‹#›</a:t>
            </a:fld>
            <a:endParaRPr lang="ru-RU"/>
          </a:p>
        </p:txBody>
      </p:sp>
      <p:sp>
        <p:nvSpPr>
          <p:cNvPr id="8" name="Заголовок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17.04.2018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bg>
      <p:bgRef idx="1001">
        <a:schemeClr val="bg2"/>
      </p:bgRef>
    </p:bg>
    <p:spTree>
      <p:nvGrpSpPr>
        <p:cNvPr id="1" name=""/>
        <p:cNvGrpSpPr/>
        <p:nvPr/>
      </p:nvGrpSpPr>
      <p:grpSpPr>
        <a:xfrm>
          <a:off x="0" y="0"/>
          <a:ext cx="0" cy="0"/>
          <a:chOff x="0" y="0"/>
          <a:chExt cx="0" cy="0"/>
        </a:xfrm>
      </p:grpSpPr>
      <p:sp>
        <p:nvSpPr>
          <p:cNvPr id="7" name="Прямоугольник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Прямоугольник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Прямая соединительная линия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Овал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Овал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6915912" y="3009901"/>
            <a:ext cx="457200" cy="441325"/>
          </a:xfrm>
        </p:spPr>
        <p:txBody>
          <a:bodyPr/>
          <a:lstStyle/>
          <a:p>
            <a:fld id="{B19B0651-EE4F-4900-A07F-96A6BFA9D0F0}" type="slidenum">
              <a:rPr lang="ru-RU" smtClean="0"/>
              <a:t>‹#›</a:t>
            </a:fld>
            <a:endParaRPr lang="ru-RU"/>
          </a:p>
        </p:txBody>
      </p:sp>
      <p:sp>
        <p:nvSpPr>
          <p:cNvPr id="3" name="Вертикальный текст 2"/>
          <p:cNvSpPr>
            <a:spLocks noGrp="1"/>
          </p:cNvSpPr>
          <p:nvPr>
            <p:ph type="body" orient="vert" idx="1"/>
          </p:nvPr>
        </p:nvSpPr>
        <p:spPr>
          <a:xfrm>
            <a:off x="304800" y="304800"/>
            <a:ext cx="6553200" cy="5821366"/>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17.04.2018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2" name="Вертикальный заголовок 1"/>
          <p:cNvSpPr>
            <a:spLocks noGrp="1"/>
          </p:cNvSpPr>
          <p:nvPr>
            <p:ph type="title" orient="vert"/>
          </p:nvPr>
        </p:nvSpPr>
        <p:spPr>
          <a:xfrm>
            <a:off x="7391400" y="304801"/>
            <a:ext cx="1447800" cy="5851525"/>
          </a:xfrm>
        </p:spPr>
        <p:txBody>
          <a:bodyPr vert="eaVert"/>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solidFill>
                  <a:schemeClr val="accent3">
                    <a:shade val="75000"/>
                  </a:schemeClr>
                </a:solidFill>
              </a:defRPr>
            </a:lvl1p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17.04.2018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a:xfrm>
            <a:off x="4361688" y="1026372"/>
            <a:ext cx="457200" cy="441325"/>
          </a:xfrm>
        </p:spPr>
        <p:txBody>
          <a:bodyPr/>
          <a:lstStyle/>
          <a:p>
            <a:fld id="{B19B0651-EE4F-4900-A07F-96A6BFA9D0F0}" type="slidenum">
              <a:rPr lang="ru-RU" smtClean="0"/>
              <a:t>‹#›</a:t>
            </a:fld>
            <a:endParaRPr lang="ru-RU"/>
          </a:p>
        </p:txBody>
      </p:sp>
      <p:sp>
        <p:nvSpPr>
          <p:cNvPr id="8" name="Объект 7"/>
          <p:cNvSpPr>
            <a:spLocks noGrp="1"/>
          </p:cNvSpPr>
          <p:nvPr>
            <p:ph sz="quarter" idx="1"/>
          </p:nvPr>
        </p:nvSpPr>
        <p:spPr>
          <a:xfrm>
            <a:off x="301752" y="1527048"/>
            <a:ext cx="850392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17" name="Прямоугольник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Текст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3" name="Прямоугольник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Прямоугольник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Нижний колонтитул 4"/>
          <p:cNvSpPr>
            <a:spLocks noGrp="1"/>
          </p:cNvSpPr>
          <p:nvPr>
            <p:ph type="ftr" sz="quarter" idx="11"/>
          </p:nvPr>
        </p:nvSpPr>
        <p:spPr/>
        <p:txBody>
          <a:bodyPr/>
          <a:lstStyle/>
          <a:p>
            <a:endParaRPr lang="ru-RU"/>
          </a:p>
        </p:txBody>
      </p:sp>
      <p:sp>
        <p:nvSpPr>
          <p:cNvPr id="4" name="Дата 3"/>
          <p:cNvSpPr>
            <a:spLocks noGrp="1"/>
          </p:cNvSpPr>
          <p:nvPr>
            <p:ph type="dt" sz="half" idx="10"/>
          </p:nvPr>
        </p:nvSpPr>
        <p:spPr/>
        <p:txBody>
          <a:bodyPr/>
          <a:lstStyle/>
          <a:p>
            <a:fld id="{B4C71EC6-210F-42DE-9C53-41977AD35B3D}" type="datetimeFigureOut">
              <a:rPr lang="ru-RU" smtClean="0"/>
              <a:t>17.04.2018</a:t>
            </a:fld>
            <a:endParaRPr lang="ru-RU"/>
          </a:p>
        </p:txBody>
      </p:sp>
      <p:sp>
        <p:nvSpPr>
          <p:cNvPr id="8" name="Прямая соединительная линия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Овал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Овал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19B0651-EE4F-4900-A07F-96A6BFA9D0F0}" type="slidenum">
              <a:rPr lang="ru-RU" smtClean="0"/>
              <a:t>‹#›</a:t>
            </a:fld>
            <a:endParaRPr lang="ru-RU"/>
          </a:p>
        </p:txBody>
      </p:sp>
      <p:sp>
        <p:nvSpPr>
          <p:cNvPr id="2" name="Заголовок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752" y="228600"/>
            <a:ext cx="8534400" cy="758952"/>
          </a:xfrm>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a:xfrm>
            <a:off x="5791200" y="6409944"/>
            <a:ext cx="3044952" cy="365760"/>
          </a:xfrm>
        </p:spPr>
        <p:txBody>
          <a:bodyPr/>
          <a:lstStyle/>
          <a:p>
            <a:fld id="{B4C71EC6-210F-42DE-9C53-41977AD35B3D}" type="datetimeFigureOut">
              <a:rPr lang="ru-RU" smtClean="0"/>
              <a:t>17.04.2018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
        <p:nvSpPr>
          <p:cNvPr id="8" name="Прямая соединительная линия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Объект 9"/>
          <p:cNvSpPr>
            <a:spLocks noGrp="1"/>
          </p:cNvSpPr>
          <p:nvPr>
            <p:ph sz="half" idx="1"/>
          </p:nvPr>
        </p:nvSpPr>
        <p:spPr>
          <a:xfrm>
            <a:off x="301752" y="1371600"/>
            <a:ext cx="4038600" cy="4681728"/>
          </a:xfrm>
        </p:spPr>
        <p:txBody>
          <a:bodyPr/>
          <a:lstStyle>
            <a:lvl1pPr>
              <a:defRPr sz="2500"/>
            </a:lvl1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Объект 11"/>
          <p:cNvSpPr>
            <a:spLocks noGrp="1"/>
          </p:cNvSpPr>
          <p:nvPr>
            <p:ph sz="half" idx="2"/>
          </p:nvPr>
        </p:nvSpPr>
        <p:spPr>
          <a:xfrm>
            <a:off x="4800600" y="1371600"/>
            <a:ext cx="4038600" cy="4681728"/>
          </a:xfrm>
        </p:spPr>
        <p:txBody>
          <a:bodyPr/>
          <a:lstStyle>
            <a:lvl1pPr>
              <a:defRPr sz="2500"/>
            </a:lvl1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1">
        <a:schemeClr val="bg2"/>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Прямоугольник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Прямоугольник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Прямоугольник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Прямоугольник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оугольник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Текст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B4C71EC6-210F-42DE-9C53-41977AD35B3D}" type="datetimeFigureOut">
              <a:rPr lang="ru-RU" smtClean="0"/>
              <a:t>17.04.2018</a:t>
            </a:fld>
            <a:endParaRPr lang="ru-RU"/>
          </a:p>
        </p:txBody>
      </p:sp>
      <p:sp>
        <p:nvSpPr>
          <p:cNvPr id="8" name="Нижний колонтитул 7"/>
          <p:cNvSpPr>
            <a:spLocks noGrp="1"/>
          </p:cNvSpPr>
          <p:nvPr>
            <p:ph type="ftr" sz="quarter" idx="11"/>
          </p:nvPr>
        </p:nvSpPr>
        <p:spPr>
          <a:xfrm>
            <a:off x="304800" y="6409944"/>
            <a:ext cx="3581400" cy="365760"/>
          </a:xfrm>
        </p:spPr>
        <p:txBody>
          <a:bodyPr/>
          <a:lstStyle/>
          <a:p>
            <a:endParaRPr lang="ru-RU"/>
          </a:p>
        </p:txBody>
      </p:sp>
      <p:sp>
        <p:nvSpPr>
          <p:cNvPr id="15" name="Прямая соединительная линия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Объект 23"/>
          <p:cNvSpPr>
            <a:spLocks noGrp="1"/>
          </p:cNvSpPr>
          <p:nvPr>
            <p:ph sz="quarter" idx="2"/>
          </p:nvPr>
        </p:nvSpPr>
        <p:spPr>
          <a:xfrm>
            <a:off x="301752" y="2471383"/>
            <a:ext cx="4041648" cy="3818404"/>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Объект 25"/>
          <p:cNvSpPr>
            <a:spLocks noGrp="1"/>
          </p:cNvSpPr>
          <p:nvPr>
            <p:ph sz="quarter" idx="4"/>
          </p:nvPr>
        </p:nvSpPr>
        <p:spPr>
          <a:xfrm>
            <a:off x="4800600" y="2471383"/>
            <a:ext cx="4038600" cy="382219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Овал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Овал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Номер слайда 8"/>
          <p:cNvSpPr>
            <a:spLocks noGrp="1"/>
          </p:cNvSpPr>
          <p:nvPr>
            <p:ph type="sldNum" sz="quarter" idx="12"/>
          </p:nvPr>
        </p:nvSpPr>
        <p:spPr>
          <a:xfrm>
            <a:off x="4343400" y="1042416"/>
            <a:ext cx="457200" cy="441325"/>
          </a:xfrm>
        </p:spPr>
        <p:txBody>
          <a:bodyPr/>
          <a:lstStyle>
            <a:lvl1pPr algn="ctr">
              <a:defRPr/>
            </a:lvl1pPr>
          </a:lstStyle>
          <a:p>
            <a:fld id="{B19B0651-EE4F-4900-A07F-96A6BFA9D0F0}" type="slidenum">
              <a:rPr lang="ru-RU" smtClean="0"/>
              <a:t>‹#›</a:t>
            </a:fld>
            <a:endParaRPr lang="ru-RU"/>
          </a:p>
        </p:txBody>
      </p:sp>
      <p:sp>
        <p:nvSpPr>
          <p:cNvPr id="23" name="Заголовок 22"/>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B4C71EC6-210F-42DE-9C53-41977AD35B3D}" type="datetimeFigureOut">
              <a:rPr lang="ru-RU" smtClean="0"/>
              <a:t>17.04.2018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a:xfrm>
            <a:off x="4343400" y="1036020"/>
            <a:ext cx="457200" cy="441325"/>
          </a:xfrm>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Прямоугольник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Прямоугольник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Прямоугольник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Дата 1"/>
          <p:cNvSpPr>
            <a:spLocks noGrp="1"/>
          </p:cNvSpPr>
          <p:nvPr>
            <p:ph type="dt" sz="half" idx="10"/>
          </p:nvPr>
        </p:nvSpPr>
        <p:spPr/>
        <p:txBody>
          <a:bodyPr/>
          <a:lstStyle/>
          <a:p>
            <a:fld id="{B4C71EC6-210F-42DE-9C53-41977AD35B3D}" type="datetimeFigureOut">
              <a:rPr lang="ru-RU" smtClean="0"/>
              <a:t>17.04.2018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9" name="Прямоугольник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Прямоугольник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Прямоугольник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оугольник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Прямая соединительная линия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Объект 19"/>
          <p:cNvSpPr>
            <a:spLocks noGrp="1"/>
          </p:cNvSpPr>
          <p:nvPr>
            <p:ph sz="quarter" idx="1"/>
          </p:nvPr>
        </p:nvSpPr>
        <p:spPr>
          <a:xfrm>
            <a:off x="3124200" y="685800"/>
            <a:ext cx="5638800" cy="5410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Овал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Овал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Номер слайда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19B0651-EE4F-4900-A07F-96A6BFA9D0F0}" type="slidenum">
              <a:rPr lang="ru-RU" smtClean="0"/>
              <a:t>‹#›</a:t>
            </a:fld>
            <a:endParaRPr lang="ru-RU"/>
          </a:p>
        </p:txBody>
      </p:sp>
      <p:sp>
        <p:nvSpPr>
          <p:cNvPr id="21" name="Прямоугольник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t>17.04.2018</a:t>
            </a:fld>
            <a:endParaRPr lang="ru-RU"/>
          </a:p>
        </p:txBody>
      </p:sp>
      <p:sp>
        <p:nvSpPr>
          <p:cNvPr id="6" name="Нижний колонтитул 5"/>
          <p:cNvSpPr>
            <a:spLocks noGrp="1"/>
          </p:cNvSpPr>
          <p:nvPr>
            <p:ph type="ftr" sz="quarter" idx="11"/>
          </p:nvPr>
        </p:nvSpPr>
        <p:spPr>
          <a:xfrm>
            <a:off x="301752" y="6410848"/>
            <a:ext cx="3383280" cy="365760"/>
          </a:xfrm>
        </p:spPr>
        <p:txBody>
          <a:bodyPr/>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1" name="Прямая соединительная линия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Прямоугольник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Прямоугольник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Прямоугольник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Овал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Овал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Номер слайда 6"/>
          <p:cNvSpPr>
            <a:spLocks noGrp="1"/>
          </p:cNvSpPr>
          <p:nvPr>
            <p:ph type="sldNum" sz="quarter" idx="12"/>
          </p:nvPr>
        </p:nvSpPr>
        <p:spPr>
          <a:xfrm>
            <a:off x="1371600" y="312738"/>
            <a:ext cx="457200" cy="441325"/>
          </a:xfrm>
        </p:spPr>
        <p:txBody>
          <a:bodyPr/>
          <a:lstStyle/>
          <a:p>
            <a:fld id="{B19B0651-EE4F-4900-A07F-96A6BFA9D0F0}" type="slidenum">
              <a:rPr lang="ru-RU" smtClean="0"/>
              <a:t>‹#›</a:t>
            </a:fld>
            <a:endParaRPr lang="ru-RU"/>
          </a:p>
        </p:txBody>
      </p:sp>
      <p:sp>
        <p:nvSpPr>
          <p:cNvPr id="2" name="Заголовок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3000375" y="609600"/>
            <a:ext cx="5867400" cy="4267200"/>
          </a:xfrm>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22" name="Прямоугольник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Дата 4"/>
          <p:cNvSpPr>
            <a:spLocks noGrp="1"/>
          </p:cNvSpPr>
          <p:nvPr>
            <p:ph type="dt" sz="half" idx="10"/>
          </p:nvPr>
        </p:nvSpPr>
        <p:spPr>
          <a:xfrm>
            <a:off x="5788152" y="6404984"/>
            <a:ext cx="3044952" cy="365760"/>
          </a:xfrm>
        </p:spPr>
        <p:txBody>
          <a:bodyPr/>
          <a:lstStyle/>
          <a:p>
            <a:fld id="{B4C71EC6-210F-42DE-9C53-41977AD35B3D}" type="datetimeFigureOut">
              <a:rPr lang="ru-RU" smtClean="0"/>
              <a:t>17.04.2018</a:t>
            </a:fld>
            <a:endParaRPr lang="ru-RU"/>
          </a:p>
        </p:txBody>
      </p:sp>
      <p:sp>
        <p:nvSpPr>
          <p:cNvPr id="6" name="Нижний колонтитул 5"/>
          <p:cNvSpPr>
            <a:spLocks noGrp="1"/>
          </p:cNvSpPr>
          <p:nvPr>
            <p:ph type="ftr" sz="quarter" idx="11"/>
          </p:nvPr>
        </p:nvSpPr>
        <p:spPr>
          <a:xfrm>
            <a:off x="301752" y="6410848"/>
            <a:ext cx="3584448" cy="365760"/>
          </a:xfrm>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Прямоугольник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Дата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B4C71EC6-210F-42DE-9C53-41977AD35B3D}" type="datetimeFigureOut">
              <a:rPr lang="ru-RU" smtClean="0"/>
              <a:t>17.04.2018</a:t>
            </a:fld>
            <a:endParaRPr lang="ru-RU"/>
          </a:p>
        </p:txBody>
      </p:sp>
      <p:sp>
        <p:nvSpPr>
          <p:cNvPr id="3" name="Нижний колонтитул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ru-RU"/>
          </a:p>
        </p:txBody>
      </p:sp>
      <p:sp>
        <p:nvSpPr>
          <p:cNvPr id="8" name="Прямоугольник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Прямая соединительная линия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Овал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Овал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Номер слайда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19B0651-EE4F-4900-A07F-96A6BFA9D0F0}" type="slidenum">
              <a:rPr lang="ru-RU" smtClean="0"/>
              <a:t>‹#›</a:t>
            </a:fld>
            <a:endParaRPr lang="ru-RU"/>
          </a:p>
        </p:txBody>
      </p:sp>
      <p:sp>
        <p:nvSpPr>
          <p:cNvPr id="22" name="Заголовок 21"/>
          <p:cNvSpPr>
            <a:spLocks noGrp="1"/>
          </p:cNvSpPr>
          <p:nvPr>
            <p:ph type="title"/>
          </p:nvPr>
        </p:nvSpPr>
        <p:spPr>
          <a:xfrm>
            <a:off x="301752" y="228600"/>
            <a:ext cx="8534400" cy="758952"/>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r>
              <a:rPr lang="ru-RU" sz="2400" dirty="0">
                <a:solidFill>
                  <a:schemeClr val="tx1"/>
                </a:solidFill>
                <a:latin typeface="Calibri" panose="020F0502020204030204" pitchFamily="34" charset="0"/>
                <a:cs typeface="Calibri" panose="020F0502020204030204" pitchFamily="34" charset="0"/>
              </a:rPr>
              <a:t>Многоугольник сил. Основная формула девиации.</a:t>
            </a:r>
          </a:p>
          <a:p>
            <a:endParaRPr lang="ru-RU" dirty="0"/>
          </a:p>
        </p:txBody>
      </p:sp>
      <p:sp>
        <p:nvSpPr>
          <p:cNvPr id="2" name="Заголовок 1"/>
          <p:cNvSpPr>
            <a:spLocks noGrp="1"/>
          </p:cNvSpPr>
          <p:nvPr>
            <p:ph type="ctrTitle"/>
          </p:nvPr>
        </p:nvSpPr>
        <p:spPr>
          <a:xfrm>
            <a:off x="683568" y="476672"/>
            <a:ext cx="7772400" cy="1512912"/>
          </a:xfrm>
        </p:spPr>
        <p:txBody>
          <a:bodyPr>
            <a:normAutofit/>
          </a:bodyPr>
          <a:lstStyle/>
          <a:p>
            <a:r>
              <a:rPr lang="ru-RU" dirty="0" smtClean="0">
                <a:solidFill>
                  <a:schemeClr val="tx1"/>
                </a:solidFill>
                <a:latin typeface="Calibri" panose="020F0502020204030204" pitchFamily="34" charset="0"/>
                <a:cs typeface="Calibri" panose="020F0502020204030204" pitchFamily="34" charset="0"/>
              </a:rPr>
              <a:t>Вывод </a:t>
            </a:r>
            <a:r>
              <a:rPr lang="ru-RU" dirty="0">
                <a:solidFill>
                  <a:schemeClr val="tx1"/>
                </a:solidFill>
                <a:latin typeface="Calibri" panose="020F0502020204030204" pitchFamily="34" charset="0"/>
                <a:cs typeface="Calibri" panose="020F0502020204030204" pitchFamily="34" charset="0"/>
              </a:rPr>
              <a:t>уравнения остаточной девиации магнитного компаса.</a:t>
            </a:r>
          </a:p>
        </p:txBody>
      </p:sp>
    </p:spTree>
    <p:extLst>
      <p:ext uri="{BB962C8B-B14F-4D97-AF65-F5344CB8AC3E}">
        <p14:creationId xmlns:p14="http://schemas.microsoft.com/office/powerpoint/2010/main" val="23346609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solidFill>
                  <a:schemeClr val="tx1"/>
                </a:solidFill>
              </a:rPr>
              <a:t>Таблица сил</a:t>
            </a:r>
            <a:endParaRPr lang="ru-RU" dirty="0">
              <a:solidFill>
                <a:schemeClr val="tx1"/>
              </a:solidFill>
            </a:endParaRPr>
          </a:p>
        </p:txBody>
      </p:sp>
      <p:sp>
        <p:nvSpPr>
          <p:cNvPr id="3" name="Объект 2"/>
          <p:cNvSpPr>
            <a:spLocks noGrp="1"/>
          </p:cNvSpPr>
          <p:nvPr>
            <p:ph sz="quarter" idx="1"/>
          </p:nvPr>
        </p:nvSpPr>
        <p:spPr>
          <a:xfrm>
            <a:off x="5887193" y="1395901"/>
            <a:ext cx="3077295" cy="4813415"/>
          </a:xfrm>
        </p:spPr>
        <p:txBody>
          <a:bodyPr>
            <a:normAutofit fontScale="77500" lnSpcReduction="20000"/>
          </a:bodyPr>
          <a:lstStyle/>
          <a:p>
            <a:pPr marL="0" indent="0">
              <a:buNone/>
            </a:pPr>
            <a:r>
              <a:rPr lang="ru-RU" dirty="0">
                <a:latin typeface="Calibri" panose="020F0502020204030204" pitchFamily="34" charset="0"/>
                <a:cs typeface="Calibri" panose="020F0502020204030204" pitchFamily="34" charset="0"/>
              </a:rPr>
              <a:t>Суммарное действие сил λ</a:t>
            </a:r>
            <a:r>
              <a:rPr lang="en-US" dirty="0">
                <a:latin typeface="Calibri" panose="020F0502020204030204" pitchFamily="34" charset="0"/>
                <a:cs typeface="Calibri" panose="020F0502020204030204" pitchFamily="34" charset="0"/>
              </a:rPr>
              <a:t>H</a:t>
            </a:r>
            <a:r>
              <a:rPr lang="ru-RU" dirty="0">
                <a:latin typeface="Calibri" panose="020F0502020204030204" pitchFamily="34" charset="0"/>
                <a:cs typeface="Calibri" panose="020F0502020204030204" pitchFamily="34" charset="0"/>
              </a:rPr>
              <a:t>, </a:t>
            </a:r>
            <a:r>
              <a:rPr lang="en-US" dirty="0">
                <a:latin typeface="Calibri" panose="020F0502020204030204" pitchFamily="34" charset="0"/>
                <a:cs typeface="Calibri" panose="020F0502020204030204" pitchFamily="34" charset="0"/>
              </a:rPr>
              <a:t>A</a:t>
            </a:r>
            <a:r>
              <a:rPr lang="ru-RU" dirty="0">
                <a:latin typeface="Calibri" panose="020F0502020204030204" pitchFamily="34" charset="0"/>
                <a:cs typeface="Calibri" panose="020F0502020204030204" pitchFamily="34" charset="0"/>
              </a:rPr>
              <a:t>λ</a:t>
            </a:r>
            <a:r>
              <a:rPr lang="en-US" dirty="0">
                <a:latin typeface="Calibri" panose="020F0502020204030204" pitchFamily="34" charset="0"/>
                <a:cs typeface="Calibri" panose="020F0502020204030204" pitchFamily="34" charset="0"/>
              </a:rPr>
              <a:t>H</a:t>
            </a:r>
            <a:r>
              <a:rPr lang="ru-RU" dirty="0">
                <a:latin typeface="Calibri" panose="020F0502020204030204" pitchFamily="34" charset="0"/>
                <a:cs typeface="Calibri" panose="020F0502020204030204" pitchFamily="34" charset="0"/>
              </a:rPr>
              <a:t>, </a:t>
            </a:r>
            <a:r>
              <a:rPr lang="en-US" dirty="0">
                <a:latin typeface="Calibri" panose="020F0502020204030204" pitchFamily="34" charset="0"/>
                <a:cs typeface="Calibri" panose="020F0502020204030204" pitchFamily="34" charset="0"/>
              </a:rPr>
              <a:t>B</a:t>
            </a:r>
            <a:r>
              <a:rPr lang="ru-RU" dirty="0">
                <a:latin typeface="Calibri" panose="020F0502020204030204" pitchFamily="34" charset="0"/>
                <a:cs typeface="Calibri" panose="020F0502020204030204" pitchFamily="34" charset="0"/>
              </a:rPr>
              <a:t>λ</a:t>
            </a:r>
            <a:r>
              <a:rPr lang="en-US" dirty="0">
                <a:latin typeface="Calibri" panose="020F0502020204030204" pitchFamily="34" charset="0"/>
                <a:cs typeface="Calibri" panose="020F0502020204030204" pitchFamily="34" charset="0"/>
              </a:rPr>
              <a:t>H</a:t>
            </a:r>
            <a:r>
              <a:rPr lang="ru-RU" dirty="0">
                <a:latin typeface="Calibri" panose="020F0502020204030204" pitchFamily="34" charset="0"/>
                <a:cs typeface="Calibri" panose="020F0502020204030204" pitchFamily="34" charset="0"/>
              </a:rPr>
              <a:t>, </a:t>
            </a:r>
            <a:r>
              <a:rPr lang="en-US" dirty="0">
                <a:latin typeface="Calibri" panose="020F0502020204030204" pitchFamily="34" charset="0"/>
                <a:cs typeface="Calibri" panose="020F0502020204030204" pitchFamily="34" charset="0"/>
              </a:rPr>
              <a:t>C</a:t>
            </a:r>
            <a:r>
              <a:rPr lang="ru-RU" dirty="0">
                <a:latin typeface="Calibri" panose="020F0502020204030204" pitchFamily="34" charset="0"/>
                <a:cs typeface="Calibri" panose="020F0502020204030204" pitchFamily="34" charset="0"/>
              </a:rPr>
              <a:t>λ</a:t>
            </a:r>
            <a:r>
              <a:rPr lang="en-US" dirty="0">
                <a:latin typeface="Calibri" panose="020F0502020204030204" pitchFamily="34" charset="0"/>
                <a:cs typeface="Calibri" panose="020F0502020204030204" pitchFamily="34" charset="0"/>
              </a:rPr>
              <a:t>H</a:t>
            </a:r>
            <a:r>
              <a:rPr lang="ru-RU" dirty="0">
                <a:latin typeface="Calibri" panose="020F0502020204030204" pitchFamily="34" charset="0"/>
                <a:cs typeface="Calibri" panose="020F0502020204030204" pitchFamily="34" charset="0"/>
              </a:rPr>
              <a:t>, </a:t>
            </a:r>
            <a:r>
              <a:rPr lang="en-US" dirty="0">
                <a:latin typeface="Calibri" panose="020F0502020204030204" pitchFamily="34" charset="0"/>
                <a:cs typeface="Calibri" panose="020F0502020204030204" pitchFamily="34" charset="0"/>
              </a:rPr>
              <a:t>D</a:t>
            </a:r>
            <a:r>
              <a:rPr lang="ru-RU" dirty="0">
                <a:latin typeface="Calibri" panose="020F0502020204030204" pitchFamily="34" charset="0"/>
                <a:cs typeface="Calibri" panose="020F0502020204030204" pitchFamily="34" charset="0"/>
              </a:rPr>
              <a:t>λ</a:t>
            </a:r>
            <a:r>
              <a:rPr lang="en-US" dirty="0">
                <a:latin typeface="Calibri" panose="020F0502020204030204" pitchFamily="34" charset="0"/>
                <a:cs typeface="Calibri" panose="020F0502020204030204" pitchFamily="34" charset="0"/>
              </a:rPr>
              <a:t>H</a:t>
            </a:r>
            <a:r>
              <a:rPr lang="ru-RU" dirty="0">
                <a:latin typeface="Calibri" panose="020F0502020204030204" pitchFamily="34" charset="0"/>
                <a:cs typeface="Calibri" panose="020F0502020204030204" pitchFamily="34" charset="0"/>
              </a:rPr>
              <a:t>, </a:t>
            </a:r>
            <a:r>
              <a:rPr lang="en-US" dirty="0">
                <a:latin typeface="Calibri" panose="020F0502020204030204" pitchFamily="34" charset="0"/>
                <a:cs typeface="Calibri" panose="020F0502020204030204" pitchFamily="34" charset="0"/>
              </a:rPr>
              <a:t>E</a:t>
            </a:r>
            <a:r>
              <a:rPr lang="ru-RU" dirty="0">
                <a:latin typeface="Calibri" panose="020F0502020204030204" pitchFamily="34" charset="0"/>
                <a:cs typeface="Calibri" panose="020F0502020204030204" pitchFamily="34" charset="0"/>
              </a:rPr>
              <a:t>λ</a:t>
            </a:r>
            <a:r>
              <a:rPr lang="en-US" dirty="0">
                <a:latin typeface="Calibri" panose="020F0502020204030204" pitchFamily="34" charset="0"/>
                <a:cs typeface="Calibri" panose="020F0502020204030204" pitchFamily="34" charset="0"/>
              </a:rPr>
              <a:t>H </a:t>
            </a:r>
            <a:r>
              <a:rPr lang="ru-RU" dirty="0">
                <a:latin typeface="Calibri" panose="020F0502020204030204" pitchFamily="34" charset="0"/>
                <a:cs typeface="Calibri" panose="020F0502020204030204" pitchFamily="34" charset="0"/>
              </a:rPr>
              <a:t>на магнитный компас находят при помощи многоугольника, который можно построить по данным таблицы. Построение многоугольника сил (при известных коэффициентах) представляет собой графическое решение задачи по определению девиации для заданного курса судна.</a:t>
            </a:r>
          </a:p>
        </p:txBody>
      </p:sp>
      <p:pic>
        <p:nvPicPr>
          <p:cNvPr id="1026" name="image46.png"/>
          <p:cNvPicPr>
            <a:picLocks noChangeAspect="1" noChangeArrowheads="1"/>
          </p:cNvPicPr>
          <p:nvPr/>
        </p:nvPicPr>
        <p:blipFill>
          <a:blip r:embed="rId2" cstate="print">
            <a:extLst>
              <a:ext uri="{28A0092B-C50C-407E-A947-70E740481C1C}">
                <a14:useLocalDpi xmlns:a14="http://schemas.microsoft.com/office/drawing/2010/main" val="0"/>
              </a:ext>
            </a:extLst>
          </a:blip>
          <a:srcRect t="3294" r="-423" b="35893"/>
          <a:stretch>
            <a:fillRect/>
          </a:stretch>
        </p:blipFill>
        <p:spPr bwMode="auto">
          <a:xfrm>
            <a:off x="179512" y="1340768"/>
            <a:ext cx="5694783" cy="48685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02256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500"/>
                                        <p:tgtEl>
                                          <p:spTgt spid="102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752" y="228600"/>
            <a:ext cx="8534400" cy="824136"/>
          </a:xfrm>
        </p:spPr>
        <p:txBody>
          <a:bodyPr>
            <a:normAutofit fontScale="90000"/>
          </a:bodyPr>
          <a:lstStyle/>
          <a:p>
            <a:r>
              <a:rPr lang="ru-RU" dirty="0">
                <a:solidFill>
                  <a:schemeClr val="tx1"/>
                </a:solidFill>
                <a:latin typeface="Calibri" panose="020F0502020204030204" pitchFamily="34" charset="0"/>
                <a:cs typeface="Calibri" panose="020F0502020204030204" pitchFamily="34" charset="0"/>
              </a:rPr>
              <a:t>Вывод уравнения остаточной девиации магнитного компаса.</a:t>
            </a:r>
            <a:endParaRPr lang="ru-RU" dirty="0"/>
          </a:p>
        </p:txBody>
      </p:sp>
      <p:sp>
        <p:nvSpPr>
          <p:cNvPr id="3" name="Объект 2"/>
          <p:cNvSpPr>
            <a:spLocks noGrp="1"/>
          </p:cNvSpPr>
          <p:nvPr>
            <p:ph sz="quarter" idx="1"/>
          </p:nvPr>
        </p:nvSpPr>
        <p:spPr>
          <a:xfrm>
            <a:off x="301752" y="1527048"/>
            <a:ext cx="8503920" cy="4710264"/>
          </a:xfrm>
        </p:spPr>
        <p:txBody>
          <a:bodyPr>
            <a:normAutofit fontScale="85000" lnSpcReduction="10000"/>
          </a:bodyPr>
          <a:lstStyle/>
          <a:p>
            <a:pPr marL="0" indent="0">
              <a:buNone/>
            </a:pPr>
            <a:r>
              <a:rPr lang="ru-RU" dirty="0"/>
              <a:t>Сначала проводят линию магнитного меридиана </a:t>
            </a:r>
            <a:r>
              <a:rPr lang="en-US" dirty="0"/>
              <a:t>N</a:t>
            </a:r>
            <a:r>
              <a:rPr lang="ru-RU" dirty="0"/>
              <a:t>м  </a:t>
            </a:r>
            <a:r>
              <a:rPr lang="ru-RU" dirty="0" smtClean="0"/>
              <a:t>и отмечают </a:t>
            </a:r>
            <a:r>
              <a:rPr lang="ru-RU" dirty="0"/>
              <a:t>направляющую силу Н. В том же масштабе вычерчивают одну за другой остальные силы, придавая им направления, указанные в таблице. Результирующий вектор Н</a:t>
            </a:r>
            <a:r>
              <a:rPr lang="ru-RU" dirty="0" smtClean="0"/>
              <a:t>', </a:t>
            </a:r>
            <a:r>
              <a:rPr lang="ru-RU" dirty="0"/>
              <a:t>является замыкающим в многоугольнике. Он проводится из начала 1-го вектора  </a:t>
            </a:r>
            <a:r>
              <a:rPr lang="ru-RU" dirty="0" err="1"/>
              <a:t>λН</a:t>
            </a:r>
            <a:r>
              <a:rPr lang="ru-RU" dirty="0"/>
              <a:t> в конец последнего </a:t>
            </a:r>
            <a:r>
              <a:rPr lang="en-US" dirty="0"/>
              <a:t>E</a:t>
            </a:r>
            <a:r>
              <a:rPr lang="ru-RU" dirty="0"/>
              <a:t>λ</a:t>
            </a:r>
            <a:r>
              <a:rPr lang="en-US" dirty="0"/>
              <a:t>H</a:t>
            </a:r>
            <a:r>
              <a:rPr lang="ru-RU" dirty="0" smtClean="0"/>
              <a:t>.</a:t>
            </a:r>
          </a:p>
          <a:p>
            <a:pPr marL="0" indent="0">
              <a:buNone/>
            </a:pPr>
            <a:r>
              <a:rPr lang="ru-RU" dirty="0" smtClean="0"/>
              <a:t>Вектор </a:t>
            </a:r>
            <a:r>
              <a:rPr lang="en-US" dirty="0"/>
              <a:t>H</a:t>
            </a:r>
            <a:r>
              <a:rPr lang="ru-RU" dirty="0"/>
              <a:t>’ определяет направление компасного меридиана </a:t>
            </a:r>
            <a:r>
              <a:rPr lang="en-US" dirty="0"/>
              <a:t>N</a:t>
            </a:r>
            <a:r>
              <a:rPr lang="ru-RU" dirty="0"/>
              <a:t>к и дает возможность измерить величину девиации ẟ как угол между двумя меридианами (</a:t>
            </a:r>
            <a:r>
              <a:rPr lang="en-US" dirty="0"/>
              <a:t>N</a:t>
            </a:r>
            <a:r>
              <a:rPr lang="ru-RU" dirty="0"/>
              <a:t>м и </a:t>
            </a:r>
            <a:r>
              <a:rPr lang="en-US" dirty="0"/>
              <a:t>N</a:t>
            </a:r>
            <a:r>
              <a:rPr lang="ru-RU" dirty="0"/>
              <a:t>к). По рисунку ниже можно видеть соотношение между магнитным </a:t>
            </a:r>
            <a:r>
              <a:rPr lang="en-US" dirty="0"/>
              <a:t>k </a:t>
            </a:r>
            <a:r>
              <a:rPr lang="ru-RU" dirty="0"/>
              <a:t>и компасным </a:t>
            </a:r>
            <a:r>
              <a:rPr lang="en-US" dirty="0"/>
              <a:t>k</a:t>
            </a:r>
            <a:r>
              <a:rPr lang="ru-RU" dirty="0"/>
              <a:t>’ курсами судна: </a:t>
            </a:r>
            <a:r>
              <a:rPr lang="en-US" dirty="0"/>
              <a:t>k</a:t>
            </a:r>
            <a:r>
              <a:rPr lang="ru-RU" dirty="0"/>
              <a:t>=</a:t>
            </a:r>
            <a:r>
              <a:rPr lang="en-US" dirty="0"/>
              <a:t>k</a:t>
            </a:r>
            <a:r>
              <a:rPr lang="ru-RU" dirty="0"/>
              <a:t>’+ẟ. Следует иметь ввиду, что с изменением курса судна фигура многоугольника принимает другую форму</a:t>
            </a:r>
          </a:p>
        </p:txBody>
      </p:sp>
    </p:spTree>
    <p:extLst>
      <p:ext uri="{BB962C8B-B14F-4D97-AF65-F5344CB8AC3E}">
        <p14:creationId xmlns:p14="http://schemas.microsoft.com/office/powerpoint/2010/main" val="20691075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solidFill>
                  <a:schemeClr val="tx1"/>
                </a:solidFill>
              </a:rPr>
              <a:t>Многоугольники сил.</a:t>
            </a:r>
            <a:endParaRPr lang="ru-RU" dirty="0">
              <a:solidFill>
                <a:schemeClr val="tx1"/>
              </a:solidFill>
            </a:endParaRPr>
          </a:p>
        </p:txBody>
      </p:sp>
      <p:sp>
        <p:nvSpPr>
          <p:cNvPr id="3" name="Объект 2"/>
          <p:cNvSpPr>
            <a:spLocks noGrp="1"/>
          </p:cNvSpPr>
          <p:nvPr>
            <p:ph sz="quarter" idx="1"/>
          </p:nvPr>
        </p:nvSpPr>
        <p:spPr>
          <a:xfrm flipH="1">
            <a:off x="8805672" y="1916832"/>
            <a:ext cx="86808" cy="4182216"/>
          </a:xfrm>
        </p:spPr>
        <p:txBody>
          <a:bodyPr/>
          <a:lstStyle/>
          <a:p>
            <a:endParaRPr lang="ru-RU" dirty="0"/>
          </a:p>
        </p:txBody>
      </p:sp>
      <p:pic>
        <p:nvPicPr>
          <p:cNvPr id="2050" name="image47.png"/>
          <p:cNvPicPr>
            <a:picLocks noChangeAspect="1" noChangeArrowheads="1"/>
          </p:cNvPicPr>
          <p:nvPr/>
        </p:nvPicPr>
        <p:blipFill>
          <a:blip r:embed="rId2" cstate="print">
            <a:extLst>
              <a:ext uri="{28A0092B-C50C-407E-A947-70E740481C1C}">
                <a14:useLocalDpi xmlns:a14="http://schemas.microsoft.com/office/drawing/2010/main" val="0"/>
              </a:ext>
            </a:extLst>
          </a:blip>
          <a:srcRect b="42581"/>
          <a:stretch>
            <a:fillRect/>
          </a:stretch>
        </p:blipFill>
        <p:spPr bwMode="auto">
          <a:xfrm>
            <a:off x="278731" y="1471464"/>
            <a:ext cx="3777431" cy="4125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1" name="image48.png"/>
          <p:cNvPicPr>
            <a:picLocks noChangeAspect="1" noChangeArrowheads="1"/>
          </p:cNvPicPr>
          <p:nvPr/>
        </p:nvPicPr>
        <p:blipFill>
          <a:blip r:embed="rId3">
            <a:extLst>
              <a:ext uri="{28A0092B-C50C-407E-A947-70E740481C1C}">
                <a14:useLocalDpi xmlns:a14="http://schemas.microsoft.com/office/drawing/2010/main" val="0"/>
              </a:ext>
            </a:extLst>
          </a:blip>
          <a:srcRect l="43469" r="-26" b="51529"/>
          <a:stretch>
            <a:fillRect/>
          </a:stretch>
        </p:blipFill>
        <p:spPr bwMode="auto">
          <a:xfrm>
            <a:off x="4932040" y="1471464"/>
            <a:ext cx="3816424" cy="4125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p:nvPr/>
        </p:nvSpPr>
        <p:spPr>
          <a:xfrm>
            <a:off x="1641532" y="5781228"/>
            <a:ext cx="525914" cy="523220"/>
          </a:xfrm>
          <a:prstGeom prst="rect">
            <a:avLst/>
          </a:prstGeom>
          <a:noFill/>
        </p:spPr>
        <p:txBody>
          <a:bodyPr wrap="square" rtlCol="0">
            <a:spAutoFit/>
          </a:bodyPr>
          <a:lstStyle/>
          <a:p>
            <a:r>
              <a:rPr lang="ru-RU" sz="2800" dirty="0" smtClean="0">
                <a:latin typeface="Calibri" panose="020F0502020204030204" pitchFamily="34" charset="0"/>
                <a:cs typeface="Calibri" panose="020F0502020204030204" pitchFamily="34" charset="0"/>
              </a:rPr>
              <a:t>1</a:t>
            </a:r>
            <a:endParaRPr lang="ru-RU" sz="2800" dirty="0">
              <a:latin typeface="Calibri" panose="020F0502020204030204" pitchFamily="34" charset="0"/>
              <a:cs typeface="Calibri" panose="020F0502020204030204" pitchFamily="34" charset="0"/>
            </a:endParaRPr>
          </a:p>
        </p:txBody>
      </p:sp>
      <p:sp>
        <p:nvSpPr>
          <p:cNvPr id="5" name="TextBox 4"/>
          <p:cNvSpPr txBox="1"/>
          <p:nvPr/>
        </p:nvSpPr>
        <p:spPr>
          <a:xfrm>
            <a:off x="6516216" y="5781228"/>
            <a:ext cx="936104" cy="523220"/>
          </a:xfrm>
          <a:prstGeom prst="rect">
            <a:avLst/>
          </a:prstGeom>
          <a:noFill/>
        </p:spPr>
        <p:txBody>
          <a:bodyPr wrap="square" rtlCol="0">
            <a:spAutoFit/>
          </a:bodyPr>
          <a:lstStyle/>
          <a:p>
            <a:r>
              <a:rPr lang="ru-RU" sz="2800" dirty="0" smtClean="0">
                <a:latin typeface="Calibri" panose="020F0502020204030204" pitchFamily="34" charset="0"/>
                <a:cs typeface="Calibri" panose="020F0502020204030204" pitchFamily="34" charset="0"/>
              </a:rPr>
              <a:t>2</a:t>
            </a:r>
            <a:endParaRPr lang="ru-RU"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25447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fade">
                                      <p:cBhvr>
                                        <p:cTn id="7" dur="500"/>
                                        <p:tgtEl>
                                          <p:spTgt spid="205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051"/>
                                        </p:tgtEl>
                                        <p:attrNameLst>
                                          <p:attrName>style.visibility</p:attrName>
                                        </p:attrNameLst>
                                      </p:cBhvr>
                                      <p:to>
                                        <p:strVal val="visible"/>
                                      </p:to>
                                    </p:set>
                                    <p:animEffect transition="in" filter="fade">
                                      <p:cBhvr>
                                        <p:cTn id="12" dur="500"/>
                                        <p:tgtEl>
                                          <p:spTgt spid="20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752" y="228600"/>
            <a:ext cx="8534400" cy="824136"/>
          </a:xfrm>
        </p:spPr>
        <p:txBody>
          <a:bodyPr>
            <a:normAutofit fontScale="90000"/>
          </a:bodyPr>
          <a:lstStyle/>
          <a:p>
            <a:r>
              <a:rPr lang="ru-RU" dirty="0">
                <a:solidFill>
                  <a:schemeClr val="tx1"/>
                </a:solidFill>
                <a:latin typeface="Calibri" panose="020F0502020204030204" pitchFamily="34" charset="0"/>
                <a:cs typeface="Calibri" panose="020F0502020204030204" pitchFamily="34" charset="0"/>
              </a:rPr>
              <a:t>Вывод уравнения остаточной девиации магнитного компаса.</a:t>
            </a:r>
            <a:endParaRPr lang="ru-RU" dirty="0"/>
          </a:p>
        </p:txBody>
      </p:sp>
      <p:sp>
        <p:nvSpPr>
          <p:cNvPr id="3" name="Объект 2"/>
          <p:cNvSpPr>
            <a:spLocks noGrp="1"/>
          </p:cNvSpPr>
          <p:nvPr>
            <p:ph sz="quarter" idx="1"/>
          </p:nvPr>
        </p:nvSpPr>
        <p:spPr>
          <a:xfrm>
            <a:off x="323528" y="1546318"/>
            <a:ext cx="8662736" cy="3990184"/>
          </a:xfrm>
        </p:spPr>
        <p:txBody>
          <a:bodyPr>
            <a:normAutofit/>
          </a:bodyPr>
          <a:lstStyle/>
          <a:p>
            <a:pPr marL="0" indent="0">
              <a:buNone/>
            </a:pPr>
            <a:r>
              <a:rPr lang="ru-RU" sz="2000" dirty="0">
                <a:latin typeface="Calibri" panose="020F0502020204030204" pitchFamily="34" charset="0"/>
                <a:cs typeface="Calibri" panose="020F0502020204030204" pitchFamily="34" charset="0"/>
              </a:rPr>
              <a:t>Для аналитического решения задач применяют основную формулу девиации, которая выводится с помощью многоугольника сил. </a:t>
            </a:r>
            <a:endParaRPr lang="ru-RU" sz="2000" dirty="0" smtClean="0">
              <a:latin typeface="Calibri" panose="020F0502020204030204" pitchFamily="34" charset="0"/>
              <a:cs typeface="Calibri" panose="020F0502020204030204" pitchFamily="34" charset="0"/>
            </a:endParaRPr>
          </a:p>
          <a:p>
            <a:pPr marL="0" indent="0">
              <a:buNone/>
            </a:pPr>
            <a:r>
              <a:rPr lang="ru-RU" sz="2000" dirty="0" smtClean="0">
                <a:latin typeface="Calibri" panose="020F0502020204030204" pitchFamily="34" charset="0"/>
                <a:cs typeface="Calibri" panose="020F0502020204030204" pitchFamily="34" charset="0"/>
              </a:rPr>
              <a:t>Для </a:t>
            </a:r>
            <a:r>
              <a:rPr lang="ru-RU" sz="2000" dirty="0">
                <a:latin typeface="Calibri" panose="020F0502020204030204" pitchFamily="34" charset="0"/>
                <a:cs typeface="Calibri" panose="020F0502020204030204" pitchFamily="34" charset="0"/>
              </a:rPr>
              <a:t>этого через вершину вектора λ</a:t>
            </a:r>
            <a:r>
              <a:rPr lang="en-US" sz="2000" dirty="0">
                <a:latin typeface="Calibri" panose="020F0502020204030204" pitchFamily="34" charset="0"/>
                <a:cs typeface="Calibri" panose="020F0502020204030204" pitchFamily="34" charset="0"/>
              </a:rPr>
              <a:t>H </a:t>
            </a:r>
            <a:r>
              <a:rPr lang="ru-RU" sz="2000" dirty="0">
                <a:latin typeface="Calibri" panose="020F0502020204030204" pitchFamily="34" charset="0"/>
                <a:cs typeface="Calibri" panose="020F0502020204030204" pitchFamily="34" charset="0"/>
              </a:rPr>
              <a:t>проводят линию </a:t>
            </a:r>
            <a:r>
              <a:rPr lang="en-US" sz="2000" dirty="0" err="1">
                <a:latin typeface="Calibri" panose="020F0502020204030204" pitchFamily="34" charset="0"/>
                <a:cs typeface="Calibri" panose="020F0502020204030204" pitchFamily="34" charset="0"/>
              </a:rPr>
              <a:t>mn</a:t>
            </a:r>
            <a:r>
              <a:rPr lang="ru-RU" sz="2000" dirty="0">
                <a:latin typeface="Calibri" panose="020F0502020204030204" pitchFamily="34" charset="0"/>
                <a:cs typeface="Calibri" panose="020F0502020204030204" pitchFamily="34" charset="0"/>
              </a:rPr>
              <a:t>, перпендикулярную компасному меридиану </a:t>
            </a:r>
            <a:r>
              <a:rPr lang="en-US" sz="2000" dirty="0">
                <a:latin typeface="Calibri" panose="020F0502020204030204" pitchFamily="34" charset="0"/>
                <a:cs typeface="Calibri" panose="020F0502020204030204" pitchFamily="34" charset="0"/>
              </a:rPr>
              <a:t>N</a:t>
            </a:r>
            <a:r>
              <a:rPr lang="ru-RU" sz="2000" dirty="0">
                <a:latin typeface="Calibri" panose="020F0502020204030204" pitchFamily="34" charset="0"/>
                <a:cs typeface="Calibri" panose="020F0502020204030204" pitchFamily="34" charset="0"/>
              </a:rPr>
              <a:t>к, и на эту линию проецируют векторы всех сил, действующих на компас. </a:t>
            </a:r>
            <a:endParaRPr lang="ru-RU" sz="2000" dirty="0" smtClean="0">
              <a:latin typeface="Calibri" panose="020F0502020204030204" pitchFamily="34" charset="0"/>
              <a:cs typeface="Calibri" panose="020F0502020204030204" pitchFamily="34" charset="0"/>
            </a:endParaRPr>
          </a:p>
          <a:p>
            <a:pPr marL="0" indent="0">
              <a:buNone/>
            </a:pPr>
            <a:r>
              <a:rPr lang="ru-RU" sz="2000" dirty="0" smtClean="0">
                <a:latin typeface="Calibri" panose="020F0502020204030204" pitchFamily="34" charset="0"/>
                <a:cs typeface="Calibri" panose="020F0502020204030204" pitchFamily="34" charset="0"/>
              </a:rPr>
              <a:t>Пять </a:t>
            </a:r>
            <a:r>
              <a:rPr lang="ru-RU" sz="2000" dirty="0">
                <a:latin typeface="Calibri" panose="020F0502020204030204" pitchFamily="34" charset="0"/>
                <a:cs typeface="Calibri" panose="020F0502020204030204" pitchFamily="34" charset="0"/>
              </a:rPr>
              <a:t>проекций (от сил </a:t>
            </a:r>
            <a:r>
              <a:rPr lang="ru-RU" sz="2000" dirty="0" err="1">
                <a:latin typeface="Calibri" panose="020F0502020204030204" pitchFamily="34" charset="0"/>
                <a:cs typeface="Calibri" panose="020F0502020204030204" pitchFamily="34" charset="0"/>
              </a:rPr>
              <a:t>АλН</a:t>
            </a:r>
            <a:r>
              <a:rPr lang="ru-RU" sz="2000" dirty="0">
                <a:latin typeface="Calibri" panose="020F0502020204030204" pitchFamily="34" charset="0"/>
                <a:cs typeface="Calibri" panose="020F0502020204030204" pitchFamily="34" charset="0"/>
              </a:rPr>
              <a:t>, </a:t>
            </a:r>
            <a:r>
              <a:rPr lang="en-US" sz="2000" dirty="0">
                <a:latin typeface="Calibri" panose="020F0502020204030204" pitchFamily="34" charset="0"/>
                <a:cs typeface="Calibri" panose="020F0502020204030204" pitchFamily="34" charset="0"/>
              </a:rPr>
              <a:t>B</a:t>
            </a:r>
            <a:r>
              <a:rPr lang="ru-RU" sz="2000" dirty="0">
                <a:latin typeface="Calibri" panose="020F0502020204030204" pitchFamily="34" charset="0"/>
                <a:cs typeface="Calibri" panose="020F0502020204030204" pitchFamily="34" charset="0"/>
              </a:rPr>
              <a:t>λ</a:t>
            </a:r>
            <a:r>
              <a:rPr lang="en-US" sz="2000" dirty="0">
                <a:latin typeface="Calibri" panose="020F0502020204030204" pitchFamily="34" charset="0"/>
                <a:cs typeface="Calibri" panose="020F0502020204030204" pitchFamily="34" charset="0"/>
              </a:rPr>
              <a:t>H</a:t>
            </a:r>
            <a:r>
              <a:rPr lang="ru-RU" sz="2000" dirty="0">
                <a:latin typeface="Calibri" panose="020F0502020204030204" pitchFamily="34" charset="0"/>
                <a:cs typeface="Calibri" panose="020F0502020204030204" pitchFamily="34" charset="0"/>
              </a:rPr>
              <a:t>, </a:t>
            </a:r>
            <a:r>
              <a:rPr lang="en-US" sz="2000" dirty="0">
                <a:latin typeface="Calibri" panose="020F0502020204030204" pitchFamily="34" charset="0"/>
                <a:cs typeface="Calibri" panose="020F0502020204030204" pitchFamily="34" charset="0"/>
              </a:rPr>
              <a:t>C</a:t>
            </a:r>
            <a:r>
              <a:rPr lang="ru-RU" sz="2000" dirty="0">
                <a:latin typeface="Calibri" panose="020F0502020204030204" pitchFamily="34" charset="0"/>
                <a:cs typeface="Calibri" panose="020F0502020204030204" pitchFamily="34" charset="0"/>
              </a:rPr>
              <a:t>λ</a:t>
            </a:r>
            <a:r>
              <a:rPr lang="en-US" sz="2000" dirty="0">
                <a:latin typeface="Calibri" panose="020F0502020204030204" pitchFamily="34" charset="0"/>
                <a:cs typeface="Calibri" panose="020F0502020204030204" pitchFamily="34" charset="0"/>
              </a:rPr>
              <a:t>H</a:t>
            </a:r>
            <a:r>
              <a:rPr lang="ru-RU" sz="2000" dirty="0">
                <a:latin typeface="Calibri" panose="020F0502020204030204" pitchFamily="34" charset="0"/>
                <a:cs typeface="Calibri" panose="020F0502020204030204" pitchFamily="34" charset="0"/>
              </a:rPr>
              <a:t>, </a:t>
            </a:r>
            <a:r>
              <a:rPr lang="en-US" sz="2000" dirty="0">
                <a:latin typeface="Calibri" panose="020F0502020204030204" pitchFamily="34" charset="0"/>
                <a:cs typeface="Calibri" panose="020F0502020204030204" pitchFamily="34" charset="0"/>
              </a:rPr>
              <a:t>D</a:t>
            </a:r>
            <a:r>
              <a:rPr lang="ru-RU" sz="2000" dirty="0">
                <a:latin typeface="Calibri" panose="020F0502020204030204" pitchFamily="34" charset="0"/>
                <a:cs typeface="Calibri" panose="020F0502020204030204" pitchFamily="34" charset="0"/>
              </a:rPr>
              <a:t>λ</a:t>
            </a:r>
            <a:r>
              <a:rPr lang="en-US" sz="2000" dirty="0">
                <a:latin typeface="Calibri" panose="020F0502020204030204" pitchFamily="34" charset="0"/>
                <a:cs typeface="Calibri" panose="020F0502020204030204" pitchFamily="34" charset="0"/>
              </a:rPr>
              <a:t>H</a:t>
            </a:r>
            <a:r>
              <a:rPr lang="ru-RU" sz="2000" dirty="0">
                <a:latin typeface="Calibri" panose="020F0502020204030204" pitchFamily="34" charset="0"/>
                <a:cs typeface="Calibri" panose="020F0502020204030204" pitchFamily="34" charset="0"/>
              </a:rPr>
              <a:t>, </a:t>
            </a:r>
            <a:r>
              <a:rPr lang="en-US" sz="2000" dirty="0">
                <a:latin typeface="Calibri" panose="020F0502020204030204" pitchFamily="34" charset="0"/>
                <a:cs typeface="Calibri" panose="020F0502020204030204" pitchFamily="34" charset="0"/>
              </a:rPr>
              <a:t>E</a:t>
            </a:r>
            <a:r>
              <a:rPr lang="ru-RU" sz="2000" dirty="0">
                <a:latin typeface="Calibri" panose="020F0502020204030204" pitchFamily="34" charset="0"/>
                <a:cs typeface="Calibri" panose="020F0502020204030204" pitchFamily="34" charset="0"/>
              </a:rPr>
              <a:t>λ</a:t>
            </a:r>
            <a:r>
              <a:rPr lang="en-US" sz="2000" dirty="0">
                <a:latin typeface="Calibri" panose="020F0502020204030204" pitchFamily="34" charset="0"/>
                <a:cs typeface="Calibri" panose="020F0502020204030204" pitchFamily="34" charset="0"/>
              </a:rPr>
              <a:t>H</a:t>
            </a:r>
            <a:r>
              <a:rPr lang="ru-RU" sz="2000" dirty="0">
                <a:latin typeface="Calibri" panose="020F0502020204030204" pitchFamily="34" charset="0"/>
                <a:cs typeface="Calibri" panose="020F0502020204030204" pitchFamily="34" charset="0"/>
              </a:rPr>
              <a:t>) действуют на магнитную стрелку вправо, а одна проекция (от силы λ</a:t>
            </a:r>
            <a:r>
              <a:rPr lang="en-US" sz="2000" dirty="0">
                <a:latin typeface="Calibri" panose="020F0502020204030204" pitchFamily="34" charset="0"/>
                <a:cs typeface="Calibri" panose="020F0502020204030204" pitchFamily="34" charset="0"/>
              </a:rPr>
              <a:t>H</a:t>
            </a:r>
            <a:r>
              <a:rPr lang="ru-RU" sz="2000" dirty="0">
                <a:latin typeface="Calibri" panose="020F0502020204030204" pitchFamily="34" charset="0"/>
                <a:cs typeface="Calibri" panose="020F0502020204030204" pitchFamily="34" charset="0"/>
              </a:rPr>
              <a:t>) - влево. Алгебраическая сумма всех шести сил равна нулю, т.к. стрелка компаса (магнитная система) принимает устойчивое положение по направлению результирующего вектора </a:t>
            </a:r>
            <a:r>
              <a:rPr lang="en-US" sz="2000" dirty="0">
                <a:latin typeface="Calibri" panose="020F0502020204030204" pitchFamily="34" charset="0"/>
                <a:cs typeface="Calibri" panose="020F0502020204030204" pitchFamily="34" charset="0"/>
              </a:rPr>
              <a:t>H</a:t>
            </a:r>
            <a:r>
              <a:rPr lang="ru-RU" sz="2000" dirty="0">
                <a:latin typeface="Calibri" panose="020F0502020204030204" pitchFamily="34" charset="0"/>
                <a:cs typeface="Calibri" panose="020F0502020204030204" pitchFamily="34" charset="0"/>
              </a:rPr>
              <a:t>’, перпендикулярного линии </a:t>
            </a:r>
            <a:r>
              <a:rPr lang="en-US" sz="2000" dirty="0" err="1">
                <a:latin typeface="Calibri" panose="020F0502020204030204" pitchFamily="34" charset="0"/>
                <a:cs typeface="Calibri" panose="020F0502020204030204" pitchFamily="34" charset="0"/>
              </a:rPr>
              <a:t>mn</a:t>
            </a:r>
            <a:r>
              <a:rPr lang="ru-RU" sz="2000" dirty="0">
                <a:latin typeface="Calibri" panose="020F0502020204030204" pitchFamily="34" charset="0"/>
                <a:cs typeface="Calibri" panose="020F0502020204030204" pitchFamily="34" charset="0"/>
              </a:rPr>
              <a:t>. Проекция каждой силы на направление </a:t>
            </a:r>
            <a:r>
              <a:rPr lang="en-US" sz="2000" dirty="0" err="1">
                <a:latin typeface="Calibri" panose="020F0502020204030204" pitchFamily="34" charset="0"/>
                <a:cs typeface="Calibri" panose="020F0502020204030204" pitchFamily="34" charset="0"/>
              </a:rPr>
              <a:t>mn</a:t>
            </a:r>
            <a:r>
              <a:rPr lang="en-US" sz="2000" dirty="0">
                <a:latin typeface="Calibri" panose="020F0502020204030204" pitchFamily="34" charset="0"/>
                <a:cs typeface="Calibri" panose="020F0502020204030204" pitchFamily="34" charset="0"/>
              </a:rPr>
              <a:t> </a:t>
            </a:r>
            <a:r>
              <a:rPr lang="ru-RU" sz="2000" dirty="0">
                <a:latin typeface="Calibri" panose="020F0502020204030204" pitchFamily="34" charset="0"/>
                <a:cs typeface="Calibri" panose="020F0502020204030204" pitchFamily="34" charset="0"/>
              </a:rPr>
              <a:t>определяется косинусом угла между линией </a:t>
            </a:r>
            <a:r>
              <a:rPr lang="en-US" sz="2000" dirty="0" err="1">
                <a:latin typeface="Calibri" panose="020F0502020204030204" pitchFamily="34" charset="0"/>
                <a:cs typeface="Calibri" panose="020F0502020204030204" pitchFamily="34" charset="0"/>
              </a:rPr>
              <a:t>mn</a:t>
            </a:r>
            <a:r>
              <a:rPr lang="en-US" sz="2000" dirty="0">
                <a:latin typeface="Calibri" panose="020F0502020204030204" pitchFamily="34" charset="0"/>
                <a:cs typeface="Calibri" panose="020F0502020204030204" pitchFamily="34" charset="0"/>
              </a:rPr>
              <a:t> </a:t>
            </a:r>
            <a:r>
              <a:rPr lang="ru-RU" sz="2000" dirty="0">
                <a:latin typeface="Calibri" panose="020F0502020204030204" pitchFamily="34" charset="0"/>
                <a:cs typeface="Calibri" panose="020F0502020204030204" pitchFamily="34" charset="0"/>
              </a:rPr>
              <a:t>и вектором соответствующей силы. По рисунку </a:t>
            </a:r>
            <a:r>
              <a:rPr lang="ru-RU" sz="2000" b="1" u="sng" dirty="0">
                <a:latin typeface="Calibri" panose="020F0502020204030204" pitchFamily="34" charset="0"/>
                <a:cs typeface="Calibri" panose="020F0502020204030204" pitchFamily="34" charset="0"/>
              </a:rPr>
              <a:t>1</a:t>
            </a:r>
            <a:r>
              <a:rPr lang="ru-RU" sz="2000" dirty="0">
                <a:latin typeface="Calibri" panose="020F0502020204030204" pitchFamily="34" charset="0"/>
                <a:cs typeface="Calibri" panose="020F0502020204030204" pitchFamily="34" charset="0"/>
              </a:rPr>
              <a:t> находим: </a:t>
            </a:r>
            <a:r>
              <a:rPr lang="ru-RU" sz="2000" dirty="0" smtClean="0">
                <a:latin typeface="Calibri" panose="020F0502020204030204" pitchFamily="34" charset="0"/>
                <a:cs typeface="Calibri" panose="020F0502020204030204" pitchFamily="34" charset="0"/>
              </a:rPr>
              <a:t>(в предыдущем слайде)</a:t>
            </a:r>
            <a:endParaRPr lang="ru-RU" sz="2000" dirty="0">
              <a:latin typeface="Calibri" panose="020F0502020204030204" pitchFamily="34" charset="0"/>
              <a:cs typeface="Calibri" panose="020F0502020204030204" pitchFamily="34" charset="0"/>
            </a:endParaRPr>
          </a:p>
          <a:p>
            <a:endParaRPr lang="ru-RU" dirty="0"/>
          </a:p>
        </p:txBody>
      </p:sp>
      <p:pic>
        <p:nvPicPr>
          <p:cNvPr id="3074" name="image48.png"/>
          <p:cNvPicPr>
            <a:picLocks noChangeAspect="1" noChangeArrowheads="1"/>
          </p:cNvPicPr>
          <p:nvPr/>
        </p:nvPicPr>
        <p:blipFill>
          <a:blip r:embed="rId2">
            <a:extLst>
              <a:ext uri="{28A0092B-C50C-407E-A947-70E740481C1C}">
                <a14:useLocalDpi xmlns:a14="http://schemas.microsoft.com/office/drawing/2010/main" val="0"/>
              </a:ext>
            </a:extLst>
          </a:blip>
          <a:srcRect l="-5322" t="68654" r="-26" b="23090"/>
          <a:stretch>
            <a:fillRect/>
          </a:stretch>
        </p:blipFill>
        <p:spPr bwMode="auto">
          <a:xfrm>
            <a:off x="899592" y="5517232"/>
            <a:ext cx="7128792" cy="71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93083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3074"/>
                                        </p:tgtEl>
                                        <p:attrNameLst>
                                          <p:attrName>style.visibility</p:attrName>
                                        </p:attrNameLst>
                                      </p:cBhvr>
                                      <p:to>
                                        <p:strVal val="visible"/>
                                      </p:to>
                                    </p:set>
                                    <p:animEffect transition="in" filter="fade">
                                      <p:cBhvr>
                                        <p:cTn id="19"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752" y="228600"/>
            <a:ext cx="8534400" cy="824136"/>
          </a:xfrm>
        </p:spPr>
        <p:txBody>
          <a:bodyPr>
            <a:normAutofit fontScale="90000"/>
          </a:bodyPr>
          <a:lstStyle/>
          <a:p>
            <a:r>
              <a:rPr lang="ru-RU" dirty="0">
                <a:solidFill>
                  <a:schemeClr val="tx1"/>
                </a:solidFill>
                <a:latin typeface="Calibri" panose="020F0502020204030204" pitchFamily="34" charset="0"/>
                <a:cs typeface="Calibri" panose="020F0502020204030204" pitchFamily="34" charset="0"/>
              </a:rPr>
              <a:t>Вывод уравнения остаточной девиации магнитного компаса.</a:t>
            </a:r>
            <a:endParaRPr lang="ru-RU" dirty="0"/>
          </a:p>
        </p:txBody>
      </p:sp>
      <p:sp>
        <p:nvSpPr>
          <p:cNvPr id="3" name="Объект 2"/>
          <p:cNvSpPr>
            <a:spLocks noGrp="1"/>
          </p:cNvSpPr>
          <p:nvPr>
            <p:ph sz="quarter" idx="1"/>
          </p:nvPr>
        </p:nvSpPr>
        <p:spPr>
          <a:xfrm>
            <a:off x="4355976" y="1650504"/>
            <a:ext cx="4464496" cy="2088232"/>
          </a:xfrm>
        </p:spPr>
        <p:txBody>
          <a:bodyPr>
            <a:normAutofit fontScale="70000" lnSpcReduction="20000"/>
          </a:bodyPr>
          <a:lstStyle/>
          <a:p>
            <a:pPr marL="0" indent="0">
              <a:buNone/>
            </a:pPr>
            <a:r>
              <a:rPr lang="ru-RU" dirty="0">
                <a:latin typeface="Calibri" panose="020F0502020204030204" pitchFamily="34" charset="0"/>
                <a:cs typeface="Calibri" panose="020F0502020204030204" pitchFamily="34" charset="0"/>
              </a:rPr>
              <a:t>Поясним, используя дополнительные рисунки, как определяются углы для сил </a:t>
            </a:r>
            <a:r>
              <a:rPr lang="en-US" dirty="0">
                <a:latin typeface="Calibri" panose="020F0502020204030204" pitchFamily="34" charset="0"/>
                <a:cs typeface="Calibri" panose="020F0502020204030204" pitchFamily="34" charset="0"/>
              </a:rPr>
              <a:t>B</a:t>
            </a:r>
            <a:r>
              <a:rPr lang="ru-RU" dirty="0" err="1">
                <a:latin typeface="Calibri" panose="020F0502020204030204" pitchFamily="34" charset="0"/>
                <a:cs typeface="Calibri" panose="020F0502020204030204" pitchFamily="34" charset="0"/>
              </a:rPr>
              <a:t>λН</a:t>
            </a:r>
            <a:r>
              <a:rPr lang="ru-RU" dirty="0">
                <a:latin typeface="Calibri" panose="020F0502020204030204" pitchFamily="34" charset="0"/>
                <a:cs typeface="Calibri" panose="020F0502020204030204" pitchFamily="34" charset="0"/>
              </a:rPr>
              <a:t> и </a:t>
            </a:r>
            <a:r>
              <a:rPr lang="en-US" dirty="0">
                <a:latin typeface="Calibri" panose="020F0502020204030204" pitchFamily="34" charset="0"/>
                <a:cs typeface="Calibri" panose="020F0502020204030204" pitchFamily="34" charset="0"/>
              </a:rPr>
              <a:t>D</a:t>
            </a:r>
            <a:r>
              <a:rPr lang="ru-RU" dirty="0" err="1">
                <a:latin typeface="Calibri" panose="020F0502020204030204" pitchFamily="34" charset="0"/>
                <a:cs typeface="Calibri" panose="020F0502020204030204" pitchFamily="34" charset="0"/>
              </a:rPr>
              <a:t>λН</a:t>
            </a:r>
            <a:r>
              <a:rPr lang="ru-RU" dirty="0">
                <a:latin typeface="Calibri" panose="020F0502020204030204" pitchFamily="34" charset="0"/>
                <a:cs typeface="Calibri" panose="020F0502020204030204" pitchFamily="34" charset="0"/>
              </a:rPr>
              <a:t>. На рисунке </a:t>
            </a:r>
            <a:r>
              <a:rPr lang="ru-RU" dirty="0" smtClean="0">
                <a:latin typeface="Calibri" panose="020F0502020204030204" pitchFamily="34" charset="0"/>
                <a:cs typeface="Calibri" panose="020F0502020204030204" pitchFamily="34" charset="0"/>
              </a:rPr>
              <a:t> </a:t>
            </a:r>
            <a:r>
              <a:rPr lang="ru-RU" dirty="0">
                <a:latin typeface="Calibri" panose="020F0502020204030204" pitchFamily="34" charset="0"/>
                <a:cs typeface="Calibri" panose="020F0502020204030204" pitchFamily="34" charset="0"/>
              </a:rPr>
              <a:t>показана сила </a:t>
            </a:r>
            <a:r>
              <a:rPr lang="en-US" dirty="0">
                <a:latin typeface="Calibri" panose="020F0502020204030204" pitchFamily="34" charset="0"/>
                <a:cs typeface="Calibri" panose="020F0502020204030204" pitchFamily="34" charset="0"/>
              </a:rPr>
              <a:t>B</a:t>
            </a:r>
            <a:r>
              <a:rPr lang="ru-RU" dirty="0" err="1">
                <a:latin typeface="Calibri" panose="020F0502020204030204" pitchFamily="34" charset="0"/>
                <a:cs typeface="Calibri" panose="020F0502020204030204" pitchFamily="34" charset="0"/>
              </a:rPr>
              <a:t>λН</a:t>
            </a:r>
            <a:r>
              <a:rPr lang="ru-RU" dirty="0">
                <a:latin typeface="Calibri" panose="020F0502020204030204" pitchFamily="34" charset="0"/>
                <a:cs typeface="Calibri" panose="020F0502020204030204" pitchFamily="34" charset="0"/>
              </a:rPr>
              <a:t>, направление которой всегда совпадает с линией курса судна и определяется углом </a:t>
            </a:r>
            <a:r>
              <a:rPr lang="en-US" dirty="0">
                <a:latin typeface="Calibri" panose="020F0502020204030204" pitchFamily="34" charset="0"/>
                <a:cs typeface="Calibri" panose="020F0502020204030204" pitchFamily="34" charset="0"/>
              </a:rPr>
              <a:t>k</a:t>
            </a:r>
            <a:r>
              <a:rPr lang="ru-RU" dirty="0">
                <a:latin typeface="Calibri" panose="020F0502020204030204" pitchFamily="34" charset="0"/>
                <a:cs typeface="Calibri" panose="020F0502020204030204" pitchFamily="34" charset="0"/>
              </a:rPr>
              <a:t> (от магнитного меридиана) или углом </a:t>
            </a:r>
            <a:r>
              <a:rPr lang="en-US" dirty="0">
                <a:latin typeface="Calibri" panose="020F0502020204030204" pitchFamily="34" charset="0"/>
                <a:cs typeface="Calibri" panose="020F0502020204030204" pitchFamily="34" charset="0"/>
              </a:rPr>
              <a:t>k</a:t>
            </a:r>
            <a:r>
              <a:rPr lang="ru-RU" dirty="0">
                <a:latin typeface="Calibri" panose="020F0502020204030204" pitchFamily="34" charset="0"/>
                <a:cs typeface="Calibri" panose="020F0502020204030204" pitchFamily="34" charset="0"/>
              </a:rPr>
              <a:t>’ (от компасного </a:t>
            </a:r>
            <a:r>
              <a:rPr lang="ru-RU" dirty="0" smtClean="0">
                <a:latin typeface="Calibri" panose="020F0502020204030204" pitchFamily="34" charset="0"/>
                <a:cs typeface="Calibri" panose="020F0502020204030204" pitchFamily="34" charset="0"/>
              </a:rPr>
              <a:t>меридиана</a:t>
            </a:r>
            <a:r>
              <a:rPr lang="ru-RU" dirty="0">
                <a:latin typeface="Calibri" panose="020F0502020204030204" pitchFamily="34" charset="0"/>
                <a:cs typeface="Calibri" panose="020F0502020204030204" pitchFamily="34" charset="0"/>
              </a:rPr>
              <a:t>).</a:t>
            </a:r>
          </a:p>
        </p:txBody>
      </p:sp>
      <p:pic>
        <p:nvPicPr>
          <p:cNvPr id="4098" name="image49.png"/>
          <p:cNvPicPr>
            <a:picLocks noChangeAspect="1" noChangeArrowheads="1"/>
          </p:cNvPicPr>
          <p:nvPr/>
        </p:nvPicPr>
        <p:blipFill>
          <a:blip r:embed="rId2">
            <a:extLst>
              <a:ext uri="{28A0092B-C50C-407E-A947-70E740481C1C}">
                <a14:useLocalDpi xmlns:a14="http://schemas.microsoft.com/office/drawing/2010/main" val="0"/>
              </a:ext>
            </a:extLst>
          </a:blip>
          <a:srcRect r="41592" b="59660"/>
          <a:stretch>
            <a:fillRect/>
          </a:stretch>
        </p:blipFill>
        <p:spPr bwMode="auto">
          <a:xfrm>
            <a:off x="323528" y="1556792"/>
            <a:ext cx="3888432" cy="40235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p:nvPr/>
        </p:nvSpPr>
        <p:spPr>
          <a:xfrm>
            <a:off x="4355976" y="3922762"/>
            <a:ext cx="4320480" cy="1477328"/>
          </a:xfrm>
          <a:prstGeom prst="rect">
            <a:avLst/>
          </a:prstGeom>
          <a:noFill/>
        </p:spPr>
        <p:txBody>
          <a:bodyPr wrap="square" rtlCol="0">
            <a:spAutoFit/>
          </a:bodyPr>
          <a:lstStyle/>
          <a:p>
            <a:r>
              <a:rPr lang="ru-RU" dirty="0">
                <a:latin typeface="Calibri" panose="020F0502020204030204" pitchFamily="34" charset="0"/>
                <a:cs typeface="Calibri" panose="020F0502020204030204" pitchFamily="34" charset="0"/>
              </a:rPr>
              <a:t>Рисунок </a:t>
            </a:r>
            <a:r>
              <a:rPr lang="ru-RU" dirty="0" smtClean="0">
                <a:latin typeface="Calibri" panose="020F0502020204030204" pitchFamily="34" charset="0"/>
                <a:cs typeface="Calibri" panose="020F0502020204030204" pitchFamily="34" charset="0"/>
              </a:rPr>
              <a:t> </a:t>
            </a:r>
            <a:r>
              <a:rPr lang="ru-RU" dirty="0">
                <a:latin typeface="Calibri" panose="020F0502020204030204" pitchFamily="34" charset="0"/>
                <a:cs typeface="Calibri" panose="020F0502020204030204" pitchFamily="34" charset="0"/>
              </a:rPr>
              <a:t>наглядно показывает, что угол между </a:t>
            </a:r>
            <a:r>
              <a:rPr lang="ru-RU" dirty="0" smtClean="0">
                <a:latin typeface="Calibri" panose="020F0502020204030204" pitchFamily="34" charset="0"/>
                <a:cs typeface="Calibri" panose="020F0502020204030204" pitchFamily="34" charset="0"/>
              </a:rPr>
              <a:t>силой </a:t>
            </a:r>
            <a:r>
              <a:rPr lang="en-US" dirty="0">
                <a:latin typeface="Calibri" panose="020F0502020204030204" pitchFamily="34" charset="0"/>
                <a:cs typeface="Calibri" panose="020F0502020204030204" pitchFamily="34" charset="0"/>
              </a:rPr>
              <a:t>B</a:t>
            </a:r>
            <a:r>
              <a:rPr lang="ru-RU" dirty="0" err="1">
                <a:latin typeface="Calibri" panose="020F0502020204030204" pitchFamily="34" charset="0"/>
                <a:cs typeface="Calibri" panose="020F0502020204030204" pitchFamily="34" charset="0"/>
              </a:rPr>
              <a:t>λН</a:t>
            </a:r>
            <a:r>
              <a:rPr lang="ru-RU" dirty="0">
                <a:latin typeface="Calibri" panose="020F0502020204030204" pitchFamily="34" charset="0"/>
                <a:cs typeface="Calibri" panose="020F0502020204030204" pitchFamily="34" charset="0"/>
              </a:rPr>
              <a:t> и линией </a:t>
            </a:r>
            <a:r>
              <a:rPr lang="en-US" dirty="0" err="1">
                <a:latin typeface="Calibri" panose="020F0502020204030204" pitchFamily="34" charset="0"/>
                <a:cs typeface="Calibri" panose="020F0502020204030204" pitchFamily="34" charset="0"/>
              </a:rPr>
              <a:t>mn</a:t>
            </a:r>
            <a:r>
              <a:rPr lang="ru-RU" dirty="0">
                <a:latin typeface="Calibri" panose="020F0502020204030204" pitchFamily="34" charset="0"/>
                <a:cs typeface="Calibri" panose="020F0502020204030204" pitchFamily="34" charset="0"/>
              </a:rPr>
              <a:t> равен </a:t>
            </a:r>
            <a:endParaRPr lang="ru-RU" dirty="0" smtClean="0">
              <a:latin typeface="Calibri" panose="020F0502020204030204" pitchFamily="34" charset="0"/>
              <a:cs typeface="Calibri" panose="020F0502020204030204" pitchFamily="34" charset="0"/>
            </a:endParaRPr>
          </a:p>
          <a:p>
            <a:r>
              <a:rPr lang="ru-RU" dirty="0" smtClean="0">
                <a:latin typeface="Calibri" panose="020F0502020204030204" pitchFamily="34" charset="0"/>
                <a:cs typeface="Calibri" panose="020F0502020204030204" pitchFamily="34" charset="0"/>
              </a:rPr>
              <a:t>90</a:t>
            </a:r>
            <a:r>
              <a:rPr lang="ru-RU" baseline="30000" dirty="0" smtClean="0">
                <a:latin typeface="Calibri" panose="020F0502020204030204" pitchFamily="34" charset="0"/>
                <a:cs typeface="Calibri" panose="020F0502020204030204" pitchFamily="34" charset="0"/>
              </a:rPr>
              <a:t>0 </a:t>
            </a:r>
            <a:r>
              <a:rPr lang="ru-RU" dirty="0">
                <a:latin typeface="Calibri" panose="020F0502020204030204" pitchFamily="34" charset="0"/>
                <a:cs typeface="Calibri" panose="020F0502020204030204" pitchFamily="34" charset="0"/>
              </a:rPr>
              <a:t>– </a:t>
            </a:r>
            <a:r>
              <a:rPr lang="en-US" dirty="0">
                <a:latin typeface="Calibri" panose="020F0502020204030204" pitchFamily="34" charset="0"/>
                <a:cs typeface="Calibri" panose="020F0502020204030204" pitchFamily="34" charset="0"/>
              </a:rPr>
              <a:t>k</a:t>
            </a:r>
            <a:r>
              <a:rPr lang="ru-RU" dirty="0">
                <a:latin typeface="Calibri" panose="020F0502020204030204" pitchFamily="34" charset="0"/>
                <a:cs typeface="Calibri" panose="020F0502020204030204" pitchFamily="34" charset="0"/>
              </a:rPr>
              <a:t> </a:t>
            </a:r>
          </a:p>
          <a:p>
            <a:r>
              <a:rPr lang="ru-RU" dirty="0" smtClean="0">
                <a:latin typeface="Calibri" panose="020F0502020204030204" pitchFamily="34" charset="0"/>
                <a:cs typeface="Calibri" panose="020F0502020204030204" pitchFamily="34" charset="0"/>
              </a:rPr>
              <a:t>линия </a:t>
            </a:r>
            <a:r>
              <a:rPr lang="en-US" dirty="0" err="1">
                <a:latin typeface="Calibri" panose="020F0502020204030204" pitchFamily="34" charset="0"/>
                <a:cs typeface="Calibri" panose="020F0502020204030204" pitchFamily="34" charset="0"/>
              </a:rPr>
              <a:t>mn</a:t>
            </a:r>
            <a:r>
              <a:rPr lang="en-US" dirty="0">
                <a:latin typeface="Calibri" panose="020F0502020204030204" pitchFamily="34" charset="0"/>
                <a:cs typeface="Calibri" panose="020F0502020204030204" pitchFamily="34" charset="0"/>
              </a:rPr>
              <a:t> </a:t>
            </a:r>
            <a:r>
              <a:rPr lang="ru-RU" dirty="0">
                <a:latin typeface="Calibri" panose="020F0502020204030204" pitchFamily="34" charset="0"/>
                <a:cs typeface="Calibri" panose="020F0502020204030204" pitchFamily="34" charset="0"/>
              </a:rPr>
              <a:t>смещена и проходит через точку О, </a:t>
            </a:r>
            <a:r>
              <a:rPr lang="ru-RU" dirty="0" smtClean="0">
                <a:latin typeface="Calibri" panose="020F0502020204030204" pitchFamily="34" charset="0"/>
                <a:cs typeface="Calibri" panose="020F0502020204030204" pitchFamily="34" charset="0"/>
              </a:rPr>
              <a:t>где находится </a:t>
            </a:r>
            <a:r>
              <a:rPr lang="ru-RU" dirty="0">
                <a:latin typeface="Calibri" panose="020F0502020204030204" pitchFamily="34" charset="0"/>
                <a:cs typeface="Calibri" panose="020F0502020204030204" pitchFamily="34" charset="0"/>
              </a:rPr>
              <a:t>стрелка компаса</a:t>
            </a:r>
            <a:r>
              <a:rPr lang="ru-RU" dirty="0" smtClean="0">
                <a:latin typeface="Calibri" panose="020F0502020204030204" pitchFamily="34" charset="0"/>
                <a:cs typeface="Calibri" panose="020F0502020204030204" pitchFamily="34" charset="0"/>
              </a:rPr>
              <a:t>).</a:t>
            </a:r>
            <a:endParaRPr lang="ru-RU" dirty="0"/>
          </a:p>
        </p:txBody>
      </p:sp>
    </p:spTree>
    <p:extLst>
      <p:ext uri="{BB962C8B-B14F-4D97-AF65-F5344CB8AC3E}">
        <p14:creationId xmlns:p14="http://schemas.microsoft.com/office/powerpoint/2010/main" val="2697289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fade">
                                      <p:cBhvr>
                                        <p:cTn id="7" dur="500"/>
                                        <p:tgtEl>
                                          <p:spTgt spid="4098"/>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4">
                                            <p:txEl>
                                              <p:pRg st="0" end="0"/>
                                            </p:txEl>
                                          </p:spTgt>
                                        </p:tgtEl>
                                        <p:attrNameLst>
                                          <p:attrName>style.visibility</p:attrName>
                                        </p:attrNameLst>
                                      </p:cBhvr>
                                      <p:to>
                                        <p:strVal val="visible"/>
                                      </p:to>
                                    </p:set>
                                  </p:childTnLst>
                                </p:cTn>
                              </p:par>
                              <p:par>
                                <p:cTn id="16" presetID="1" presetClass="entr" presetSubtype="0" fill="hold" nodeType="withEffect">
                                  <p:stCondLst>
                                    <p:cond delay="0"/>
                                  </p:stCondLst>
                                  <p:childTnLst>
                                    <p:set>
                                      <p:cBhvr>
                                        <p:cTn id="17" dur="1" fill="hold">
                                          <p:stCondLst>
                                            <p:cond delay="0"/>
                                          </p:stCondLst>
                                        </p:cTn>
                                        <p:tgtEl>
                                          <p:spTgt spid="4">
                                            <p:txEl>
                                              <p:pRg st="1" end="1"/>
                                            </p:txEl>
                                          </p:spTgt>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752" y="228600"/>
            <a:ext cx="8534400" cy="896144"/>
          </a:xfrm>
        </p:spPr>
        <p:txBody>
          <a:bodyPr>
            <a:normAutofit fontScale="90000"/>
          </a:bodyPr>
          <a:lstStyle/>
          <a:p>
            <a:r>
              <a:rPr lang="ru-RU" dirty="0">
                <a:solidFill>
                  <a:schemeClr val="tx1"/>
                </a:solidFill>
                <a:latin typeface="Calibri" panose="020F0502020204030204" pitchFamily="34" charset="0"/>
                <a:cs typeface="Calibri" panose="020F0502020204030204" pitchFamily="34" charset="0"/>
              </a:rPr>
              <a:t>Вывод уравнения остаточной девиации магнитного компаса.</a:t>
            </a:r>
            <a:endParaRPr lang="ru-RU" dirty="0"/>
          </a:p>
        </p:txBody>
      </p:sp>
      <p:sp>
        <p:nvSpPr>
          <p:cNvPr id="3" name="Объект 2"/>
          <p:cNvSpPr>
            <a:spLocks noGrp="1"/>
          </p:cNvSpPr>
          <p:nvPr>
            <p:ph sz="quarter" idx="1"/>
          </p:nvPr>
        </p:nvSpPr>
        <p:spPr>
          <a:xfrm>
            <a:off x="4572000" y="1556792"/>
            <a:ext cx="4392488" cy="4705658"/>
          </a:xfrm>
        </p:spPr>
        <p:txBody>
          <a:bodyPr>
            <a:normAutofit fontScale="85000" lnSpcReduction="20000"/>
          </a:bodyPr>
          <a:lstStyle/>
          <a:p>
            <a:pPr marL="0" indent="0">
              <a:buNone/>
            </a:pPr>
            <a:r>
              <a:rPr lang="ru-RU" dirty="0">
                <a:latin typeface="Calibri" panose="020F0502020204030204" pitchFamily="34" charset="0"/>
                <a:cs typeface="Calibri" panose="020F0502020204030204" pitchFamily="34" charset="0"/>
              </a:rPr>
              <a:t>На рисунке </a:t>
            </a:r>
            <a:r>
              <a:rPr lang="ru-RU" dirty="0" smtClean="0">
                <a:latin typeface="Calibri" panose="020F0502020204030204" pitchFamily="34" charset="0"/>
                <a:cs typeface="Calibri" panose="020F0502020204030204" pitchFamily="34" charset="0"/>
              </a:rPr>
              <a:t> </a:t>
            </a:r>
            <a:r>
              <a:rPr lang="ru-RU" dirty="0">
                <a:latin typeface="Calibri" panose="020F0502020204030204" pitchFamily="34" charset="0"/>
                <a:cs typeface="Calibri" panose="020F0502020204030204" pitchFamily="34" charset="0"/>
              </a:rPr>
              <a:t>представлена сила </a:t>
            </a:r>
            <a:r>
              <a:rPr lang="en-US" dirty="0">
                <a:latin typeface="Calibri" panose="020F0502020204030204" pitchFamily="34" charset="0"/>
                <a:cs typeface="Calibri" panose="020F0502020204030204" pitchFamily="34" charset="0"/>
              </a:rPr>
              <a:t>D</a:t>
            </a:r>
            <a:r>
              <a:rPr lang="ru-RU" dirty="0" err="1">
                <a:latin typeface="Calibri" panose="020F0502020204030204" pitchFamily="34" charset="0"/>
                <a:cs typeface="Calibri" panose="020F0502020204030204" pitchFamily="34" charset="0"/>
              </a:rPr>
              <a:t>λН</a:t>
            </a:r>
            <a:r>
              <a:rPr lang="ru-RU" dirty="0">
                <a:latin typeface="Calibri" panose="020F0502020204030204" pitchFamily="34" charset="0"/>
                <a:cs typeface="Calibri" panose="020F0502020204030204" pitchFamily="34" charset="0"/>
              </a:rPr>
              <a:t>,</a:t>
            </a:r>
          </a:p>
          <a:p>
            <a:pPr marL="0" indent="0">
              <a:buNone/>
            </a:pPr>
            <a:r>
              <a:rPr lang="ru-RU" dirty="0">
                <a:latin typeface="Calibri" panose="020F0502020204030204" pitchFamily="34" charset="0"/>
                <a:cs typeface="Calibri" panose="020F0502020204030204" pitchFamily="34" charset="0"/>
              </a:rPr>
              <a:t>Направление </a:t>
            </a:r>
            <a:r>
              <a:rPr lang="ru-RU" dirty="0" smtClean="0">
                <a:latin typeface="Calibri" panose="020F0502020204030204" pitchFamily="34" charset="0"/>
                <a:cs typeface="Calibri" panose="020F0502020204030204" pitchFamily="34" charset="0"/>
              </a:rPr>
              <a:t>которой определяется углом </a:t>
            </a:r>
            <a:r>
              <a:rPr lang="ru-RU" dirty="0">
                <a:latin typeface="Calibri" panose="020F0502020204030204" pitchFamily="34" charset="0"/>
                <a:cs typeface="Calibri" panose="020F0502020204030204" pitchFamily="34" charset="0"/>
              </a:rPr>
              <a:t>2</a:t>
            </a:r>
            <a:r>
              <a:rPr lang="en-US" dirty="0">
                <a:latin typeface="Calibri" panose="020F0502020204030204" pitchFamily="34" charset="0"/>
                <a:cs typeface="Calibri" panose="020F0502020204030204" pitchFamily="34" charset="0"/>
              </a:rPr>
              <a:t>k</a:t>
            </a:r>
            <a:r>
              <a:rPr lang="ru-RU" dirty="0">
                <a:latin typeface="Calibri" panose="020F0502020204030204" pitchFamily="34" charset="0"/>
                <a:cs typeface="Calibri" panose="020F0502020204030204" pitchFamily="34" charset="0"/>
              </a:rPr>
              <a:t> относительно магнитного </a:t>
            </a:r>
          </a:p>
          <a:p>
            <a:pPr marL="0" indent="0">
              <a:buNone/>
            </a:pPr>
            <a:r>
              <a:rPr lang="ru-RU" dirty="0">
                <a:latin typeface="Calibri" panose="020F0502020204030204" pitchFamily="34" charset="0"/>
                <a:cs typeface="Calibri" panose="020F0502020204030204" pitchFamily="34" charset="0"/>
              </a:rPr>
              <a:t>меридиана. </a:t>
            </a:r>
            <a:endParaRPr lang="ru-RU" dirty="0" smtClean="0">
              <a:latin typeface="Calibri" panose="020F0502020204030204" pitchFamily="34" charset="0"/>
              <a:cs typeface="Calibri" panose="020F0502020204030204" pitchFamily="34" charset="0"/>
            </a:endParaRPr>
          </a:p>
          <a:p>
            <a:pPr marL="0" indent="0">
              <a:buNone/>
            </a:pPr>
            <a:r>
              <a:rPr lang="ru-RU" dirty="0" smtClean="0">
                <a:latin typeface="Calibri" panose="020F0502020204030204" pitchFamily="34" charset="0"/>
                <a:cs typeface="Calibri" panose="020F0502020204030204" pitchFamily="34" charset="0"/>
              </a:rPr>
              <a:t>По </a:t>
            </a:r>
            <a:r>
              <a:rPr lang="ru-RU" dirty="0">
                <a:latin typeface="Calibri" panose="020F0502020204030204" pitchFamily="34" charset="0"/>
                <a:cs typeface="Calibri" panose="020F0502020204030204" pitchFamily="34" charset="0"/>
              </a:rPr>
              <a:t>этому рисунку можно</a:t>
            </a:r>
          </a:p>
          <a:p>
            <a:pPr marL="0" indent="0">
              <a:buNone/>
            </a:pPr>
            <a:r>
              <a:rPr lang="ru-RU" dirty="0">
                <a:latin typeface="Calibri" panose="020F0502020204030204" pitchFamily="34" charset="0"/>
                <a:cs typeface="Calibri" panose="020F0502020204030204" pitchFamily="34" charset="0"/>
              </a:rPr>
              <a:t>найти выражение для угла ψ </a:t>
            </a:r>
            <a:r>
              <a:rPr lang="ru-RU" dirty="0" smtClean="0">
                <a:latin typeface="Calibri" panose="020F0502020204030204" pitchFamily="34" charset="0"/>
                <a:cs typeface="Calibri" panose="020F0502020204030204" pitchFamily="34" charset="0"/>
              </a:rPr>
              <a:t>который определяет </a:t>
            </a:r>
            <a:r>
              <a:rPr lang="ru-RU" dirty="0">
                <a:latin typeface="Calibri" panose="020F0502020204030204" pitchFamily="34" charset="0"/>
                <a:cs typeface="Calibri" panose="020F0502020204030204" pitchFamily="34" charset="0"/>
              </a:rPr>
              <a:t>искомую проекцию:</a:t>
            </a:r>
          </a:p>
          <a:p>
            <a:pPr marL="0" indent="0">
              <a:buNone/>
            </a:pPr>
            <a:r>
              <a:rPr lang="ru-RU" dirty="0">
                <a:latin typeface="Calibri" panose="020F0502020204030204" pitchFamily="34" charset="0"/>
                <a:cs typeface="Calibri" panose="020F0502020204030204" pitchFamily="34" charset="0"/>
              </a:rPr>
              <a:t>ψ = 2</a:t>
            </a:r>
            <a:r>
              <a:rPr lang="en-US" dirty="0">
                <a:latin typeface="Calibri" panose="020F0502020204030204" pitchFamily="34" charset="0"/>
                <a:cs typeface="Calibri" panose="020F0502020204030204" pitchFamily="34" charset="0"/>
              </a:rPr>
              <a:t>k</a:t>
            </a:r>
            <a:r>
              <a:rPr lang="ru-RU" dirty="0">
                <a:latin typeface="Calibri" panose="020F0502020204030204" pitchFamily="34" charset="0"/>
                <a:cs typeface="Calibri" panose="020F0502020204030204" pitchFamily="34" charset="0"/>
              </a:rPr>
              <a:t>-ẟ-90</a:t>
            </a:r>
            <a:r>
              <a:rPr lang="ru-RU" baseline="30000" dirty="0">
                <a:latin typeface="Calibri" panose="020F0502020204030204" pitchFamily="34" charset="0"/>
                <a:cs typeface="Calibri" panose="020F0502020204030204" pitchFamily="34" charset="0"/>
              </a:rPr>
              <a:t>0</a:t>
            </a:r>
            <a:r>
              <a:rPr lang="ru-RU" dirty="0">
                <a:latin typeface="Calibri" panose="020F0502020204030204" pitchFamily="34" charset="0"/>
                <a:cs typeface="Calibri" panose="020F0502020204030204" pitchFamily="34" charset="0"/>
              </a:rPr>
              <a:t>.</a:t>
            </a:r>
          </a:p>
          <a:p>
            <a:pPr marL="0" indent="0">
              <a:buNone/>
            </a:pPr>
            <a:r>
              <a:rPr lang="en-US" dirty="0">
                <a:latin typeface="Calibri" panose="020F0502020204030204" pitchFamily="34" charset="0"/>
                <a:cs typeface="Calibri" panose="020F0502020204030204" pitchFamily="34" charset="0"/>
              </a:rPr>
              <a:t>k</a:t>
            </a:r>
            <a:r>
              <a:rPr lang="ru-RU" dirty="0">
                <a:latin typeface="Calibri" panose="020F0502020204030204" pitchFamily="34" charset="0"/>
                <a:cs typeface="Calibri" panose="020F0502020204030204" pitchFamily="34" charset="0"/>
              </a:rPr>
              <a:t> = </a:t>
            </a:r>
            <a:r>
              <a:rPr lang="en-US" dirty="0">
                <a:latin typeface="Calibri" panose="020F0502020204030204" pitchFamily="34" charset="0"/>
                <a:cs typeface="Calibri" panose="020F0502020204030204" pitchFamily="34" charset="0"/>
              </a:rPr>
              <a:t>k</a:t>
            </a:r>
            <a:r>
              <a:rPr lang="ru-RU" dirty="0">
                <a:latin typeface="Calibri" panose="020F0502020204030204" pitchFamily="34" charset="0"/>
                <a:cs typeface="Calibri" panose="020F0502020204030204" pitchFamily="34" charset="0"/>
              </a:rPr>
              <a:t>’ + ẟ ;</a:t>
            </a:r>
          </a:p>
          <a:p>
            <a:pPr marL="0" indent="0">
              <a:buNone/>
            </a:pPr>
            <a:r>
              <a:rPr lang="ru-RU" dirty="0">
                <a:latin typeface="Calibri" panose="020F0502020204030204" pitchFamily="34" charset="0"/>
                <a:cs typeface="Calibri" panose="020F0502020204030204" pitchFamily="34" charset="0"/>
              </a:rPr>
              <a:t>ψ = 2</a:t>
            </a:r>
            <a:r>
              <a:rPr lang="en-US" dirty="0">
                <a:latin typeface="Calibri" panose="020F0502020204030204" pitchFamily="34" charset="0"/>
                <a:cs typeface="Calibri" panose="020F0502020204030204" pitchFamily="34" charset="0"/>
              </a:rPr>
              <a:t>k</a:t>
            </a:r>
            <a:r>
              <a:rPr lang="ru-RU" dirty="0">
                <a:latin typeface="Calibri" panose="020F0502020204030204" pitchFamily="34" charset="0"/>
                <a:cs typeface="Calibri" panose="020F0502020204030204" pitchFamily="34" charset="0"/>
              </a:rPr>
              <a:t>’ + 2ẟ - ẟ - 90</a:t>
            </a:r>
            <a:r>
              <a:rPr lang="ru-RU" baseline="30000" dirty="0">
                <a:latin typeface="Calibri" panose="020F0502020204030204" pitchFamily="34" charset="0"/>
                <a:cs typeface="Calibri" panose="020F0502020204030204" pitchFamily="34" charset="0"/>
              </a:rPr>
              <a:t>0</a:t>
            </a:r>
            <a:r>
              <a:rPr lang="ru-RU" dirty="0">
                <a:latin typeface="Calibri" panose="020F0502020204030204" pitchFamily="34" charset="0"/>
                <a:cs typeface="Calibri" panose="020F0502020204030204" pitchFamily="34" charset="0"/>
              </a:rPr>
              <a:t> = 2</a:t>
            </a:r>
            <a:r>
              <a:rPr lang="en-US" dirty="0">
                <a:latin typeface="Calibri" panose="020F0502020204030204" pitchFamily="34" charset="0"/>
                <a:cs typeface="Calibri" panose="020F0502020204030204" pitchFamily="34" charset="0"/>
              </a:rPr>
              <a:t>k</a:t>
            </a:r>
            <a:r>
              <a:rPr lang="ru-RU" dirty="0">
                <a:latin typeface="Calibri" panose="020F0502020204030204" pitchFamily="34" charset="0"/>
                <a:cs typeface="Calibri" panose="020F0502020204030204" pitchFamily="34" charset="0"/>
              </a:rPr>
              <a:t>’ + ẟ - 90</a:t>
            </a:r>
            <a:r>
              <a:rPr lang="ru-RU" baseline="30000" dirty="0">
                <a:latin typeface="Calibri" panose="020F0502020204030204" pitchFamily="34" charset="0"/>
                <a:cs typeface="Calibri" panose="020F0502020204030204" pitchFamily="34" charset="0"/>
              </a:rPr>
              <a:t>0</a:t>
            </a:r>
            <a:r>
              <a:rPr lang="ru-RU" dirty="0">
                <a:latin typeface="Calibri" panose="020F0502020204030204" pitchFamily="34" charset="0"/>
                <a:cs typeface="Calibri" panose="020F0502020204030204" pitchFamily="34" charset="0"/>
              </a:rPr>
              <a:t> </a:t>
            </a:r>
            <a:r>
              <a:rPr lang="ru-RU" dirty="0" smtClean="0">
                <a:latin typeface="Calibri" panose="020F0502020204030204" pitchFamily="34" charset="0"/>
                <a:cs typeface="Calibri" panose="020F0502020204030204" pitchFamily="34" charset="0"/>
              </a:rPr>
              <a:t>.</a:t>
            </a:r>
            <a:endParaRPr lang="ru-RU" dirty="0">
              <a:latin typeface="Calibri" panose="020F0502020204030204" pitchFamily="34" charset="0"/>
              <a:cs typeface="Calibri" panose="020F0502020204030204" pitchFamily="34" charset="0"/>
            </a:endParaRPr>
          </a:p>
        </p:txBody>
      </p:sp>
      <p:pic>
        <p:nvPicPr>
          <p:cNvPr id="5122" name="image50.png"/>
          <p:cNvPicPr>
            <a:picLocks noChangeAspect="1" noChangeArrowheads="1"/>
          </p:cNvPicPr>
          <p:nvPr/>
        </p:nvPicPr>
        <p:blipFill>
          <a:blip r:embed="rId2">
            <a:extLst>
              <a:ext uri="{28A0092B-C50C-407E-A947-70E740481C1C}">
                <a14:useLocalDpi xmlns:a14="http://schemas.microsoft.com/office/drawing/2010/main" val="0"/>
              </a:ext>
            </a:extLst>
          </a:blip>
          <a:srcRect l="46017" t="39076" b="14001"/>
          <a:stretch>
            <a:fillRect/>
          </a:stretch>
        </p:blipFill>
        <p:spPr bwMode="auto">
          <a:xfrm>
            <a:off x="251520" y="1556792"/>
            <a:ext cx="4176464" cy="4705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95873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fade">
                                      <p:cBhvr>
                                        <p:cTn id="7" dur="500"/>
                                        <p:tgtEl>
                                          <p:spTgt spid="512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childTnLst>
                                </p:cTn>
                              </p:par>
                              <p:par>
                                <p:cTn id="12" presetID="1" presetClass="entr" presetSubtype="0" fill="hold" nodeType="with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childTnLst>
                                </p:cTn>
                              </p:par>
                              <p:par>
                                <p:cTn id="20" presetID="1" presetClass="entr" presetSubtype="0"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childTnLst>
                                </p:cTn>
                              </p:par>
                              <p:par>
                                <p:cTn id="26" presetID="1" presetClass="entr" presetSubtype="0" fill="hold" nodeType="with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childTnLst>
                                </p:cTn>
                              </p:par>
                              <p:par>
                                <p:cTn id="28" presetID="1" presetClass="entr" presetSubtype="0"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752" y="228600"/>
            <a:ext cx="8534400" cy="896144"/>
          </a:xfrm>
        </p:spPr>
        <p:txBody>
          <a:bodyPr>
            <a:normAutofit fontScale="90000"/>
          </a:bodyPr>
          <a:lstStyle/>
          <a:p>
            <a:r>
              <a:rPr lang="ru-RU" dirty="0">
                <a:solidFill>
                  <a:schemeClr val="tx1"/>
                </a:solidFill>
                <a:latin typeface="Calibri" panose="020F0502020204030204" pitchFamily="34" charset="0"/>
                <a:cs typeface="Calibri" panose="020F0502020204030204" pitchFamily="34" charset="0"/>
              </a:rPr>
              <a:t>Вывод уравнения остаточной девиации магнитного компаса.</a:t>
            </a:r>
            <a:endParaRPr lang="ru-RU" dirty="0"/>
          </a:p>
        </p:txBody>
      </p:sp>
      <p:sp>
        <p:nvSpPr>
          <p:cNvPr id="3" name="Объект 2"/>
          <p:cNvSpPr>
            <a:spLocks noGrp="1"/>
          </p:cNvSpPr>
          <p:nvPr>
            <p:ph sz="quarter" idx="1"/>
          </p:nvPr>
        </p:nvSpPr>
        <p:spPr>
          <a:xfrm>
            <a:off x="301752" y="1527048"/>
            <a:ext cx="8503920" cy="893840"/>
          </a:xfrm>
        </p:spPr>
        <p:txBody>
          <a:bodyPr>
            <a:noAutofit/>
          </a:bodyPr>
          <a:lstStyle/>
          <a:p>
            <a:pPr marL="0" indent="0">
              <a:buNone/>
            </a:pPr>
            <a:r>
              <a:rPr lang="ru-RU" sz="2200" dirty="0">
                <a:latin typeface="Calibri" panose="020F0502020204030204" pitchFamily="34" charset="0"/>
                <a:cs typeface="Calibri" panose="020F0502020204030204" pitchFamily="34" charset="0"/>
              </a:rPr>
              <a:t>Суммируя проекции сил, получаем следующее уравнение, которое характеризует положение равновесия магнитной системы компаса:</a:t>
            </a:r>
          </a:p>
        </p:txBody>
      </p:sp>
      <p:pic>
        <p:nvPicPr>
          <p:cNvPr id="6146" name="image49.png"/>
          <p:cNvPicPr>
            <a:picLocks noChangeAspect="1" noChangeArrowheads="1"/>
          </p:cNvPicPr>
          <p:nvPr/>
        </p:nvPicPr>
        <p:blipFill>
          <a:blip r:embed="rId2">
            <a:extLst>
              <a:ext uri="{28A0092B-C50C-407E-A947-70E740481C1C}">
                <a14:useLocalDpi xmlns:a14="http://schemas.microsoft.com/office/drawing/2010/main" val="0"/>
              </a:ext>
            </a:extLst>
          </a:blip>
          <a:srcRect l="-2" t="81374" r="-40" b="10223"/>
          <a:stretch>
            <a:fillRect/>
          </a:stretch>
        </p:blipFill>
        <p:spPr bwMode="auto">
          <a:xfrm>
            <a:off x="899592" y="2276873"/>
            <a:ext cx="7344816" cy="648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p:nvPr/>
        </p:nvSpPr>
        <p:spPr>
          <a:xfrm>
            <a:off x="575556" y="2972092"/>
            <a:ext cx="7992888" cy="769441"/>
          </a:xfrm>
          <a:prstGeom prst="rect">
            <a:avLst/>
          </a:prstGeom>
          <a:noFill/>
        </p:spPr>
        <p:txBody>
          <a:bodyPr wrap="square" rtlCol="0">
            <a:spAutoFit/>
          </a:bodyPr>
          <a:lstStyle/>
          <a:p>
            <a:r>
              <a:rPr lang="ru-RU" sz="2200" dirty="0">
                <a:latin typeface="Calibri" panose="020F0502020204030204" pitchFamily="34" charset="0"/>
                <a:cs typeface="Calibri" panose="020F0502020204030204" pitchFamily="34" charset="0"/>
              </a:rPr>
              <a:t>После сокращения на λ</a:t>
            </a:r>
            <a:r>
              <a:rPr lang="en-US" sz="2200" dirty="0">
                <a:latin typeface="Calibri" panose="020F0502020204030204" pitchFamily="34" charset="0"/>
                <a:cs typeface="Calibri" panose="020F0502020204030204" pitchFamily="34" charset="0"/>
              </a:rPr>
              <a:t>H</a:t>
            </a:r>
            <a:r>
              <a:rPr lang="ru-RU" sz="2200" dirty="0">
                <a:latin typeface="Calibri" panose="020F0502020204030204" pitchFamily="34" charset="0"/>
                <a:cs typeface="Calibri" panose="020F0502020204030204" pitchFamily="34" charset="0"/>
              </a:rPr>
              <a:t>, учитывая известные тригонометрические соотношения, получаем формулу:</a:t>
            </a:r>
          </a:p>
        </p:txBody>
      </p:sp>
      <p:pic>
        <p:nvPicPr>
          <p:cNvPr id="6147" name="image50.png"/>
          <p:cNvPicPr>
            <a:picLocks noChangeAspect="1" noChangeArrowheads="1"/>
          </p:cNvPicPr>
          <p:nvPr/>
        </p:nvPicPr>
        <p:blipFill>
          <a:blip r:embed="rId3">
            <a:extLst>
              <a:ext uri="{28A0092B-C50C-407E-A947-70E740481C1C}">
                <a14:useLocalDpi xmlns:a14="http://schemas.microsoft.com/office/drawing/2010/main" val="0"/>
              </a:ext>
            </a:extLst>
          </a:blip>
          <a:srcRect l="4019" t="6973" r="17067" b="85071"/>
          <a:stretch>
            <a:fillRect/>
          </a:stretch>
        </p:blipFill>
        <p:spPr bwMode="auto">
          <a:xfrm>
            <a:off x="1043608" y="3707186"/>
            <a:ext cx="6624736" cy="6579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575556" y="4581128"/>
            <a:ext cx="7992888" cy="769441"/>
          </a:xfrm>
          <a:prstGeom prst="rect">
            <a:avLst/>
          </a:prstGeom>
          <a:noFill/>
        </p:spPr>
        <p:txBody>
          <a:bodyPr wrap="square" rtlCol="0">
            <a:spAutoFit/>
          </a:bodyPr>
          <a:lstStyle/>
          <a:p>
            <a:r>
              <a:rPr lang="ru-RU" sz="2200" dirty="0">
                <a:latin typeface="Calibri" panose="020F0502020204030204" pitchFamily="34" charset="0"/>
                <a:cs typeface="Calibri" panose="020F0502020204030204" pitchFamily="34" charset="0"/>
              </a:rPr>
              <a:t>В случае небольшой остаточной девиации (ẟ&lt;6</a:t>
            </a:r>
            <a:r>
              <a:rPr lang="ru-RU" sz="2200" baseline="30000" dirty="0">
                <a:latin typeface="Calibri" panose="020F0502020204030204" pitchFamily="34" charset="0"/>
                <a:cs typeface="Calibri" panose="020F0502020204030204" pitchFamily="34" charset="0"/>
              </a:rPr>
              <a:t>0</a:t>
            </a:r>
            <a:r>
              <a:rPr lang="ru-RU" sz="2200" dirty="0">
                <a:latin typeface="Calibri" panose="020F0502020204030204" pitchFamily="34" charset="0"/>
                <a:cs typeface="Calibri" panose="020F0502020204030204" pitchFamily="34" charset="0"/>
              </a:rPr>
              <a:t>) это выражение имеет более простой вид:</a:t>
            </a:r>
          </a:p>
        </p:txBody>
      </p:sp>
      <p:pic>
        <p:nvPicPr>
          <p:cNvPr id="6148" name="image50.png"/>
          <p:cNvPicPr>
            <a:picLocks noChangeAspect="1" noChangeArrowheads="1"/>
          </p:cNvPicPr>
          <p:nvPr/>
        </p:nvPicPr>
        <p:blipFill>
          <a:blip r:embed="rId3">
            <a:extLst>
              <a:ext uri="{28A0092B-C50C-407E-A947-70E740481C1C}">
                <a14:useLocalDpi xmlns:a14="http://schemas.microsoft.com/office/drawing/2010/main" val="0"/>
              </a:ext>
            </a:extLst>
          </a:blip>
          <a:srcRect l="6027" t="23723" r="17468" b="71950"/>
          <a:stretch>
            <a:fillRect/>
          </a:stretch>
        </p:blipFill>
        <p:spPr bwMode="auto">
          <a:xfrm>
            <a:off x="1262914" y="5589240"/>
            <a:ext cx="6186123" cy="576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41260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6146"/>
                                        </p:tgtEl>
                                        <p:attrNameLst>
                                          <p:attrName>style.visibility</p:attrName>
                                        </p:attrNameLst>
                                      </p:cBhvr>
                                      <p:to>
                                        <p:strVal val="visible"/>
                                      </p:to>
                                    </p:set>
                                    <p:animEffect transition="in" filter="fade">
                                      <p:cBhvr>
                                        <p:cTn id="11" dur="500"/>
                                        <p:tgtEl>
                                          <p:spTgt spid="6146"/>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6147"/>
                                        </p:tgtEl>
                                        <p:attrNameLst>
                                          <p:attrName>style.visibility</p:attrName>
                                        </p:attrNameLst>
                                      </p:cBhvr>
                                      <p:to>
                                        <p:strVal val="visible"/>
                                      </p:to>
                                    </p:set>
                                    <p:animEffect transition="in" filter="fade">
                                      <p:cBhvr>
                                        <p:cTn id="20" dur="500"/>
                                        <p:tgtEl>
                                          <p:spTgt spid="6147"/>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6148"/>
                                        </p:tgtEl>
                                        <p:attrNameLst>
                                          <p:attrName>style.visibility</p:attrName>
                                        </p:attrNameLst>
                                      </p:cBhvr>
                                      <p:to>
                                        <p:strVal val="visible"/>
                                      </p:to>
                                    </p:set>
                                    <p:animEffect transition="in" filter="fade">
                                      <p:cBhvr>
                                        <p:cTn id="29" dur="500"/>
                                        <p:tgtEl>
                                          <p:spTgt spid="61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0804" y="332656"/>
            <a:ext cx="8534400" cy="758952"/>
          </a:xfrm>
        </p:spPr>
        <p:txBody>
          <a:bodyPr>
            <a:normAutofit fontScale="90000"/>
          </a:bodyPr>
          <a:lstStyle/>
          <a:p>
            <a:r>
              <a:rPr lang="ru-RU" dirty="0">
                <a:solidFill>
                  <a:schemeClr val="tx1"/>
                </a:solidFill>
                <a:latin typeface="Calibri" panose="020F0502020204030204" pitchFamily="34" charset="0"/>
                <a:cs typeface="Calibri" panose="020F0502020204030204" pitchFamily="34" charset="0"/>
              </a:rPr>
              <a:t>Вывод уравнения остаточной девиации магнитного компаса.</a:t>
            </a:r>
            <a:endParaRPr lang="ru-RU" dirty="0"/>
          </a:p>
        </p:txBody>
      </p:sp>
      <p:sp>
        <p:nvSpPr>
          <p:cNvPr id="3" name="Объект 2"/>
          <p:cNvSpPr>
            <a:spLocks noGrp="1"/>
          </p:cNvSpPr>
          <p:nvPr>
            <p:ph sz="quarter" idx="1"/>
          </p:nvPr>
        </p:nvSpPr>
        <p:spPr>
          <a:xfrm>
            <a:off x="251520" y="2420888"/>
            <a:ext cx="8554152" cy="3678160"/>
          </a:xfrm>
        </p:spPr>
        <p:txBody>
          <a:bodyPr>
            <a:normAutofit fontScale="92500" lnSpcReduction="10000"/>
          </a:bodyPr>
          <a:lstStyle/>
          <a:p>
            <a:r>
              <a:rPr lang="ru-RU" dirty="0">
                <a:latin typeface="Calibri" panose="020F0502020204030204" pitchFamily="34" charset="0"/>
                <a:cs typeface="Calibri" panose="020F0502020204030204" pitchFamily="34" charset="0"/>
              </a:rPr>
              <a:t>Это выражение называется основной формулой девиации магнитного компаса, которая представляет собой не что иное как ряд Фурье, ограниченный пятью членами. Поскольку основная формула является приближенной, она дает достаточно точные результаты вычисления (0,1</a:t>
            </a:r>
            <a:r>
              <a:rPr lang="ru-RU" baseline="30000" dirty="0">
                <a:latin typeface="Calibri" panose="020F0502020204030204" pitchFamily="34" charset="0"/>
                <a:cs typeface="Calibri" panose="020F0502020204030204" pitchFamily="34" charset="0"/>
              </a:rPr>
              <a:t>0</a:t>
            </a:r>
            <a:r>
              <a:rPr lang="ru-RU" dirty="0">
                <a:latin typeface="Calibri" panose="020F0502020204030204" pitchFamily="34" charset="0"/>
                <a:cs typeface="Calibri" panose="020F0502020204030204" pitchFamily="34" charset="0"/>
              </a:rPr>
              <a:t>)  при условии если девиация невелика. Данная формула применяется для расчета коэффициентов девиации A, B, C, D, E по результатам наблюдений, а также используется для составления рабочей таблицы остаточной девиации (после ее уничтожения)</a:t>
            </a:r>
          </a:p>
          <a:p>
            <a:endParaRPr lang="ru-RU" dirty="0"/>
          </a:p>
        </p:txBody>
      </p:sp>
      <p:pic>
        <p:nvPicPr>
          <p:cNvPr id="7170" name="image50.png"/>
          <p:cNvPicPr>
            <a:picLocks noChangeAspect="1" noChangeArrowheads="1"/>
          </p:cNvPicPr>
          <p:nvPr/>
        </p:nvPicPr>
        <p:blipFill>
          <a:blip r:embed="rId2">
            <a:extLst>
              <a:ext uri="{28A0092B-C50C-407E-A947-70E740481C1C}">
                <a14:useLocalDpi xmlns:a14="http://schemas.microsoft.com/office/drawing/2010/main" val="0"/>
              </a:ext>
            </a:extLst>
          </a:blip>
          <a:srcRect l="6027" t="23723" r="17468" b="71950"/>
          <a:stretch>
            <a:fillRect/>
          </a:stretch>
        </p:blipFill>
        <p:spPr bwMode="auto">
          <a:xfrm>
            <a:off x="1187624" y="1730544"/>
            <a:ext cx="6840760" cy="63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52764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170"/>
                                        </p:tgtEl>
                                        <p:attrNameLst>
                                          <p:attrName>style.visibility</p:attrName>
                                        </p:attrNameLst>
                                      </p:cBhvr>
                                      <p:to>
                                        <p:strVal val="visible"/>
                                      </p:to>
                                    </p:set>
                                    <p:animEffect transition="in" filter="fade">
                                      <p:cBhvr>
                                        <p:cTn id="7" dur="500"/>
                                        <p:tgtEl>
                                          <p:spTgt spid="7170"/>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Официальная">
  <a:themeElements>
    <a:clrScheme name="Официальная">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Официальная">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Официальная">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46</TotalTime>
  <Words>654</Words>
  <Application>Microsoft Office PowerPoint</Application>
  <PresentationFormat>Экран (4:3)</PresentationFormat>
  <Paragraphs>34</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Официальная</vt:lpstr>
      <vt:lpstr>Вывод уравнения остаточной девиации магнитного компаса.</vt:lpstr>
      <vt:lpstr>Таблица сил</vt:lpstr>
      <vt:lpstr>Вывод уравнения остаточной девиации магнитного компаса.</vt:lpstr>
      <vt:lpstr>Многоугольники сил.</vt:lpstr>
      <vt:lpstr>Вывод уравнения остаточной девиации магнитного компаса.</vt:lpstr>
      <vt:lpstr>Вывод уравнения остаточной девиации магнитного компаса.</vt:lpstr>
      <vt:lpstr>Вывод уравнения остаточной девиации магнитного компаса.</vt:lpstr>
      <vt:lpstr>Вывод уравнения остаточной девиации магнитного компаса.</vt:lpstr>
      <vt:lpstr>Вывод уравнения остаточной девиации магнитного компаса.</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Вывод уравнения остаточной девиации магнитного компаса.</dc:title>
  <dc:creator>Михаил Шалякин</dc:creator>
  <cp:lastModifiedBy>Михаил Шалякин</cp:lastModifiedBy>
  <cp:revision>6</cp:revision>
  <dcterms:created xsi:type="dcterms:W3CDTF">2018-04-17T11:58:37Z</dcterms:created>
  <dcterms:modified xsi:type="dcterms:W3CDTF">2018-04-17T20:20:14Z</dcterms:modified>
</cp:coreProperties>
</file>