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9" r:id="rId5"/>
    <p:sldId id="259" r:id="rId6"/>
    <p:sldId id="271" r:id="rId7"/>
    <p:sldId id="272" r:id="rId8"/>
    <p:sldId id="274" r:id="rId9"/>
    <p:sldId id="273" r:id="rId10"/>
    <p:sldId id="260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F2"/>
    <a:srgbClr val="5D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4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FFBD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slide" Target="slide10.xml"/><Relationship Id="rId18" Type="http://schemas.openxmlformats.org/officeDocument/2006/relationships/slide" Target="slide7.xml"/><Relationship Id="rId3" Type="http://schemas.openxmlformats.org/officeDocument/2006/relationships/slide" Target="slide1.xml"/><Relationship Id="rId7" Type="http://schemas.openxmlformats.org/officeDocument/2006/relationships/slide" Target="slide3.xml"/><Relationship Id="rId12" Type="http://schemas.openxmlformats.org/officeDocument/2006/relationships/image" Target="../media/image6.emf"/><Relationship Id="rId17" Type="http://schemas.openxmlformats.org/officeDocument/2006/relationships/slide" Target="slide6.xml"/><Relationship Id="rId2" Type="http://schemas.openxmlformats.org/officeDocument/2006/relationships/image" Target="../media/image1.emf"/><Relationship Id="rId16" Type="http://schemas.openxmlformats.org/officeDocument/2006/relationships/image" Target="../media/image8.emf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slide" Target="slide11.xml"/><Relationship Id="rId10" Type="http://schemas.openxmlformats.org/officeDocument/2006/relationships/image" Target="../media/image5.emf"/><Relationship Id="rId19" Type="http://schemas.openxmlformats.org/officeDocument/2006/relationships/image" Target="../media/image9.jpeg"/><Relationship Id="rId4" Type="http://schemas.openxmlformats.org/officeDocument/2006/relationships/image" Target="../media/image2.emf"/><Relationship Id="rId9" Type="http://schemas.openxmlformats.org/officeDocument/2006/relationships/slide" Target="slide4.xml"/><Relationship Id="rId1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5.emf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5.emf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5.emf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slide" Target="slide4.xml"/><Relationship Id="rId18" Type="http://schemas.openxmlformats.org/officeDocument/2006/relationships/image" Target="../media/image7.emf"/><Relationship Id="rId3" Type="http://schemas.openxmlformats.org/officeDocument/2006/relationships/image" Target="../media/image12.png"/><Relationship Id="rId21" Type="http://schemas.openxmlformats.org/officeDocument/2006/relationships/slide" Target="slide6.xml"/><Relationship Id="rId7" Type="http://schemas.openxmlformats.org/officeDocument/2006/relationships/slide" Target="slide1.xml"/><Relationship Id="rId12" Type="http://schemas.openxmlformats.org/officeDocument/2006/relationships/image" Target="../media/image4.emf"/><Relationship Id="rId17" Type="http://schemas.openxmlformats.org/officeDocument/2006/relationships/slide" Target="slide10.xml"/><Relationship Id="rId2" Type="http://schemas.openxmlformats.org/officeDocument/2006/relationships/image" Target="../media/image11.png"/><Relationship Id="rId16" Type="http://schemas.openxmlformats.org/officeDocument/2006/relationships/image" Target="../media/image6.emf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5" Type="http://schemas.openxmlformats.org/officeDocument/2006/relationships/image" Target="../media/image14.png"/><Relationship Id="rId15" Type="http://schemas.openxmlformats.org/officeDocument/2006/relationships/slide" Target="slide5.xml"/><Relationship Id="rId10" Type="http://schemas.openxmlformats.org/officeDocument/2006/relationships/image" Target="../media/image3.emf"/><Relationship Id="rId19" Type="http://schemas.openxmlformats.org/officeDocument/2006/relationships/slide" Target="slide11.xml"/><Relationship Id="rId4" Type="http://schemas.openxmlformats.org/officeDocument/2006/relationships/image" Target="../media/image13.png"/><Relationship Id="rId9" Type="http://schemas.openxmlformats.org/officeDocument/2006/relationships/slide" Target="slide2.xml"/><Relationship Id="rId14" Type="http://schemas.openxmlformats.org/officeDocument/2006/relationships/image" Target="../media/image5.emf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emf"/><Relationship Id="rId1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image" Target="../media/image3.emf"/><Relationship Id="rId12" Type="http://schemas.openxmlformats.org/officeDocument/2006/relationships/slide" Target="slide5.xml"/><Relationship Id="rId17" Type="http://schemas.openxmlformats.org/officeDocument/2006/relationships/image" Target="../media/image8.emf"/><Relationship Id="rId2" Type="http://schemas.openxmlformats.org/officeDocument/2006/relationships/image" Target="../media/image16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slide" Target="slide4.xml"/><Relationship Id="rId19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image" Target="../media/image4.emf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emf"/><Relationship Id="rId18" Type="http://schemas.openxmlformats.org/officeDocument/2006/relationships/slide" Target="slide11.xml"/><Relationship Id="rId3" Type="http://schemas.openxmlformats.org/officeDocument/2006/relationships/image" Target="../media/image19.png"/><Relationship Id="rId21" Type="http://schemas.openxmlformats.org/officeDocument/2006/relationships/slide" Target="slide7.xml"/><Relationship Id="rId7" Type="http://schemas.openxmlformats.org/officeDocument/2006/relationships/image" Target="../media/image2.emf"/><Relationship Id="rId12" Type="http://schemas.openxmlformats.org/officeDocument/2006/relationships/slide" Target="slide4.xml"/><Relationship Id="rId17" Type="http://schemas.openxmlformats.org/officeDocument/2006/relationships/image" Target="../media/image7.emf"/><Relationship Id="rId2" Type="http://schemas.openxmlformats.org/officeDocument/2006/relationships/image" Target="../media/image18.jpeg"/><Relationship Id="rId16" Type="http://schemas.openxmlformats.org/officeDocument/2006/relationships/slide" Target="slide10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4.emf"/><Relationship Id="rId5" Type="http://schemas.openxmlformats.org/officeDocument/2006/relationships/image" Target="../media/image21.png"/><Relationship Id="rId15" Type="http://schemas.openxmlformats.org/officeDocument/2006/relationships/image" Target="../media/image6.emf"/><Relationship Id="rId10" Type="http://schemas.openxmlformats.org/officeDocument/2006/relationships/slide" Target="slide3.xml"/><Relationship Id="rId19" Type="http://schemas.openxmlformats.org/officeDocument/2006/relationships/image" Target="../media/image8.emf"/><Relationship Id="rId4" Type="http://schemas.openxmlformats.org/officeDocument/2006/relationships/image" Target="../media/image20.png"/><Relationship Id="rId9" Type="http://schemas.openxmlformats.org/officeDocument/2006/relationships/image" Target="../media/image3.emf"/><Relationship Id="rId1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5.emf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5.emf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01336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Техническое обслуживание котла. Нормативная документация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9635" y="4585191"/>
            <a:ext cx="72728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РД 31.21.30-97. "Правил технической эксплуатации судовых технических средств и конструкций" Санкт Петербург 1997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033F71-2A22-4191-926C-56B0EA669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4" y="3548447"/>
            <a:ext cx="648000" cy="8290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ABE909-254D-4E1C-BB5A-D89FAAEBC024}"/>
              </a:ext>
            </a:extLst>
          </p:cNvPr>
          <p:cNvSpPr/>
          <p:nvPr/>
        </p:nvSpPr>
        <p:spPr>
          <a:xfrm>
            <a:off x="1519635" y="3497116"/>
            <a:ext cx="708481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техническому наблюдению за судами в эксплуатации, Санкт-Петербург 2018, стр.41-44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E726BF-7C9D-46D9-B382-0457811500E5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6" name="Рисунок 5">
              <a:hlinkClick r:id="rId3" action="ppaction://hlinksldjump"/>
              <a:extLst>
                <a:ext uri="{FF2B5EF4-FFF2-40B4-BE49-F238E27FC236}">
                  <a16:creationId xmlns:a16="http://schemas.microsoft.com/office/drawing/2014/main" id="{0DBDD7A0-068B-4EE6-9713-D466D9C3D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8" name="Рисунок 7">
              <a:hlinkClick r:id="rId5" action="ppaction://hlinksldjump"/>
              <a:extLst>
                <a:ext uri="{FF2B5EF4-FFF2-40B4-BE49-F238E27FC236}">
                  <a16:creationId xmlns:a16="http://schemas.microsoft.com/office/drawing/2014/main" id="{12DA9C40-BA0E-49BB-AC5B-3AAF2A53E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hlinkClick r:id="rId7" action="ppaction://hlinksldjump"/>
              <a:extLst>
                <a:ext uri="{FF2B5EF4-FFF2-40B4-BE49-F238E27FC236}">
                  <a16:creationId xmlns:a16="http://schemas.microsoft.com/office/drawing/2014/main" id="{D40A1441-E044-42E3-A41C-F719E21E1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>
              <a:hlinkClick r:id="rId9" action="ppaction://hlinksldjump"/>
              <a:extLst>
                <a:ext uri="{FF2B5EF4-FFF2-40B4-BE49-F238E27FC236}">
                  <a16:creationId xmlns:a16="http://schemas.microsoft.com/office/drawing/2014/main" id="{6A9345D5-73A8-4754-A721-CBAF03FD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7A5D5C30-0414-4763-A42D-E7CED3EE3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>
              <a:hlinkClick r:id="rId13" action="ppaction://hlinksldjump"/>
              <a:extLst>
                <a:ext uri="{FF2B5EF4-FFF2-40B4-BE49-F238E27FC236}">
                  <a16:creationId xmlns:a16="http://schemas.microsoft.com/office/drawing/2014/main" id="{48BA3A37-C715-4C5B-9C5F-79CD8FDF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>
              <a:hlinkClick r:id="rId15" action="ppaction://hlinksldjump"/>
              <a:extLst>
                <a:ext uri="{FF2B5EF4-FFF2-40B4-BE49-F238E27FC236}">
                  <a16:creationId xmlns:a16="http://schemas.microsoft.com/office/drawing/2014/main" id="{D4B62393-728B-4F00-9A8E-071590B29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Рисунок 15">
              <a:hlinkClick r:id="rId17" action="ppaction://hlinksldjump"/>
              <a:extLst>
                <a:ext uri="{FF2B5EF4-FFF2-40B4-BE49-F238E27FC236}">
                  <a16:creationId xmlns:a16="http://schemas.microsoft.com/office/drawing/2014/main" id="{33655E56-39B2-4B7C-A5C6-96B38411B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>
              <a:hlinkClick r:id="rId18" action="ppaction://hlinksldjump"/>
              <a:extLst>
                <a:ext uri="{FF2B5EF4-FFF2-40B4-BE49-F238E27FC236}">
                  <a16:creationId xmlns:a16="http://schemas.microsoft.com/office/drawing/2014/main" id="{E6427C2F-E4F0-47BB-A960-8E1F0FD5C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E3D8B5FD-B62A-449B-BA2F-00C6DC2B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4" y="4545200"/>
            <a:ext cx="563400" cy="864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C47547-5841-420B-AD5D-6883CC66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5" y="2632295"/>
            <a:ext cx="543296" cy="79670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81396-D222-41E8-B19F-85069CE0CCDF}"/>
              </a:ext>
            </a:extLst>
          </p:cNvPr>
          <p:cNvSpPr/>
          <p:nvPr/>
        </p:nvSpPr>
        <p:spPr>
          <a:xfrm>
            <a:off x="1499404" y="2611446"/>
            <a:ext cx="6811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А.Г.Верете, А.К.Дельвиг.  Судовые газовые и паровые энергетические установки. Стр. 106-110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  <a:cs typeface="Arial"/>
              </a:rPr>
              <a:t>6. Указания по техническому обслуживанию элементов котла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/>
                <a:ea typeface="Times New Roman"/>
                <a:cs typeface="Arial"/>
              </a:rPr>
              <a:t>6.1. Обмуровка топок и теплоизоляция</a:t>
            </a:r>
          </a:p>
          <a:p>
            <a:pPr>
              <a:buNone/>
            </a:pPr>
            <a:r>
              <a:rPr lang="ru-RU" dirty="0">
                <a:latin typeface="Times New Roman"/>
                <a:ea typeface="Times New Roman"/>
                <a:cs typeface="Arial"/>
              </a:rPr>
              <a:t>6.2. Основная арматура</a:t>
            </a:r>
          </a:p>
          <a:p>
            <a:pPr>
              <a:buNone/>
            </a:pPr>
            <a:r>
              <a:rPr lang="ru-RU" dirty="0">
                <a:latin typeface="Times New Roman"/>
                <a:ea typeface="Times New Roman"/>
                <a:cs typeface="Arial"/>
              </a:rPr>
              <a:t>6.3. Корпус котла, коллекторы и поверхности нагрева</a:t>
            </a:r>
          </a:p>
          <a:p>
            <a:endParaRPr lang="ru-RU" dirty="0">
              <a:latin typeface="Times New Roman"/>
              <a:ea typeface="Times New Roman"/>
              <a:cs typeface="Arial"/>
            </a:endParaRPr>
          </a:p>
          <a:p>
            <a:endParaRPr lang="ru-RU" dirty="0">
              <a:latin typeface="Times New Roman"/>
              <a:ea typeface="Times New Roman"/>
              <a:cs typeface="Arial"/>
            </a:endParaRPr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FECE256-E736-48F6-AD78-A1DC6F51E233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5" name="Рисунок 4">
              <a:hlinkClick r:id="rId2" action="ppaction://hlinksldjump"/>
              <a:extLst>
                <a:ext uri="{FF2B5EF4-FFF2-40B4-BE49-F238E27FC236}">
                  <a16:creationId xmlns:a16="http://schemas.microsoft.com/office/drawing/2014/main" id="{2AFCDB42-9239-4E6E-83AA-AE23B3558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>
              <a:hlinkClick r:id="rId4" action="ppaction://hlinksldjump"/>
              <a:extLst>
                <a:ext uri="{FF2B5EF4-FFF2-40B4-BE49-F238E27FC236}">
                  <a16:creationId xmlns:a16="http://schemas.microsoft.com/office/drawing/2014/main" id="{5A5C2C6E-A04B-45DA-BCF7-BACDA9C69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>
              <a:hlinkClick r:id="rId6" action="ppaction://hlinksldjump"/>
              <a:extLst>
                <a:ext uri="{FF2B5EF4-FFF2-40B4-BE49-F238E27FC236}">
                  <a16:creationId xmlns:a16="http://schemas.microsoft.com/office/drawing/2014/main" id="{986FD7D5-5FCA-4A09-8F07-3A0D8A358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>
              <a:hlinkClick r:id="rId8" action="ppaction://hlinksldjump"/>
              <a:extLst>
                <a:ext uri="{FF2B5EF4-FFF2-40B4-BE49-F238E27FC236}">
                  <a16:creationId xmlns:a16="http://schemas.microsoft.com/office/drawing/2014/main" id="{1F10FB2F-572A-4E04-A4A9-018F942F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hlinkClick r:id="rId10" action="ppaction://hlinksldjump"/>
              <a:extLst>
                <a:ext uri="{FF2B5EF4-FFF2-40B4-BE49-F238E27FC236}">
                  <a16:creationId xmlns:a16="http://schemas.microsoft.com/office/drawing/2014/main" id="{931CF1EC-2F25-4C22-BC46-9E38E41FD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>
              <a:hlinkClick r:id="rId12" action="ppaction://hlinksldjump"/>
              <a:extLst>
                <a:ext uri="{FF2B5EF4-FFF2-40B4-BE49-F238E27FC236}">
                  <a16:creationId xmlns:a16="http://schemas.microsoft.com/office/drawing/2014/main" id="{A554195C-E586-4704-B345-723533BD5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1" name="Рисунок 10">
              <a:hlinkClick r:id="rId14" action="ppaction://hlinksldjump"/>
              <a:extLst>
                <a:ext uri="{FF2B5EF4-FFF2-40B4-BE49-F238E27FC236}">
                  <a16:creationId xmlns:a16="http://schemas.microsoft.com/office/drawing/2014/main" id="{85D1EA38-C75B-4B18-A609-E1B68F997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>
              <a:hlinkClick r:id="rId16" action="ppaction://hlinksldjump"/>
              <a:extLst>
                <a:ext uri="{FF2B5EF4-FFF2-40B4-BE49-F238E27FC236}">
                  <a16:creationId xmlns:a16="http://schemas.microsoft.com/office/drawing/2014/main" id="{6058F597-3800-4D1D-8C17-437F9810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>
              <a:hlinkClick r:id="rId17" action="ppaction://hlinksldjump"/>
              <a:extLst>
                <a:ext uri="{FF2B5EF4-FFF2-40B4-BE49-F238E27FC236}">
                  <a16:creationId xmlns:a16="http://schemas.microsoft.com/office/drawing/2014/main" id="{DCC28C7E-6E47-44FC-9EF8-F50E10DD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52146-CE89-4681-A41F-4AEA989F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57139-04C7-4AB7-9365-D8859EC0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F39BAA1-8618-4DD0-A44F-32C476E978EF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5" name="Рисунок 4">
              <a:hlinkClick r:id="rId2" action="ppaction://hlinksldjump"/>
              <a:extLst>
                <a:ext uri="{FF2B5EF4-FFF2-40B4-BE49-F238E27FC236}">
                  <a16:creationId xmlns:a16="http://schemas.microsoft.com/office/drawing/2014/main" id="{46057A1E-14E5-4DAF-86C6-D495C0A0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>
              <a:hlinkClick r:id="rId4" action="ppaction://hlinksldjump"/>
              <a:extLst>
                <a:ext uri="{FF2B5EF4-FFF2-40B4-BE49-F238E27FC236}">
                  <a16:creationId xmlns:a16="http://schemas.microsoft.com/office/drawing/2014/main" id="{55194B34-E439-470D-9997-C6D0AE73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>
              <a:hlinkClick r:id="rId6" action="ppaction://hlinksldjump"/>
              <a:extLst>
                <a:ext uri="{FF2B5EF4-FFF2-40B4-BE49-F238E27FC236}">
                  <a16:creationId xmlns:a16="http://schemas.microsoft.com/office/drawing/2014/main" id="{B1F010D3-E25A-4224-8EFF-C7A32E1CA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>
              <a:hlinkClick r:id="rId8" action="ppaction://hlinksldjump"/>
              <a:extLst>
                <a:ext uri="{FF2B5EF4-FFF2-40B4-BE49-F238E27FC236}">
                  <a16:creationId xmlns:a16="http://schemas.microsoft.com/office/drawing/2014/main" id="{6480F3D9-ADF2-4601-9297-E23DD5838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hlinkClick r:id="rId10" action="ppaction://hlinksldjump"/>
              <a:extLst>
                <a:ext uri="{FF2B5EF4-FFF2-40B4-BE49-F238E27FC236}">
                  <a16:creationId xmlns:a16="http://schemas.microsoft.com/office/drawing/2014/main" id="{65C54A0B-4FA3-44EA-81A1-91EDE72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>
              <a:hlinkClick r:id="rId12" action="ppaction://hlinksldjump"/>
              <a:extLst>
                <a:ext uri="{FF2B5EF4-FFF2-40B4-BE49-F238E27FC236}">
                  <a16:creationId xmlns:a16="http://schemas.microsoft.com/office/drawing/2014/main" id="{2A044C72-41C8-4192-9F8F-E6BEF387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hlinkClick r:id="rId14" action="ppaction://hlinksldjump"/>
              <a:extLst>
                <a:ext uri="{FF2B5EF4-FFF2-40B4-BE49-F238E27FC236}">
                  <a16:creationId xmlns:a16="http://schemas.microsoft.com/office/drawing/2014/main" id="{3D4C0952-2013-44C0-AA79-DCD4F2C0A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2" name="Рисунок 11">
              <a:hlinkClick r:id="rId16" action="ppaction://hlinksldjump"/>
              <a:extLst>
                <a:ext uri="{FF2B5EF4-FFF2-40B4-BE49-F238E27FC236}">
                  <a16:creationId xmlns:a16="http://schemas.microsoft.com/office/drawing/2014/main" id="{1C62CC38-32EA-40F7-B1D1-A2B42D157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>
              <a:hlinkClick r:id="rId17" action="ppaction://hlinksldjump"/>
              <a:extLst>
                <a:ext uri="{FF2B5EF4-FFF2-40B4-BE49-F238E27FC236}">
                  <a16:creationId xmlns:a16="http://schemas.microsoft.com/office/drawing/2014/main" id="{41175528-4575-4A3B-8B88-3AE58FCE0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97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4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Техническое обслуживание котла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412" y="973129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  <a:tabLst>
                <a:tab pos="534988" algn="l"/>
                <a:tab pos="633413" algn="l"/>
              </a:tabLst>
            </a:pPr>
            <a:r>
              <a:rPr lang="ru-RU" dirty="0"/>
              <a:t>.1. периодические очистки котла с газовой стороны, </a:t>
            </a:r>
            <a:r>
              <a:rPr lang="ru-RU" dirty="0" err="1"/>
              <a:t>сажеобдувка</a:t>
            </a:r>
            <a:r>
              <a:rPr lang="ru-RU" dirty="0"/>
              <a:t>;</a:t>
            </a:r>
          </a:p>
          <a:p>
            <a:pPr algn="just">
              <a:buNone/>
              <a:tabLst>
                <a:tab pos="534988" algn="l"/>
                <a:tab pos="633413" algn="l"/>
              </a:tabLst>
            </a:pPr>
            <a:r>
              <a:rPr lang="ru-RU" dirty="0"/>
              <a:t>.2. промежуточные осмотры котла;</a:t>
            </a:r>
          </a:p>
          <a:p>
            <a:pPr algn="just">
              <a:buNone/>
              <a:tabLst>
                <a:tab pos="534988" algn="l"/>
                <a:tab pos="633413" algn="l"/>
              </a:tabLst>
            </a:pPr>
            <a:r>
              <a:rPr lang="ru-RU" dirty="0"/>
              <a:t>.3. химические очистки котла со стороны пароводяного пространства по согласованию с технической службой судовладельца;</a:t>
            </a:r>
          </a:p>
          <a:p>
            <a:pPr algn="just">
              <a:buNone/>
              <a:tabLst>
                <a:tab pos="534988" algn="l"/>
                <a:tab pos="633413" algn="l"/>
              </a:tabLst>
            </a:pPr>
            <a:r>
              <a:rPr lang="ru-RU" dirty="0"/>
              <a:t>.4. ежегодные внутренние осмотры и наружные осмотры котла под паром;</a:t>
            </a:r>
          </a:p>
          <a:p>
            <a:pPr algn="just">
              <a:buNone/>
              <a:tabLst>
                <a:tab pos="534988" algn="l"/>
                <a:tab pos="633413" algn="l"/>
              </a:tabLst>
            </a:pPr>
            <a:r>
              <a:rPr lang="ru-RU" dirty="0"/>
              <a:t>.5. подготовку и предъявление котла к освидетельствованию Регистра;</a:t>
            </a:r>
          </a:p>
          <a:p>
            <a:pPr algn="just">
              <a:buNone/>
              <a:tabLst>
                <a:tab pos="534988" algn="l"/>
                <a:tab pos="633413" algn="l"/>
              </a:tabLst>
            </a:pPr>
            <a:r>
              <a:rPr lang="ru-RU" dirty="0"/>
              <a:t>.6. гидравлические испытания котла;</a:t>
            </a:r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B08B8C-5D3F-4965-987E-F4A055E2086F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5" name="Рисунок 4">
              <a:hlinkClick r:id="rId2" action="ppaction://hlinksldjump"/>
              <a:extLst>
                <a:ext uri="{FF2B5EF4-FFF2-40B4-BE49-F238E27FC236}">
                  <a16:creationId xmlns:a16="http://schemas.microsoft.com/office/drawing/2014/main" id="{32833423-E52D-427B-A752-5CF05FFDC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>
              <a:hlinkClick r:id="rId4" action="ppaction://hlinksldjump"/>
              <a:extLst>
                <a:ext uri="{FF2B5EF4-FFF2-40B4-BE49-F238E27FC236}">
                  <a16:creationId xmlns:a16="http://schemas.microsoft.com/office/drawing/2014/main" id="{F36A6088-FB8B-4C5D-A927-F93A930B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7" name="Рисунок 6">
              <a:hlinkClick r:id="rId6" action="ppaction://hlinksldjump"/>
              <a:extLst>
                <a:ext uri="{FF2B5EF4-FFF2-40B4-BE49-F238E27FC236}">
                  <a16:creationId xmlns:a16="http://schemas.microsoft.com/office/drawing/2014/main" id="{4412BF13-94D2-4CA1-ACE4-51A60015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>
              <a:hlinkClick r:id="rId8" action="ppaction://hlinksldjump"/>
              <a:extLst>
                <a:ext uri="{FF2B5EF4-FFF2-40B4-BE49-F238E27FC236}">
                  <a16:creationId xmlns:a16="http://schemas.microsoft.com/office/drawing/2014/main" id="{436EA93A-F75A-439E-B236-9C8760FC1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>
              <a:hlinkClick r:id="rId10" action="ppaction://hlinksldjump"/>
              <a:extLst>
                <a:ext uri="{FF2B5EF4-FFF2-40B4-BE49-F238E27FC236}">
                  <a16:creationId xmlns:a16="http://schemas.microsoft.com/office/drawing/2014/main" id="{DDE81DD0-26F5-4889-A3A6-5B426FA4E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>
              <a:hlinkClick r:id="rId12" action="ppaction://hlinksldjump"/>
              <a:extLst>
                <a:ext uri="{FF2B5EF4-FFF2-40B4-BE49-F238E27FC236}">
                  <a16:creationId xmlns:a16="http://schemas.microsoft.com/office/drawing/2014/main" id="{6B1679F3-17B3-4323-85CD-AB3BBF1E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hlinkClick r:id="rId14" action="ppaction://hlinksldjump"/>
              <a:extLst>
                <a:ext uri="{FF2B5EF4-FFF2-40B4-BE49-F238E27FC236}">
                  <a16:creationId xmlns:a16="http://schemas.microsoft.com/office/drawing/2014/main" id="{A24FEA30-C839-4905-87B3-E893069C9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>
              <a:hlinkClick r:id="rId16" action="ppaction://hlinksldjump"/>
              <a:extLst>
                <a:ext uri="{FF2B5EF4-FFF2-40B4-BE49-F238E27FC236}">
                  <a16:creationId xmlns:a16="http://schemas.microsoft.com/office/drawing/2014/main" id="{CF50E648-87F1-4DD2-968F-A4A4924F4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>
              <a:hlinkClick r:id="rId17" action="ppaction://hlinksldjump"/>
              <a:extLst>
                <a:ext uri="{FF2B5EF4-FFF2-40B4-BE49-F238E27FC236}">
                  <a16:creationId xmlns:a16="http://schemas.microsoft.com/office/drawing/2014/main" id="{1A716AEB-B29E-4393-9443-7A1D01F7E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07330" cy="567882"/>
          </a:xfrm>
        </p:spPr>
        <p:txBody>
          <a:bodyPr>
            <a:noAutofit/>
          </a:bodyPr>
          <a:lstStyle/>
          <a:p>
            <a:r>
              <a:rPr lang="ru-RU" sz="3200" b="1" spc="-30" dirty="0">
                <a:cs typeface="Times New Roman" pitchFamily="18" charset="0"/>
              </a:rPr>
              <a:t>Перед допуском людей в котел необходимо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486" y="764704"/>
            <a:ext cx="7815242" cy="11203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spc="-30" dirty="0">
                <a:latin typeface="Times New Roman" pitchFamily="18" charset="0"/>
                <a:cs typeface="Times New Roman" pitchFamily="18" charset="0"/>
              </a:rPr>
              <a:t>.1. обеспечить надежное </a:t>
            </a:r>
            <a:r>
              <a:rPr lang="ru-RU" sz="2800" b="1" spc="-30" dirty="0">
                <a:latin typeface="Times New Roman" pitchFamily="18" charset="0"/>
                <a:cs typeface="Times New Roman" pitchFamily="18" charset="0"/>
              </a:rPr>
              <a:t>разобщение</a:t>
            </a:r>
            <a:r>
              <a:rPr lang="ru-RU" sz="2800" spc="-30" dirty="0">
                <a:latin typeface="Times New Roman" pitchFamily="18" charset="0"/>
                <a:cs typeface="Times New Roman" pitchFamily="18" charset="0"/>
              </a:rPr>
              <a:t> вскрываемого котла от действующих котлов и пароводяных сепараторов;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46861" y="1907616"/>
            <a:ext cx="7830867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.2. перед открытием лазов и лючков убедиться в </a:t>
            </a: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отсутствии давления </a:t>
            </a: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котле проверкой показаний манометра и открыванием воздушного клапана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endParaRPr kumimoji="0" lang="ru-RU" sz="2800" b="0" i="0" u="none" strike="noStrike" kern="120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AE32581F-044C-4AB3-8AA9-1C71BF48BF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9398" y="3048901"/>
            <a:ext cx="2368775" cy="2681356"/>
            <a:chOff x="1399" y="1094"/>
            <a:chExt cx="2202" cy="2552"/>
          </a:xfrm>
          <a:solidFill>
            <a:schemeClr val="bg1"/>
          </a:solidFill>
        </p:grpSpPr>
        <p:sp>
          <p:nvSpPr>
            <p:cNvPr id="9" name="AutoShape 82">
              <a:extLst>
                <a:ext uri="{FF2B5EF4-FFF2-40B4-BE49-F238E27FC236}">
                  <a16:creationId xmlns:a16="http://schemas.microsoft.com/office/drawing/2014/main" id="{43ADE2FC-BE20-475A-ACFD-721B86D40D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99" y="1094"/>
              <a:ext cx="2202" cy="2552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" name="Picture 81">
              <a:extLst>
                <a:ext uri="{FF2B5EF4-FFF2-40B4-BE49-F238E27FC236}">
                  <a16:creationId xmlns:a16="http://schemas.microsoft.com/office/drawing/2014/main" id="{7C16E9A8-C024-4809-B87E-77253D92F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9" y="1208"/>
              <a:ext cx="616" cy="1155"/>
            </a:xfrm>
            <a:prstGeom prst="rect">
              <a:avLst/>
            </a:prstGeom>
            <a:grpFill/>
          </p:spPr>
        </p:pic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938EE77B-69C6-4646-AAEE-A40843AF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253"/>
              <a:ext cx="1110" cy="105"/>
            </a:xfrm>
            <a:custGeom>
              <a:avLst/>
              <a:gdLst/>
              <a:ahLst/>
              <a:cxnLst>
                <a:cxn ang="0">
                  <a:pos x="1" y="105"/>
                </a:cxn>
                <a:cxn ang="0">
                  <a:pos x="0" y="0"/>
                </a:cxn>
                <a:cxn ang="0">
                  <a:pos x="1110" y="0"/>
                </a:cxn>
              </a:cxnLst>
              <a:rect l="0" t="0" r="r" b="b"/>
              <a:pathLst>
                <a:path w="1110" h="105">
                  <a:moveTo>
                    <a:pt x="1" y="105"/>
                  </a:moveTo>
                  <a:lnTo>
                    <a:pt x="0" y="0"/>
                  </a:lnTo>
                  <a:lnTo>
                    <a:pt x="1110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6AD03FA6-A5FF-48DE-980F-B142F1FBC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250"/>
              <a:ext cx="1" cy="1411"/>
            </a:xfrm>
            <a:custGeom>
              <a:avLst/>
              <a:gdLst/>
              <a:ahLst/>
              <a:cxnLst>
                <a:cxn ang="0">
                  <a:pos x="0" y="1411"/>
                </a:cxn>
                <a:cxn ang="0">
                  <a:pos x="11" y="0"/>
                </a:cxn>
              </a:cxnLst>
              <a:rect l="0" t="0" r="r" b="b"/>
              <a:pathLst>
                <a:path w="11" h="1411">
                  <a:moveTo>
                    <a:pt x="0" y="1411"/>
                  </a:moveTo>
                  <a:cubicBezTo>
                    <a:pt x="4" y="823"/>
                    <a:pt x="9" y="235"/>
                    <a:pt x="11" y="0"/>
                  </a:cubicBezTo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B146B12C-8161-4ED0-AF51-1A97D205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183"/>
              <a:ext cx="790" cy="1333"/>
            </a:xfrm>
            <a:custGeom>
              <a:avLst/>
              <a:gdLst/>
              <a:ahLst/>
              <a:cxnLst>
                <a:cxn ang="0">
                  <a:pos x="790" y="0"/>
                </a:cxn>
                <a:cxn ang="0">
                  <a:pos x="779" y="1333"/>
                </a:cxn>
                <a:cxn ang="0">
                  <a:pos x="0" y="1329"/>
                </a:cxn>
              </a:cxnLst>
              <a:rect l="0" t="0" r="r" b="b"/>
              <a:pathLst>
                <a:path w="790" h="1333">
                  <a:moveTo>
                    <a:pt x="790" y="0"/>
                  </a:moveTo>
                  <a:lnTo>
                    <a:pt x="779" y="1333"/>
                  </a:lnTo>
                  <a:lnTo>
                    <a:pt x="0" y="1329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77">
              <a:extLst>
                <a:ext uri="{FF2B5EF4-FFF2-40B4-BE49-F238E27FC236}">
                  <a16:creationId xmlns:a16="http://schemas.microsoft.com/office/drawing/2014/main" id="{1A2CE08A-F4AE-47C2-90CD-6EDCABCE6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3225"/>
              <a:ext cx="483" cy="291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478" y="280"/>
                </a:cxn>
                <a:cxn ang="0">
                  <a:pos x="483" y="0"/>
                </a:cxn>
              </a:cxnLst>
              <a:rect l="0" t="0" r="r" b="b"/>
              <a:pathLst>
                <a:path w="483" h="291">
                  <a:moveTo>
                    <a:pt x="0" y="291"/>
                  </a:moveTo>
                  <a:lnTo>
                    <a:pt x="478" y="280"/>
                  </a:lnTo>
                  <a:lnTo>
                    <a:pt x="483" y="0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74">
              <a:extLst>
                <a:ext uri="{FF2B5EF4-FFF2-40B4-BE49-F238E27FC236}">
                  <a16:creationId xmlns:a16="http://schemas.microsoft.com/office/drawing/2014/main" id="{5398A157-8089-46B0-80E1-2C9F35621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4" y="1337"/>
              <a:ext cx="85" cy="85"/>
              <a:chOff x="3210" y="1618"/>
              <a:chExt cx="113" cy="226"/>
            </a:xfrm>
            <a:grpFill/>
          </p:grpSpPr>
          <p:sp>
            <p:nvSpPr>
              <p:cNvPr id="47" name="AutoShape 76">
                <a:extLst>
                  <a:ext uri="{FF2B5EF4-FFF2-40B4-BE49-F238E27FC236}">
                    <a16:creationId xmlns:a16="http://schemas.microsoft.com/office/drawing/2014/main" id="{FD2659B4-14AC-4F48-BFB3-B446365E4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1731"/>
                <a:ext cx="113" cy="113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AutoShape 75">
                <a:extLst>
                  <a:ext uri="{FF2B5EF4-FFF2-40B4-BE49-F238E27FC236}">
                    <a16:creationId xmlns:a16="http://schemas.microsoft.com/office/drawing/2014/main" id="{67B0D4C3-24C0-48E5-A8DA-40C2A74D1D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210" y="1618"/>
                <a:ext cx="113" cy="113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71">
              <a:extLst>
                <a:ext uri="{FF2B5EF4-FFF2-40B4-BE49-F238E27FC236}">
                  <a16:creationId xmlns:a16="http://schemas.microsoft.com/office/drawing/2014/main" id="{3841233E-C1D8-4A81-B3DE-443319C6C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1" y="2532"/>
              <a:ext cx="85" cy="85"/>
              <a:chOff x="3210" y="1618"/>
              <a:chExt cx="113" cy="226"/>
            </a:xfrm>
            <a:grpFill/>
          </p:grpSpPr>
          <p:sp>
            <p:nvSpPr>
              <p:cNvPr id="45" name="AutoShape 73">
                <a:extLst>
                  <a:ext uri="{FF2B5EF4-FFF2-40B4-BE49-F238E27FC236}">
                    <a16:creationId xmlns:a16="http://schemas.microsoft.com/office/drawing/2014/main" id="{3221F35B-F4F9-46D0-BAB7-197AD3CE3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1731"/>
                <a:ext cx="113" cy="113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AutoShape 72">
                <a:extLst>
                  <a:ext uri="{FF2B5EF4-FFF2-40B4-BE49-F238E27FC236}">
                    <a16:creationId xmlns:a16="http://schemas.microsoft.com/office/drawing/2014/main" id="{7E096DC9-BD41-49B8-A787-7E723FD1EE5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3210" y="1618"/>
                <a:ext cx="113" cy="113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68">
              <a:extLst>
                <a:ext uri="{FF2B5EF4-FFF2-40B4-BE49-F238E27FC236}">
                  <a16:creationId xmlns:a16="http://schemas.microsoft.com/office/drawing/2014/main" id="{D6B88CEC-E34F-4D88-B438-FD2365790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6" y="2532"/>
              <a:ext cx="109" cy="94"/>
              <a:chOff x="4140" y="2617"/>
              <a:chExt cx="109" cy="94"/>
            </a:xfrm>
            <a:grpFill/>
          </p:grpSpPr>
          <p:sp>
            <p:nvSpPr>
              <p:cNvPr id="43" name="Freeform 70">
                <a:extLst>
                  <a:ext uri="{FF2B5EF4-FFF2-40B4-BE49-F238E27FC236}">
                    <a16:creationId xmlns:a16="http://schemas.microsoft.com/office/drawing/2014/main" id="{EC293885-D5C7-4279-A68C-E945D2F64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663"/>
                <a:ext cx="10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</a:cxnLst>
                <a:rect l="0" t="0" r="r" b="b"/>
                <a:pathLst>
                  <a:path w="108" h="1">
                    <a:moveTo>
                      <a:pt x="0" y="0"/>
                    </a:moveTo>
                    <a:cubicBezTo>
                      <a:pt x="45" y="0"/>
                      <a:pt x="90" y="0"/>
                      <a:pt x="108" y="0"/>
                    </a:cubicBezTo>
                  </a:path>
                </a:pathLst>
              </a:cu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id="{C3DD0297-59EE-4889-ADE3-29FBE3D8C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2617"/>
                <a:ext cx="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1" h="94">
                    <a:moveTo>
                      <a:pt x="0" y="0"/>
                    </a:moveTo>
                    <a:cubicBezTo>
                      <a:pt x="0" y="39"/>
                      <a:pt x="0" y="78"/>
                      <a:pt x="0" y="94"/>
                    </a:cubicBezTo>
                  </a:path>
                </a:pathLst>
              </a:cu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65">
              <a:extLst>
                <a:ext uri="{FF2B5EF4-FFF2-40B4-BE49-F238E27FC236}">
                  <a16:creationId xmlns:a16="http://schemas.microsoft.com/office/drawing/2014/main" id="{846FE879-F02E-42D4-94EA-96FB9EFE5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6" y="1328"/>
              <a:ext cx="109" cy="94"/>
              <a:chOff x="4140" y="2617"/>
              <a:chExt cx="109" cy="94"/>
            </a:xfrm>
            <a:grpFill/>
          </p:grpSpPr>
          <p:sp>
            <p:nvSpPr>
              <p:cNvPr id="41" name="Freeform 67">
                <a:extLst>
                  <a:ext uri="{FF2B5EF4-FFF2-40B4-BE49-F238E27FC236}">
                    <a16:creationId xmlns:a16="http://schemas.microsoft.com/office/drawing/2014/main" id="{A321C8EE-661D-4141-9D2C-9AB9101A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663"/>
                <a:ext cx="10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</a:cxnLst>
                <a:rect l="0" t="0" r="r" b="b"/>
                <a:pathLst>
                  <a:path w="108" h="1">
                    <a:moveTo>
                      <a:pt x="0" y="0"/>
                    </a:moveTo>
                    <a:cubicBezTo>
                      <a:pt x="45" y="0"/>
                      <a:pt x="90" y="0"/>
                      <a:pt x="108" y="0"/>
                    </a:cubicBezTo>
                  </a:path>
                </a:pathLst>
              </a:cu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6FAE9EAB-458D-4F4A-8D22-11D702985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2617"/>
                <a:ext cx="1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4"/>
                  </a:cxn>
                </a:cxnLst>
                <a:rect l="0" t="0" r="r" b="b"/>
                <a:pathLst>
                  <a:path w="1" h="94">
                    <a:moveTo>
                      <a:pt x="0" y="0"/>
                    </a:moveTo>
                    <a:cubicBezTo>
                      <a:pt x="0" y="39"/>
                      <a:pt x="0" y="78"/>
                      <a:pt x="0" y="94"/>
                    </a:cubicBezTo>
                  </a:path>
                </a:pathLst>
              </a:custGeom>
              <a:grp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58">
              <a:extLst>
                <a:ext uri="{FF2B5EF4-FFF2-40B4-BE49-F238E27FC236}">
                  <a16:creationId xmlns:a16="http://schemas.microsoft.com/office/drawing/2014/main" id="{11292D86-3BA8-4FD7-83BB-561019A21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9" y="2316"/>
              <a:ext cx="154" cy="94"/>
              <a:chOff x="2289" y="2316"/>
              <a:chExt cx="154" cy="94"/>
            </a:xfrm>
            <a:grpFill/>
          </p:grpSpPr>
          <p:grpSp>
            <p:nvGrpSpPr>
              <p:cNvPr id="35" name="Group 62">
                <a:extLst>
                  <a:ext uri="{FF2B5EF4-FFF2-40B4-BE49-F238E27FC236}">
                    <a16:creationId xmlns:a16="http://schemas.microsoft.com/office/drawing/2014/main" id="{4F10A06F-AFA7-4805-82FA-706492873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89" y="2325"/>
                <a:ext cx="85" cy="85"/>
                <a:chOff x="3210" y="1618"/>
                <a:chExt cx="113" cy="226"/>
              </a:xfrm>
              <a:grpFill/>
            </p:grpSpPr>
            <p:sp>
              <p:nvSpPr>
                <p:cNvPr id="39" name="AutoShape 64">
                  <a:extLst>
                    <a:ext uri="{FF2B5EF4-FFF2-40B4-BE49-F238E27FC236}">
                      <a16:creationId xmlns:a16="http://schemas.microsoft.com/office/drawing/2014/main" id="{27546B42-9B78-4D97-A91F-582A83DC2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1731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AutoShape 63">
                  <a:extLst>
                    <a:ext uri="{FF2B5EF4-FFF2-40B4-BE49-F238E27FC236}">
                      <a16:creationId xmlns:a16="http://schemas.microsoft.com/office/drawing/2014/main" id="{E08606A3-2834-4F04-8C10-F9EA60DAF3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10" y="1618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59">
                <a:extLst>
                  <a:ext uri="{FF2B5EF4-FFF2-40B4-BE49-F238E27FC236}">
                    <a16:creationId xmlns:a16="http://schemas.microsoft.com/office/drawing/2014/main" id="{37EEC629-D843-4DD0-8385-F50B3512B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2316"/>
                <a:ext cx="109" cy="94"/>
                <a:chOff x="4140" y="2617"/>
                <a:chExt cx="109" cy="94"/>
              </a:xfrm>
              <a:grpFill/>
            </p:grpSpPr>
            <p:sp>
              <p:nvSpPr>
                <p:cNvPr id="37" name="Freeform 61">
                  <a:extLst>
                    <a:ext uri="{FF2B5EF4-FFF2-40B4-BE49-F238E27FC236}">
                      <a16:creationId xmlns:a16="http://schemas.microsoft.com/office/drawing/2014/main" id="{B82D86E4-AA61-4B68-8724-E9CE5BCC3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" y="2663"/>
                  <a:ext cx="10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08" h="1">
                      <a:moveTo>
                        <a:pt x="0" y="0"/>
                      </a:moveTo>
                      <a:cubicBezTo>
                        <a:pt x="45" y="0"/>
                        <a:pt x="90" y="0"/>
                        <a:pt x="108" y="0"/>
                      </a:cubicBezTo>
                    </a:path>
                  </a:pathLst>
                </a:cu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60">
                  <a:extLst>
                    <a:ext uri="{FF2B5EF4-FFF2-40B4-BE49-F238E27FC236}">
                      <a16:creationId xmlns:a16="http://schemas.microsoft.com/office/drawing/2014/main" id="{7FE18928-82DE-497F-9E60-50A4AE9D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" y="2617"/>
                  <a:ext cx="1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" h="94">
                      <a:moveTo>
                        <a:pt x="0" y="0"/>
                      </a:moveTo>
                      <a:cubicBezTo>
                        <a:pt x="0" y="39"/>
                        <a:pt x="0" y="78"/>
                        <a:pt x="0" y="94"/>
                      </a:cubicBezTo>
                    </a:path>
                  </a:pathLst>
                </a:cu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0" name="Group 51">
              <a:extLst>
                <a:ext uri="{FF2B5EF4-FFF2-40B4-BE49-F238E27FC236}">
                  <a16:creationId xmlns:a16="http://schemas.microsoft.com/office/drawing/2014/main" id="{C0AF3B4D-9BBE-4B6B-ACC1-48BE0393E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0" y="3306"/>
              <a:ext cx="154" cy="94"/>
              <a:chOff x="2289" y="2316"/>
              <a:chExt cx="154" cy="94"/>
            </a:xfrm>
            <a:grpFill/>
          </p:grpSpPr>
          <p:grpSp>
            <p:nvGrpSpPr>
              <p:cNvPr id="29" name="Group 55">
                <a:extLst>
                  <a:ext uri="{FF2B5EF4-FFF2-40B4-BE49-F238E27FC236}">
                    <a16:creationId xmlns:a16="http://schemas.microsoft.com/office/drawing/2014/main" id="{9A39220E-ED6C-4799-B668-E37AD0BCDB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89" y="2325"/>
                <a:ext cx="85" cy="85"/>
                <a:chOff x="3210" y="1618"/>
                <a:chExt cx="113" cy="226"/>
              </a:xfrm>
              <a:grpFill/>
            </p:grpSpPr>
            <p:sp>
              <p:nvSpPr>
                <p:cNvPr id="33" name="AutoShape 57">
                  <a:extLst>
                    <a:ext uri="{FF2B5EF4-FFF2-40B4-BE49-F238E27FC236}">
                      <a16:creationId xmlns:a16="http://schemas.microsoft.com/office/drawing/2014/main" id="{42B8C64D-C316-48BF-A3CF-33B8E0BEF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1731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AutoShape 56">
                  <a:extLst>
                    <a:ext uri="{FF2B5EF4-FFF2-40B4-BE49-F238E27FC236}">
                      <a16:creationId xmlns:a16="http://schemas.microsoft.com/office/drawing/2014/main" id="{244018C1-6869-42BE-BCE5-F6C24141E4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10" y="1618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52">
                <a:extLst>
                  <a:ext uri="{FF2B5EF4-FFF2-40B4-BE49-F238E27FC236}">
                    <a16:creationId xmlns:a16="http://schemas.microsoft.com/office/drawing/2014/main" id="{298CCBFC-EBF6-4F49-BC60-FE9B07EF31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2316"/>
                <a:ext cx="109" cy="94"/>
                <a:chOff x="4140" y="2617"/>
                <a:chExt cx="109" cy="94"/>
              </a:xfrm>
              <a:grpFill/>
            </p:grpSpPr>
            <p:sp>
              <p:nvSpPr>
                <p:cNvPr id="31" name="Freeform 54">
                  <a:extLst>
                    <a:ext uri="{FF2B5EF4-FFF2-40B4-BE49-F238E27FC236}">
                      <a16:creationId xmlns:a16="http://schemas.microsoft.com/office/drawing/2014/main" id="{464C8A1E-8C65-4E0D-A837-7000E45D8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" y="2663"/>
                  <a:ext cx="10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08" h="1">
                      <a:moveTo>
                        <a:pt x="0" y="0"/>
                      </a:moveTo>
                      <a:cubicBezTo>
                        <a:pt x="45" y="0"/>
                        <a:pt x="90" y="0"/>
                        <a:pt x="108" y="0"/>
                      </a:cubicBezTo>
                    </a:path>
                  </a:pathLst>
                </a:cu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Freeform 53">
                  <a:extLst>
                    <a:ext uri="{FF2B5EF4-FFF2-40B4-BE49-F238E27FC236}">
                      <a16:creationId xmlns:a16="http://schemas.microsoft.com/office/drawing/2014/main" id="{60F3F5D5-6BBA-4115-9C5B-3D5A4448C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" y="2617"/>
                  <a:ext cx="1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" h="94">
                      <a:moveTo>
                        <a:pt x="0" y="0"/>
                      </a:moveTo>
                      <a:cubicBezTo>
                        <a:pt x="0" y="39"/>
                        <a:pt x="0" y="78"/>
                        <a:pt x="0" y="94"/>
                      </a:cubicBezTo>
                    </a:path>
                  </a:pathLst>
                </a:cu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D18A17F2-C72A-4DE1-8963-5D2E30132DF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1571" y="3438"/>
              <a:ext cx="154" cy="94"/>
              <a:chOff x="2289" y="2316"/>
              <a:chExt cx="154" cy="94"/>
            </a:xfrm>
            <a:grpFill/>
          </p:grpSpPr>
          <p:grpSp>
            <p:nvGrpSpPr>
              <p:cNvPr id="23" name="Group 48">
                <a:extLst>
                  <a:ext uri="{FF2B5EF4-FFF2-40B4-BE49-F238E27FC236}">
                    <a16:creationId xmlns:a16="http://schemas.microsoft.com/office/drawing/2014/main" id="{05F5ADD3-B369-4F86-A9D7-23AEBD8329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89" y="2325"/>
                <a:ext cx="85" cy="85"/>
                <a:chOff x="3210" y="1618"/>
                <a:chExt cx="113" cy="226"/>
              </a:xfrm>
              <a:grpFill/>
            </p:grpSpPr>
            <p:sp>
              <p:nvSpPr>
                <p:cNvPr id="27" name="AutoShape 50">
                  <a:extLst>
                    <a:ext uri="{FF2B5EF4-FFF2-40B4-BE49-F238E27FC236}">
                      <a16:creationId xmlns:a16="http://schemas.microsoft.com/office/drawing/2014/main" id="{6AD7B2A2-8F94-47D0-9B61-793898CE7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1731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AutoShape 49">
                  <a:extLst>
                    <a:ext uri="{FF2B5EF4-FFF2-40B4-BE49-F238E27FC236}">
                      <a16:creationId xmlns:a16="http://schemas.microsoft.com/office/drawing/2014/main" id="{CFB71054-5ECC-45F4-B971-6520D7FC6C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10" y="1618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45">
                <a:extLst>
                  <a:ext uri="{FF2B5EF4-FFF2-40B4-BE49-F238E27FC236}">
                    <a16:creationId xmlns:a16="http://schemas.microsoft.com/office/drawing/2014/main" id="{2A0BB1CC-B1B0-4097-AE97-807E44D7D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2316"/>
                <a:ext cx="109" cy="94"/>
                <a:chOff x="4140" y="2617"/>
                <a:chExt cx="109" cy="94"/>
              </a:xfrm>
              <a:grpFill/>
            </p:grpSpPr>
            <p:sp>
              <p:nvSpPr>
                <p:cNvPr id="25" name="Freeform 47">
                  <a:extLst>
                    <a:ext uri="{FF2B5EF4-FFF2-40B4-BE49-F238E27FC236}">
                      <a16:creationId xmlns:a16="http://schemas.microsoft.com/office/drawing/2014/main" id="{573413EC-97E0-4C18-BC20-3B48B637B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" y="2663"/>
                  <a:ext cx="10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08" h="1">
                      <a:moveTo>
                        <a:pt x="0" y="0"/>
                      </a:moveTo>
                      <a:cubicBezTo>
                        <a:pt x="45" y="0"/>
                        <a:pt x="90" y="0"/>
                        <a:pt x="108" y="0"/>
                      </a:cubicBezTo>
                    </a:path>
                  </a:pathLst>
                </a:cu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46">
                  <a:extLst>
                    <a:ext uri="{FF2B5EF4-FFF2-40B4-BE49-F238E27FC236}">
                      <a16:creationId xmlns:a16="http://schemas.microsoft.com/office/drawing/2014/main" id="{CCBDD316-1D8C-4054-9733-A39E63755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" y="2617"/>
                  <a:ext cx="1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" h="94">
                      <a:moveTo>
                        <a:pt x="0" y="0"/>
                      </a:moveTo>
                      <a:cubicBezTo>
                        <a:pt x="0" y="39"/>
                        <a:pt x="0" y="78"/>
                        <a:pt x="0" y="94"/>
                      </a:cubicBezTo>
                    </a:path>
                  </a:pathLst>
                </a:cu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pic>
          <p:nvPicPr>
            <p:cNvPr id="22" name="Picture 43">
              <a:extLst>
                <a:ext uri="{FF2B5EF4-FFF2-40B4-BE49-F238E27FC236}">
                  <a16:creationId xmlns:a16="http://schemas.microsoft.com/office/drawing/2014/main" id="{B1DB9F22-6C39-46C4-A7F1-79979D40A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1" y="2626"/>
              <a:ext cx="490" cy="643"/>
            </a:xfrm>
            <a:prstGeom prst="rect">
              <a:avLst/>
            </a:prstGeom>
            <a:grpFill/>
          </p:spPr>
        </p:pic>
      </p:grpSp>
      <p:grpSp>
        <p:nvGrpSpPr>
          <p:cNvPr id="49" name="Group 84">
            <a:extLst>
              <a:ext uri="{FF2B5EF4-FFF2-40B4-BE49-F238E27FC236}">
                <a16:creationId xmlns:a16="http://schemas.microsoft.com/office/drawing/2014/main" id="{26338C42-42AC-48A6-BACA-0560BE9B7F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3717" y="3065960"/>
            <a:ext cx="2593417" cy="2424988"/>
            <a:chOff x="2151" y="3517"/>
            <a:chExt cx="3194" cy="2987"/>
          </a:xfrm>
          <a:solidFill>
            <a:schemeClr val="bg1"/>
          </a:solidFill>
        </p:grpSpPr>
        <p:sp>
          <p:nvSpPr>
            <p:cNvPr id="50" name="AutoShape 117">
              <a:extLst>
                <a:ext uri="{FF2B5EF4-FFF2-40B4-BE49-F238E27FC236}">
                  <a16:creationId xmlns:a16="http://schemas.microsoft.com/office/drawing/2014/main" id="{CFDC448A-A3A5-4434-AE81-D3DD08C730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1" y="3517"/>
              <a:ext cx="3194" cy="298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116">
              <a:extLst>
                <a:ext uri="{FF2B5EF4-FFF2-40B4-BE49-F238E27FC236}">
                  <a16:creationId xmlns:a16="http://schemas.microsoft.com/office/drawing/2014/main" id="{B5240723-52ED-4082-BF51-78082CC28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" y="4934"/>
              <a:ext cx="1440" cy="1440"/>
            </a:xfrm>
            <a:prstGeom prst="ellips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15">
              <a:extLst>
                <a:ext uri="{FF2B5EF4-FFF2-40B4-BE49-F238E27FC236}">
                  <a16:creationId xmlns:a16="http://schemas.microsoft.com/office/drawing/2014/main" id="{912AE639-A97B-4A2B-9F83-8273B4D2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5631"/>
              <a:ext cx="144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" y="0"/>
                </a:cxn>
              </a:cxnLst>
              <a:rect l="0" t="0" r="r" b="b"/>
              <a:pathLst>
                <a:path w="1440" h="1">
                  <a:moveTo>
                    <a:pt x="0" y="0"/>
                  </a:moveTo>
                  <a:cubicBezTo>
                    <a:pt x="600" y="0"/>
                    <a:pt x="1200" y="0"/>
                    <a:pt x="1440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14">
              <a:extLst>
                <a:ext uri="{FF2B5EF4-FFF2-40B4-BE49-F238E27FC236}">
                  <a16:creationId xmlns:a16="http://schemas.microsoft.com/office/drawing/2014/main" id="{20BD3ED7-C722-45D2-8D25-861D03AFB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5797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13">
              <a:extLst>
                <a:ext uri="{FF2B5EF4-FFF2-40B4-BE49-F238E27FC236}">
                  <a16:creationId xmlns:a16="http://schemas.microsoft.com/office/drawing/2014/main" id="{9DE483B7-3B81-4A07-B771-774C74EA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5797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12">
              <a:extLst>
                <a:ext uri="{FF2B5EF4-FFF2-40B4-BE49-F238E27FC236}">
                  <a16:creationId xmlns:a16="http://schemas.microsoft.com/office/drawing/2014/main" id="{686296B0-E7F6-4867-AC57-8105FA13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5797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11">
              <a:extLst>
                <a:ext uri="{FF2B5EF4-FFF2-40B4-BE49-F238E27FC236}">
                  <a16:creationId xmlns:a16="http://schemas.microsoft.com/office/drawing/2014/main" id="{058A5923-144B-440D-9305-BBB3B639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5954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110">
              <a:extLst>
                <a:ext uri="{FF2B5EF4-FFF2-40B4-BE49-F238E27FC236}">
                  <a16:creationId xmlns:a16="http://schemas.microsoft.com/office/drawing/2014/main" id="{DC29405C-AC3E-46AE-A52D-631455237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5953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09">
              <a:extLst>
                <a:ext uri="{FF2B5EF4-FFF2-40B4-BE49-F238E27FC236}">
                  <a16:creationId xmlns:a16="http://schemas.microsoft.com/office/drawing/2014/main" id="{0DC90812-59D1-417E-A7B1-2F0DA6DB9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5955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08">
              <a:extLst>
                <a:ext uri="{FF2B5EF4-FFF2-40B4-BE49-F238E27FC236}">
                  <a16:creationId xmlns:a16="http://schemas.microsoft.com/office/drawing/2014/main" id="{70024758-85CD-4275-8600-B6D8009E9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6099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07">
              <a:extLst>
                <a:ext uri="{FF2B5EF4-FFF2-40B4-BE49-F238E27FC236}">
                  <a16:creationId xmlns:a16="http://schemas.microsoft.com/office/drawing/2014/main" id="{855F08F1-77FD-4B7B-A633-59E9A9F9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6100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id="{D5C94E1A-2AC1-4F1F-B3ED-68DBBECA9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6101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05">
              <a:extLst>
                <a:ext uri="{FF2B5EF4-FFF2-40B4-BE49-F238E27FC236}">
                  <a16:creationId xmlns:a16="http://schemas.microsoft.com/office/drawing/2014/main" id="{55481A00-AE37-4322-A2EE-42BD6952F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6262"/>
              <a:ext cx="24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" y="0"/>
                </a:cxn>
              </a:cxnLst>
              <a:rect l="0" t="0" r="r" b="b"/>
              <a:pathLst>
                <a:path w="245" h="1">
                  <a:moveTo>
                    <a:pt x="0" y="0"/>
                  </a:moveTo>
                  <a:cubicBezTo>
                    <a:pt x="102" y="0"/>
                    <a:pt x="204" y="0"/>
                    <a:pt x="245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3" name="Group 98">
              <a:extLst>
                <a:ext uri="{FF2B5EF4-FFF2-40B4-BE49-F238E27FC236}">
                  <a16:creationId xmlns:a16="http://schemas.microsoft.com/office/drawing/2014/main" id="{81F0D205-EB8E-44C2-AFCC-488669D17D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7" y="4742"/>
              <a:ext cx="227" cy="170"/>
              <a:chOff x="2289" y="2316"/>
              <a:chExt cx="154" cy="94"/>
            </a:xfrm>
            <a:grpFill/>
          </p:grpSpPr>
          <p:grpSp>
            <p:nvGrpSpPr>
              <p:cNvPr id="77" name="Group 102">
                <a:extLst>
                  <a:ext uri="{FF2B5EF4-FFF2-40B4-BE49-F238E27FC236}">
                    <a16:creationId xmlns:a16="http://schemas.microsoft.com/office/drawing/2014/main" id="{19BCEBE3-E98A-4551-9509-EB31A742A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89" y="2325"/>
                <a:ext cx="85" cy="85"/>
                <a:chOff x="3210" y="1618"/>
                <a:chExt cx="113" cy="226"/>
              </a:xfrm>
              <a:grpFill/>
            </p:grpSpPr>
            <p:sp>
              <p:nvSpPr>
                <p:cNvPr id="81" name="AutoShape 104">
                  <a:extLst>
                    <a:ext uri="{FF2B5EF4-FFF2-40B4-BE49-F238E27FC236}">
                      <a16:creationId xmlns:a16="http://schemas.microsoft.com/office/drawing/2014/main" id="{4DA1C950-9159-4B09-9A0A-3B98157AB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1731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AutoShape 103">
                  <a:extLst>
                    <a:ext uri="{FF2B5EF4-FFF2-40B4-BE49-F238E27FC236}">
                      <a16:creationId xmlns:a16="http://schemas.microsoft.com/office/drawing/2014/main" id="{AE6E9281-9CB6-4E44-BBF7-21001A0EE81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10" y="1618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8" name="Group 99">
                <a:extLst>
                  <a:ext uri="{FF2B5EF4-FFF2-40B4-BE49-F238E27FC236}">
                    <a16:creationId xmlns:a16="http://schemas.microsoft.com/office/drawing/2014/main" id="{CC0AEEA9-C4C1-4FA1-8A26-351088AF41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2316"/>
                <a:ext cx="109" cy="94"/>
                <a:chOff x="4140" y="2617"/>
                <a:chExt cx="109" cy="94"/>
              </a:xfrm>
              <a:grpFill/>
            </p:grpSpPr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E326C5DE-C6FA-42DB-BE19-4CAD07C14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" y="2663"/>
                  <a:ext cx="10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08" h="1">
                      <a:moveTo>
                        <a:pt x="0" y="0"/>
                      </a:moveTo>
                      <a:cubicBezTo>
                        <a:pt x="45" y="0"/>
                        <a:pt x="90" y="0"/>
                        <a:pt x="108" y="0"/>
                      </a:cubicBezTo>
                    </a:path>
                  </a:pathLst>
                </a:cu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Freeform 100">
                  <a:extLst>
                    <a:ext uri="{FF2B5EF4-FFF2-40B4-BE49-F238E27FC236}">
                      <a16:creationId xmlns:a16="http://schemas.microsoft.com/office/drawing/2014/main" id="{DCC46385-69AE-4AB5-8130-0F0B766C9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" y="2617"/>
                  <a:ext cx="1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" h="94">
                      <a:moveTo>
                        <a:pt x="0" y="0"/>
                      </a:moveTo>
                      <a:cubicBezTo>
                        <a:pt x="0" y="39"/>
                        <a:pt x="0" y="78"/>
                        <a:pt x="0" y="94"/>
                      </a:cubicBezTo>
                    </a:path>
                  </a:pathLst>
                </a:cu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4" name="Group 91">
              <a:extLst>
                <a:ext uri="{FF2B5EF4-FFF2-40B4-BE49-F238E27FC236}">
                  <a16:creationId xmlns:a16="http://schemas.microsoft.com/office/drawing/2014/main" id="{64C35EB7-A19F-4DF8-B499-1C78E2EFCF4C}"/>
                </a:ext>
              </a:extLst>
            </p:cNvPr>
            <p:cNvGrpSpPr>
              <a:grpSpLocks/>
            </p:cNvGrpSpPr>
            <p:nvPr/>
          </p:nvGrpSpPr>
          <p:grpSpPr bwMode="auto">
            <a:xfrm rot="2565059">
              <a:off x="4209" y="5017"/>
              <a:ext cx="227" cy="170"/>
              <a:chOff x="2289" y="2316"/>
              <a:chExt cx="154" cy="94"/>
            </a:xfrm>
            <a:grpFill/>
          </p:grpSpPr>
          <p:grpSp>
            <p:nvGrpSpPr>
              <p:cNvPr id="71" name="Group 95">
                <a:extLst>
                  <a:ext uri="{FF2B5EF4-FFF2-40B4-BE49-F238E27FC236}">
                    <a16:creationId xmlns:a16="http://schemas.microsoft.com/office/drawing/2014/main" id="{2E72DABD-E0C8-45DB-ABA9-A5F47B584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89" y="2325"/>
                <a:ext cx="85" cy="85"/>
                <a:chOff x="3210" y="1618"/>
                <a:chExt cx="113" cy="226"/>
              </a:xfrm>
              <a:grpFill/>
            </p:grpSpPr>
            <p:sp>
              <p:nvSpPr>
                <p:cNvPr id="75" name="AutoShape 97">
                  <a:extLst>
                    <a:ext uri="{FF2B5EF4-FFF2-40B4-BE49-F238E27FC236}">
                      <a16:creationId xmlns:a16="http://schemas.microsoft.com/office/drawing/2014/main" id="{E25E1066-0D8D-4284-9647-346EFB824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1731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AutoShape 96">
                  <a:extLst>
                    <a:ext uri="{FF2B5EF4-FFF2-40B4-BE49-F238E27FC236}">
                      <a16:creationId xmlns:a16="http://schemas.microsoft.com/office/drawing/2014/main" id="{FCF3C9D0-8705-4248-B6C5-AF52FF229E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210" y="1618"/>
                  <a:ext cx="113" cy="11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2" name="Group 92">
                <a:extLst>
                  <a:ext uri="{FF2B5EF4-FFF2-40B4-BE49-F238E27FC236}">
                    <a16:creationId xmlns:a16="http://schemas.microsoft.com/office/drawing/2014/main" id="{2CDC1769-59EF-432B-9451-78CF5438A5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2316"/>
                <a:ext cx="109" cy="94"/>
                <a:chOff x="4140" y="2617"/>
                <a:chExt cx="109" cy="94"/>
              </a:xfrm>
              <a:grpFill/>
            </p:grpSpPr>
            <p:sp>
              <p:nvSpPr>
                <p:cNvPr id="73" name="Freeform 94">
                  <a:extLst>
                    <a:ext uri="{FF2B5EF4-FFF2-40B4-BE49-F238E27FC236}">
                      <a16:creationId xmlns:a16="http://schemas.microsoft.com/office/drawing/2014/main" id="{4F156DAE-1354-423C-A7FE-E093FD5FB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0" y="2663"/>
                  <a:ext cx="108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08" h="1">
                      <a:moveTo>
                        <a:pt x="0" y="0"/>
                      </a:moveTo>
                      <a:cubicBezTo>
                        <a:pt x="45" y="0"/>
                        <a:pt x="90" y="0"/>
                        <a:pt x="108" y="0"/>
                      </a:cubicBezTo>
                    </a:path>
                  </a:pathLst>
                </a:cu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Freeform 93">
                  <a:extLst>
                    <a:ext uri="{FF2B5EF4-FFF2-40B4-BE49-F238E27FC236}">
                      <a16:creationId xmlns:a16="http://schemas.microsoft.com/office/drawing/2014/main" id="{A059743F-7211-480A-898D-CB8A6DC79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8" y="2617"/>
                  <a:ext cx="1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" h="94">
                      <a:moveTo>
                        <a:pt x="0" y="0"/>
                      </a:moveTo>
                      <a:cubicBezTo>
                        <a:pt x="0" y="39"/>
                        <a:pt x="0" y="78"/>
                        <a:pt x="0" y="94"/>
                      </a:cubicBezTo>
                    </a:path>
                  </a:pathLst>
                </a:custGeom>
                <a:grp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pic>
          <p:nvPicPr>
            <p:cNvPr id="65" name="Picture 90">
              <a:extLst>
                <a:ext uri="{FF2B5EF4-FFF2-40B4-BE49-F238E27FC236}">
                  <a16:creationId xmlns:a16="http://schemas.microsoft.com/office/drawing/2014/main" id="{FB7260C0-3E15-4B66-B528-7BC1918A4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4182"/>
              <a:ext cx="503" cy="503"/>
            </a:xfrm>
            <a:prstGeom prst="rect">
              <a:avLst/>
            </a:prstGeom>
            <a:grpFill/>
          </p:spPr>
        </p:pic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BF82F479-6711-46B2-8AC1-9D066F4F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4574"/>
              <a:ext cx="391" cy="443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391" y="106"/>
                </a:cxn>
                <a:cxn ang="0">
                  <a:pos x="391" y="0"/>
                </a:cxn>
              </a:cxnLst>
              <a:rect l="0" t="0" r="r" b="b"/>
              <a:pathLst>
                <a:path w="391" h="443">
                  <a:moveTo>
                    <a:pt x="0" y="443"/>
                  </a:moveTo>
                  <a:cubicBezTo>
                    <a:pt x="65" y="387"/>
                    <a:pt x="326" y="180"/>
                    <a:pt x="391" y="106"/>
                  </a:cubicBezTo>
                  <a:lnTo>
                    <a:pt x="391" y="0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7" name="Picture 88">
              <a:extLst>
                <a:ext uri="{FF2B5EF4-FFF2-40B4-BE49-F238E27FC236}">
                  <a16:creationId xmlns:a16="http://schemas.microsoft.com/office/drawing/2014/main" id="{CC0F580F-034E-4303-A500-DB188BF89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770671">
              <a:off x="3595" y="4431"/>
              <a:ext cx="282" cy="311"/>
            </a:xfrm>
            <a:prstGeom prst="rect">
              <a:avLst/>
            </a:prstGeom>
            <a:grpFill/>
          </p:spPr>
        </p:pic>
        <p:pic>
          <p:nvPicPr>
            <p:cNvPr id="68" name="Picture 87">
              <a:extLst>
                <a:ext uri="{FF2B5EF4-FFF2-40B4-BE49-F238E27FC236}">
                  <a16:creationId xmlns:a16="http://schemas.microsoft.com/office/drawing/2014/main" id="{03CB739C-C8C8-45A2-B916-20E06FA6C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r="12296"/>
            <a:stretch>
              <a:fillRect/>
            </a:stretch>
          </p:blipFill>
          <p:spPr bwMode="auto">
            <a:xfrm rot="5400000">
              <a:off x="3352" y="3640"/>
              <a:ext cx="699" cy="1008"/>
            </a:xfrm>
            <a:prstGeom prst="rect">
              <a:avLst/>
            </a:prstGeom>
            <a:grpFill/>
          </p:spPr>
        </p:pic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42D28334-D9DD-4AE1-9DA5-7AC78C3AF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5788"/>
              <a:ext cx="840" cy="655"/>
            </a:xfrm>
            <a:custGeom>
              <a:avLst/>
              <a:gdLst/>
              <a:ahLst/>
              <a:cxnLst>
                <a:cxn ang="0">
                  <a:pos x="840" y="9"/>
                </a:cxn>
                <a:cxn ang="0">
                  <a:pos x="480" y="0"/>
                </a:cxn>
                <a:cxn ang="0">
                  <a:pos x="0" y="655"/>
                </a:cxn>
              </a:cxnLst>
              <a:rect l="0" t="0" r="r" b="b"/>
              <a:pathLst>
                <a:path w="840" h="655">
                  <a:moveTo>
                    <a:pt x="840" y="9"/>
                  </a:moveTo>
                  <a:lnTo>
                    <a:pt x="480" y="0"/>
                  </a:lnTo>
                  <a:lnTo>
                    <a:pt x="0" y="655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85">
              <a:extLst>
                <a:ext uri="{FF2B5EF4-FFF2-40B4-BE49-F238E27FC236}">
                  <a16:creationId xmlns:a16="http://schemas.microsoft.com/office/drawing/2014/main" id="{093027AA-B502-4F2A-80F8-0CC78F401B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26" y="5739"/>
              <a:ext cx="840" cy="655"/>
            </a:xfrm>
            <a:custGeom>
              <a:avLst/>
              <a:gdLst/>
              <a:ahLst/>
              <a:cxnLst>
                <a:cxn ang="0">
                  <a:pos x="840" y="9"/>
                </a:cxn>
                <a:cxn ang="0">
                  <a:pos x="480" y="0"/>
                </a:cxn>
                <a:cxn ang="0">
                  <a:pos x="0" y="655"/>
                </a:cxn>
              </a:cxnLst>
              <a:rect l="0" t="0" r="r" b="b"/>
              <a:pathLst>
                <a:path w="840" h="655">
                  <a:moveTo>
                    <a:pt x="840" y="9"/>
                  </a:moveTo>
                  <a:lnTo>
                    <a:pt x="480" y="0"/>
                  </a:lnTo>
                  <a:lnTo>
                    <a:pt x="0" y="655"/>
                  </a:lnTo>
                </a:path>
              </a:pathLst>
            </a:custGeom>
            <a:grp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6BAD2AF-496C-4919-A63C-ECFC06C4E679}"/>
              </a:ext>
            </a:extLst>
          </p:cNvPr>
          <p:cNvSpPr>
            <a:spLocks noChangeAspect="1"/>
          </p:cNvSpPr>
          <p:nvPr/>
        </p:nvSpPr>
        <p:spPr>
          <a:xfrm>
            <a:off x="8316416" y="1268760"/>
            <a:ext cx="216024" cy="216024"/>
          </a:xfrm>
          <a:prstGeom prst="rect">
            <a:avLst/>
          </a:prstGeom>
          <a:solidFill>
            <a:srgbClr val="DF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AD2A8271-0AFE-4C89-B708-1DAE6DC9FD62}"/>
              </a:ext>
            </a:extLst>
          </p:cNvPr>
          <p:cNvSpPr>
            <a:spLocks noChangeAspect="1"/>
          </p:cNvSpPr>
          <p:nvPr/>
        </p:nvSpPr>
        <p:spPr>
          <a:xfrm>
            <a:off x="8316416" y="2698144"/>
            <a:ext cx="216024" cy="216024"/>
          </a:xfrm>
          <a:prstGeom prst="rect">
            <a:avLst/>
          </a:prstGeom>
          <a:solidFill>
            <a:srgbClr val="DF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BAED0F22-4160-460F-B6A6-15602C556EDA}"/>
              </a:ext>
            </a:extLst>
          </p:cNvPr>
          <p:cNvSpPr/>
          <p:nvPr/>
        </p:nvSpPr>
        <p:spPr>
          <a:xfrm>
            <a:off x="8640452" y="1268760"/>
            <a:ext cx="216024" cy="216024"/>
          </a:xfrm>
          <a:prstGeom prst="ellipse">
            <a:avLst/>
          </a:prstGeom>
          <a:solidFill>
            <a:srgbClr val="DF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80EFFBAD-7B20-421A-B194-9201D3A1A419}"/>
              </a:ext>
            </a:extLst>
          </p:cNvPr>
          <p:cNvSpPr/>
          <p:nvPr/>
        </p:nvSpPr>
        <p:spPr>
          <a:xfrm>
            <a:off x="8640452" y="2698144"/>
            <a:ext cx="216024" cy="216024"/>
          </a:xfrm>
          <a:prstGeom prst="ellipse">
            <a:avLst/>
          </a:prstGeom>
          <a:solidFill>
            <a:srgbClr val="DFF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E5155694-17A9-43B4-AD9F-A10189C92828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89" name="Рисунок 88">
              <a:hlinkClick r:id="rId7" action="ppaction://hlinksldjump"/>
              <a:extLst>
                <a:ext uri="{FF2B5EF4-FFF2-40B4-BE49-F238E27FC236}">
                  <a16:creationId xmlns:a16="http://schemas.microsoft.com/office/drawing/2014/main" id="{E7A3842D-C0DA-4E44-AB03-6ADEDD0B4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0" name="Рисунок 89">
              <a:hlinkClick r:id="rId9" action="ppaction://hlinksldjump"/>
              <a:extLst>
                <a:ext uri="{FF2B5EF4-FFF2-40B4-BE49-F238E27FC236}">
                  <a16:creationId xmlns:a16="http://schemas.microsoft.com/office/drawing/2014/main" id="{129B81B0-A078-468D-B1F4-117CC7E08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Рисунок 90">
              <a:hlinkClick r:id="rId11" action="ppaction://hlinksldjump"/>
              <a:extLst>
                <a:ext uri="{FF2B5EF4-FFF2-40B4-BE49-F238E27FC236}">
                  <a16:creationId xmlns:a16="http://schemas.microsoft.com/office/drawing/2014/main" id="{5C67131A-DD08-4E76-8B37-2B0574B9B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92" name="Рисунок 91">
              <a:hlinkClick r:id="rId13" action="ppaction://hlinksldjump"/>
              <a:extLst>
                <a:ext uri="{FF2B5EF4-FFF2-40B4-BE49-F238E27FC236}">
                  <a16:creationId xmlns:a16="http://schemas.microsoft.com/office/drawing/2014/main" id="{D5B98307-020D-49F7-AB70-8591B51AE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3" name="Рисунок 92">
              <a:hlinkClick r:id="rId15" action="ppaction://hlinksldjump"/>
              <a:extLst>
                <a:ext uri="{FF2B5EF4-FFF2-40B4-BE49-F238E27FC236}">
                  <a16:creationId xmlns:a16="http://schemas.microsoft.com/office/drawing/2014/main" id="{A68D5B87-1BCA-46EF-AB01-7E53867A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Рисунок 93">
              <a:hlinkClick r:id="rId17" action="ppaction://hlinksldjump"/>
              <a:extLst>
                <a:ext uri="{FF2B5EF4-FFF2-40B4-BE49-F238E27FC236}">
                  <a16:creationId xmlns:a16="http://schemas.microsoft.com/office/drawing/2014/main" id="{0D6BC370-3699-4DB0-94B6-E75B04DC6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5" name="Рисунок 94">
              <a:hlinkClick r:id="rId19" action="ppaction://hlinksldjump"/>
              <a:extLst>
                <a:ext uri="{FF2B5EF4-FFF2-40B4-BE49-F238E27FC236}">
                  <a16:creationId xmlns:a16="http://schemas.microsoft.com/office/drawing/2014/main" id="{6761B16A-BF64-490B-8B14-C5F5ECBB7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Рисунок 95">
              <a:hlinkClick r:id="rId21" action="ppaction://hlinksldjump"/>
              <a:extLst>
                <a:ext uri="{FF2B5EF4-FFF2-40B4-BE49-F238E27FC236}">
                  <a16:creationId xmlns:a16="http://schemas.microsoft.com/office/drawing/2014/main" id="{AED7C790-9E3B-4A18-AEB0-987BC3F32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7" name="Рисунок 96">
              <a:hlinkClick r:id="rId22" action="ppaction://hlinksldjump"/>
              <a:extLst>
                <a:ext uri="{FF2B5EF4-FFF2-40B4-BE49-F238E27FC236}">
                  <a16:creationId xmlns:a16="http://schemas.microsoft.com/office/drawing/2014/main" id="{7C5A3D04-0535-4700-B685-024B27F53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 uiExpand="1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607330" cy="785818"/>
          </a:xfrm>
        </p:spPr>
        <p:txBody>
          <a:bodyPr>
            <a:noAutofit/>
          </a:bodyPr>
          <a:lstStyle/>
          <a:p>
            <a:r>
              <a:rPr lang="ru-RU" sz="3200" b="1" spc="-30" dirty="0">
                <a:cs typeface="Times New Roman" pitchFamily="18" charset="0"/>
              </a:rPr>
              <a:t>Перед допуском людей в котел необходимо</a:t>
            </a:r>
            <a:endParaRPr lang="ru-RU" sz="32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5262" y="2573454"/>
            <a:ext cx="774513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.4. подготовить для освещения внутри котла электрические переносные светильники с напряжением тока не выше </a:t>
            </a: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В</a:t>
            </a: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5262" y="1196158"/>
            <a:ext cx="7745130" cy="12144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.3. хорошо провентилировать котел, проверить отсутствие внутри него вредных газов и паров и охладить до температуры воздуха в нем не выше </a:t>
            </a: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50 °С</a:t>
            </a: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BA8C59-A955-49C9-AEE5-BDBEC3E2A6E3}"/>
              </a:ext>
            </a:extLst>
          </p:cNvPr>
          <p:cNvSpPr/>
          <p:nvPr/>
        </p:nvSpPr>
        <p:spPr>
          <a:xfrm>
            <a:off x="8316416" y="1628800"/>
            <a:ext cx="216000" cy="216000"/>
          </a:xfrm>
          <a:prstGeom prst="rect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BD7773-E606-4D76-A856-71370A96F885}"/>
              </a:ext>
            </a:extLst>
          </p:cNvPr>
          <p:cNvSpPr/>
          <p:nvPr/>
        </p:nvSpPr>
        <p:spPr>
          <a:xfrm>
            <a:off x="8316416" y="2924968"/>
            <a:ext cx="216000" cy="216000"/>
          </a:xfrm>
          <a:prstGeom prst="rect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0260905-8706-4C12-84E8-544A9928CF80}"/>
              </a:ext>
            </a:extLst>
          </p:cNvPr>
          <p:cNvSpPr/>
          <p:nvPr/>
        </p:nvSpPr>
        <p:spPr>
          <a:xfrm>
            <a:off x="8640440" y="1618996"/>
            <a:ext cx="216000" cy="216000"/>
          </a:xfrm>
          <a:prstGeom prst="ellipse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F5B9B7A-6DFC-4C3B-A60E-8C00105BA552}"/>
              </a:ext>
            </a:extLst>
          </p:cNvPr>
          <p:cNvSpPr/>
          <p:nvPr/>
        </p:nvSpPr>
        <p:spPr>
          <a:xfrm>
            <a:off x="8640440" y="2924968"/>
            <a:ext cx="216000" cy="216000"/>
          </a:xfrm>
          <a:prstGeom prst="ellipse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Group 119">
            <a:extLst>
              <a:ext uri="{FF2B5EF4-FFF2-40B4-BE49-F238E27FC236}">
                <a16:creationId xmlns:a16="http://schemas.microsoft.com/office/drawing/2014/main" id="{F9F44A78-9BE9-4A13-9774-AB9E5519F5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3568" y="3717032"/>
            <a:ext cx="2520386" cy="1872208"/>
            <a:chOff x="3333" y="2493"/>
            <a:chExt cx="2162" cy="1813"/>
          </a:xfrm>
          <a:solidFill>
            <a:schemeClr val="bg1"/>
          </a:solidFill>
        </p:grpSpPr>
        <p:sp>
          <p:nvSpPr>
            <p:cNvPr id="15" name="AutoShape 123">
              <a:extLst>
                <a:ext uri="{FF2B5EF4-FFF2-40B4-BE49-F238E27FC236}">
                  <a16:creationId xmlns:a16="http://schemas.microsoft.com/office/drawing/2014/main" id="{81976722-EA29-4FFE-A0DA-3DAA0F3773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33" y="2493"/>
              <a:ext cx="2162" cy="1813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122">
              <a:extLst>
                <a:ext uri="{FF2B5EF4-FFF2-40B4-BE49-F238E27FC236}">
                  <a16:creationId xmlns:a16="http://schemas.microsoft.com/office/drawing/2014/main" id="{64CC8B18-3229-4394-BDBD-B01994FF7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598"/>
              <a:ext cx="158" cy="1641"/>
            </a:xfrm>
            <a:prstGeom prst="downArrow">
              <a:avLst>
                <a:gd name="adj1" fmla="val 50000"/>
                <a:gd name="adj2" fmla="val 259652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7" name="Picture 121">
              <a:extLst>
                <a:ext uri="{FF2B5EF4-FFF2-40B4-BE49-F238E27FC236}">
                  <a16:creationId xmlns:a16="http://schemas.microsoft.com/office/drawing/2014/main" id="{108D9CAA-69C0-46BF-8C57-8CA23A263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3" y="2771"/>
              <a:ext cx="1102" cy="1177"/>
            </a:xfrm>
            <a:prstGeom prst="rect">
              <a:avLst/>
            </a:prstGeom>
            <a:grpFill/>
          </p:spPr>
        </p:pic>
        <p:sp>
          <p:nvSpPr>
            <p:cNvPr id="18" name="Text Box 120">
              <a:extLst>
                <a:ext uri="{FF2B5EF4-FFF2-40B4-BE49-F238E27FC236}">
                  <a16:creationId xmlns:a16="http://schemas.microsoft.com/office/drawing/2014/main" id="{BC922DAB-651C-4F0A-8C16-3BDD98B7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3220"/>
              <a:ext cx="708" cy="6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50°С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26">
            <a:extLst>
              <a:ext uri="{FF2B5EF4-FFF2-40B4-BE49-F238E27FC236}">
                <a16:creationId xmlns:a16="http://schemas.microsoft.com/office/drawing/2014/main" id="{D0FB6500-B156-4FE8-B056-88F328E9D2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31643" y="3501008"/>
            <a:ext cx="1344613" cy="2232025"/>
            <a:chOff x="600" y="2921"/>
            <a:chExt cx="2339" cy="3880"/>
          </a:xfrm>
        </p:grpSpPr>
        <p:sp>
          <p:nvSpPr>
            <p:cNvPr id="20" name="AutoShape 129">
              <a:extLst>
                <a:ext uri="{FF2B5EF4-FFF2-40B4-BE49-F238E27FC236}">
                  <a16:creationId xmlns:a16="http://schemas.microsoft.com/office/drawing/2014/main" id="{4192FC18-FEE3-46EA-957B-297C31F4A5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0" y="2921"/>
              <a:ext cx="2339" cy="3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" name="Picture 128">
              <a:extLst>
                <a:ext uri="{FF2B5EF4-FFF2-40B4-BE49-F238E27FC236}">
                  <a16:creationId xmlns:a16="http://schemas.microsoft.com/office/drawing/2014/main" id="{925A5C25-3C2A-4FB3-B838-486853E58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5" y="2921"/>
              <a:ext cx="2234" cy="3381"/>
            </a:xfrm>
            <a:prstGeom prst="rect">
              <a:avLst/>
            </a:prstGeom>
            <a:noFill/>
          </p:spPr>
        </p:pic>
        <p:sp>
          <p:nvSpPr>
            <p:cNvPr id="22" name="Text Box 127">
              <a:extLst>
                <a:ext uri="{FF2B5EF4-FFF2-40B4-BE49-F238E27FC236}">
                  <a16:creationId xmlns:a16="http://schemas.microsoft.com/office/drawing/2014/main" id="{CAAB51D3-5C2C-450A-BAD4-584DA91CC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6181"/>
              <a:ext cx="1247" cy="6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>
                  <a:ln>
                    <a:noFill/>
                  </a:ln>
                  <a:solidFill>
                    <a:srgbClr val="365F9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12В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1EE3D00-C2DA-42AA-9924-53C30E080C85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24" name="Рисунок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649B5C97-7811-4D46-B2D8-6596F9D7E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Рисунок 24">
              <a:hlinkClick r:id="rId6" action="ppaction://hlinksldjump"/>
              <a:extLst>
                <a:ext uri="{FF2B5EF4-FFF2-40B4-BE49-F238E27FC236}">
                  <a16:creationId xmlns:a16="http://schemas.microsoft.com/office/drawing/2014/main" id="{AFC75F77-9EB6-4D0E-AC12-211F19F90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Рисунок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C4E3CC17-DD14-48F4-A28C-6D3CC0DD4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Рисунок 26">
              <a:hlinkClick r:id="rId10" action="ppaction://hlinksldjump"/>
              <a:extLst>
                <a:ext uri="{FF2B5EF4-FFF2-40B4-BE49-F238E27FC236}">
                  <a16:creationId xmlns:a16="http://schemas.microsoft.com/office/drawing/2014/main" id="{D4EE5E1B-2495-4197-AAAF-8BF795728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8" name="Рисунок 27">
              <a:hlinkClick r:id="rId12" action="ppaction://hlinksldjump"/>
              <a:extLst>
                <a:ext uri="{FF2B5EF4-FFF2-40B4-BE49-F238E27FC236}">
                  <a16:creationId xmlns:a16="http://schemas.microsoft.com/office/drawing/2014/main" id="{2A33AD7D-5654-4D04-9A6C-ED568B519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Рисунок 28">
              <a:hlinkClick r:id="rId14" action="ppaction://hlinksldjump"/>
              <a:extLst>
                <a:ext uri="{FF2B5EF4-FFF2-40B4-BE49-F238E27FC236}">
                  <a16:creationId xmlns:a16="http://schemas.microsoft.com/office/drawing/2014/main" id="{955E5143-4303-4E11-90FB-3A3286BF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>
              <a:hlinkClick r:id="rId16" action="ppaction://hlinksldjump"/>
              <a:extLst>
                <a:ext uri="{FF2B5EF4-FFF2-40B4-BE49-F238E27FC236}">
                  <a16:creationId xmlns:a16="http://schemas.microsoft.com/office/drawing/2014/main" id="{287B7CA9-F6E7-48B1-BAE4-A5EB5610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Рисунок 30">
              <a:hlinkClick r:id="rId18" action="ppaction://hlinksldjump"/>
              <a:extLst>
                <a:ext uri="{FF2B5EF4-FFF2-40B4-BE49-F238E27FC236}">
                  <a16:creationId xmlns:a16="http://schemas.microsoft.com/office/drawing/2014/main" id="{E75D1126-ADF6-4CC5-A0C8-B874B2B10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Рисунок 31">
              <a:hlinkClick r:id="rId19" action="ppaction://hlinksldjump"/>
              <a:extLst>
                <a:ext uri="{FF2B5EF4-FFF2-40B4-BE49-F238E27FC236}">
                  <a16:creationId xmlns:a16="http://schemas.microsoft.com/office/drawing/2014/main" id="{FAED2127-8681-4F81-BCB1-C18ECB52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51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070"/>
            <a:ext cx="8229600" cy="86184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/>
                <a:ea typeface="Times New Roman"/>
                <a:cs typeface="Arial"/>
              </a:rPr>
              <a:t>5. Очистки, осмотры и испытания котлов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9105"/>
            <a:ext cx="7023724" cy="553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/>
                <a:ea typeface="Times New Roman"/>
                <a:cs typeface="Arial"/>
              </a:rPr>
              <a:t>5.1. Очистка неработающего котла</a:t>
            </a:r>
          </a:p>
          <a:p>
            <a:endParaRPr lang="ru-RU" dirty="0"/>
          </a:p>
        </p:txBody>
      </p:sp>
      <p:pic>
        <p:nvPicPr>
          <p:cNvPr id="7170" name="Picture 2" descr="https://i.ytimg.com/vi/hr3747lGTSg/hqdefault.jpg"/>
          <p:cNvPicPr>
            <a:picLocks noChangeAspect="1" noChangeArrowheads="1"/>
          </p:cNvPicPr>
          <p:nvPr/>
        </p:nvPicPr>
        <p:blipFill rotWithShape="1">
          <a:blip r:embed="rId2" cstate="print"/>
          <a:srcRect t="4998" b="2915"/>
          <a:stretch/>
        </p:blipFill>
        <p:spPr bwMode="auto">
          <a:xfrm>
            <a:off x="4590667" y="2924944"/>
            <a:ext cx="3857620" cy="2664296"/>
          </a:xfrm>
          <a:prstGeom prst="rect">
            <a:avLst/>
          </a:prstGeom>
          <a:noFill/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100F807-B767-4BF0-9A10-23287BC9E86A}"/>
              </a:ext>
            </a:extLst>
          </p:cNvPr>
          <p:cNvGrpSpPr/>
          <p:nvPr/>
        </p:nvGrpSpPr>
        <p:grpSpPr>
          <a:xfrm>
            <a:off x="1043608" y="2924944"/>
            <a:ext cx="3100388" cy="2582863"/>
            <a:chOff x="3214678" y="3357562"/>
            <a:chExt cx="3100388" cy="2582863"/>
          </a:xfrm>
        </p:grpSpPr>
        <p:sp>
          <p:nvSpPr>
            <p:cNvPr id="6" name="AutoShape 143">
              <a:extLst>
                <a:ext uri="{FF2B5EF4-FFF2-40B4-BE49-F238E27FC236}">
                  <a16:creationId xmlns:a16="http://schemas.microsoft.com/office/drawing/2014/main" id="{D6B2E76F-4B7C-41CA-9660-96E4F0BEFB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14678" y="3357562"/>
              <a:ext cx="3100388" cy="258286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7" name="Picture 142">
              <a:extLst>
                <a:ext uri="{FF2B5EF4-FFF2-40B4-BE49-F238E27FC236}">
                  <a16:creationId xmlns:a16="http://schemas.microsoft.com/office/drawing/2014/main" id="{A5DB321D-8CBF-4C8F-8CE4-3F36D9D27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3582959"/>
              <a:ext cx="847812" cy="847621"/>
            </a:xfrm>
            <a:prstGeom prst="rect">
              <a:avLst/>
            </a:prstGeom>
            <a:noFill/>
          </p:spPr>
        </p:pic>
        <p:pic>
          <p:nvPicPr>
            <p:cNvPr id="8" name="Picture 141">
              <a:extLst>
                <a:ext uri="{FF2B5EF4-FFF2-40B4-BE49-F238E27FC236}">
                  <a16:creationId xmlns:a16="http://schemas.microsoft.com/office/drawing/2014/main" id="{8CC22F90-23C3-402B-AD69-4E7D51AE8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8260" y="3411530"/>
              <a:ext cx="1975688" cy="2359370"/>
            </a:xfrm>
            <a:prstGeom prst="rect">
              <a:avLst/>
            </a:prstGeom>
            <a:noFill/>
          </p:spPr>
        </p:pic>
        <p:sp>
          <p:nvSpPr>
            <p:cNvPr id="9" name="Rectangle 140">
              <a:extLst>
                <a:ext uri="{FF2B5EF4-FFF2-40B4-BE49-F238E27FC236}">
                  <a16:creationId xmlns:a16="http://schemas.microsoft.com/office/drawing/2014/main" id="{5F1A0F4B-5109-4A54-A124-96B685B0C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564" y="5711853"/>
              <a:ext cx="473759" cy="1523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Group 137">
              <a:extLst>
                <a:ext uri="{FF2B5EF4-FFF2-40B4-BE49-F238E27FC236}">
                  <a16:creationId xmlns:a16="http://schemas.microsoft.com/office/drawing/2014/main" id="{91663728-4CA4-408E-9D6B-84ED1F98D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5547" y="5675662"/>
              <a:ext cx="687776" cy="36191"/>
              <a:chOff x="1901" y="6745"/>
              <a:chExt cx="1083" cy="57"/>
            </a:xfrm>
          </p:grpSpPr>
          <p:sp>
            <p:nvSpPr>
              <p:cNvPr id="15" name="Rectangle 139">
                <a:extLst>
                  <a:ext uri="{FF2B5EF4-FFF2-40B4-BE49-F238E27FC236}">
                    <a16:creationId xmlns:a16="http://schemas.microsoft.com/office/drawing/2014/main" id="{D8B25554-A3B8-472A-AB7B-A3EF4B306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7" y="6745"/>
                <a:ext cx="907" cy="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Rectangle 138">
                <a:extLst>
                  <a:ext uri="{FF2B5EF4-FFF2-40B4-BE49-F238E27FC236}">
                    <a16:creationId xmlns:a16="http://schemas.microsoft.com/office/drawing/2014/main" id="{C6C5FCF3-63AA-40B2-B267-7E37AC729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" y="6745"/>
                <a:ext cx="170" cy="5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" name="Freeform 136">
              <a:extLst>
                <a:ext uri="{FF2B5EF4-FFF2-40B4-BE49-F238E27FC236}">
                  <a16:creationId xmlns:a16="http://schemas.microsoft.com/office/drawing/2014/main" id="{BCF84873-6C5F-46A9-A3B9-6DFA29A6D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322" y="4264231"/>
              <a:ext cx="1576232" cy="1551750"/>
            </a:xfrm>
            <a:custGeom>
              <a:avLst/>
              <a:gdLst/>
              <a:ahLst/>
              <a:cxnLst>
                <a:cxn ang="0">
                  <a:pos x="2475" y="0"/>
                </a:cxn>
                <a:cxn ang="0">
                  <a:pos x="2482" y="2444"/>
                </a:cxn>
                <a:cxn ang="0">
                  <a:pos x="530" y="2419"/>
                </a:cxn>
                <a:cxn ang="0">
                  <a:pos x="0" y="2402"/>
                </a:cxn>
              </a:cxnLst>
              <a:rect l="0" t="0" r="r" b="b"/>
              <a:pathLst>
                <a:path w="2482" h="2444">
                  <a:moveTo>
                    <a:pt x="2475" y="0"/>
                  </a:moveTo>
                  <a:lnTo>
                    <a:pt x="2482" y="2444"/>
                  </a:lnTo>
                  <a:lnTo>
                    <a:pt x="530" y="2419"/>
                  </a:lnTo>
                  <a:lnTo>
                    <a:pt x="0" y="2402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135">
              <a:extLst>
                <a:ext uri="{FF2B5EF4-FFF2-40B4-BE49-F238E27FC236}">
                  <a16:creationId xmlns:a16="http://schemas.microsoft.com/office/drawing/2014/main" id="{C989AAE3-98B3-4505-A5EE-B4F9C1E8ED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86044" y="5745494"/>
              <a:ext cx="97778" cy="90814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4">
              <a:extLst>
                <a:ext uri="{FF2B5EF4-FFF2-40B4-BE49-F238E27FC236}">
                  <a16:creationId xmlns:a16="http://schemas.microsoft.com/office/drawing/2014/main" id="{94283F42-9E5C-4A24-B076-B4E26D614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663" y="5675662"/>
              <a:ext cx="635" cy="116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"/>
                </a:cxn>
              </a:cxnLst>
              <a:rect l="0" t="0" r="r" b="b"/>
              <a:pathLst>
                <a:path w="1" h="184">
                  <a:moveTo>
                    <a:pt x="0" y="0"/>
                  </a:moveTo>
                  <a:cubicBezTo>
                    <a:pt x="0" y="76"/>
                    <a:pt x="0" y="153"/>
                    <a:pt x="0" y="18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3">
              <a:extLst>
                <a:ext uri="{FF2B5EF4-FFF2-40B4-BE49-F238E27FC236}">
                  <a16:creationId xmlns:a16="http://schemas.microsoft.com/office/drawing/2014/main" id="{FC9DF32C-81D5-404F-AF68-57A2BE7E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829" y="5667409"/>
              <a:ext cx="71762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" y="0"/>
                </a:cxn>
              </a:cxnLst>
              <a:rect l="0" t="0" r="r" b="b"/>
              <a:pathLst>
                <a:path w="183" h="1">
                  <a:moveTo>
                    <a:pt x="0" y="0"/>
                  </a:moveTo>
                  <a:cubicBezTo>
                    <a:pt x="76" y="0"/>
                    <a:pt x="153" y="0"/>
                    <a:pt x="18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Содержимое 2">
            <a:extLst>
              <a:ext uri="{FF2B5EF4-FFF2-40B4-BE49-F238E27FC236}">
                <a16:creationId xmlns:a16="http://schemas.microsoft.com/office/drawing/2014/main" id="{0DFFA3DA-86BB-4464-BCB7-563F9957893E}"/>
              </a:ext>
            </a:extLst>
          </p:cNvPr>
          <p:cNvSpPr txBox="1">
            <a:spLocks/>
          </p:cNvSpPr>
          <p:nvPr/>
        </p:nvSpPr>
        <p:spPr>
          <a:xfrm>
            <a:off x="442151" y="1337191"/>
            <a:ext cx="7023724" cy="5536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>
                <a:latin typeface="Times New Roman"/>
                <a:ea typeface="Times New Roman"/>
                <a:cs typeface="Arial"/>
              </a:rPr>
              <a:t>5.2. Промежуточные осмотры котла</a:t>
            </a:r>
          </a:p>
          <a:p>
            <a:endParaRPr lang="ru-RU" dirty="0"/>
          </a:p>
        </p:txBody>
      </p:sp>
      <p:sp>
        <p:nvSpPr>
          <p:cNvPr id="21" name="Содержимое 2">
            <a:extLst>
              <a:ext uri="{FF2B5EF4-FFF2-40B4-BE49-F238E27FC236}">
                <a16:creationId xmlns:a16="http://schemas.microsoft.com/office/drawing/2014/main" id="{EB708983-4836-42A6-BA39-4F1E4D5AD5B2}"/>
              </a:ext>
            </a:extLst>
          </p:cNvPr>
          <p:cNvSpPr txBox="1">
            <a:spLocks/>
          </p:cNvSpPr>
          <p:nvPr/>
        </p:nvSpPr>
        <p:spPr>
          <a:xfrm>
            <a:off x="442151" y="1847055"/>
            <a:ext cx="7023724" cy="550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>
                <a:latin typeface="Times New Roman"/>
                <a:ea typeface="Times New Roman"/>
                <a:cs typeface="Arial"/>
              </a:rPr>
              <a:t>5.3. Ежегодные осмотры котла</a:t>
            </a:r>
          </a:p>
          <a:p>
            <a:endParaRPr lang="ru-RU" dirty="0"/>
          </a:p>
        </p:txBody>
      </p: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id="{44819F31-F77C-4597-A1F9-1444D6460B4A}"/>
              </a:ext>
            </a:extLst>
          </p:cNvPr>
          <p:cNvSpPr txBox="1">
            <a:spLocks/>
          </p:cNvSpPr>
          <p:nvPr/>
        </p:nvSpPr>
        <p:spPr>
          <a:xfrm>
            <a:off x="440610" y="2245318"/>
            <a:ext cx="7023724" cy="607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>
                <a:latin typeface="Times New Roman"/>
                <a:ea typeface="Times New Roman"/>
                <a:cs typeface="Arial"/>
              </a:rPr>
              <a:t>5.4. Гидравлические испытания котлов</a:t>
            </a:r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F51014-D418-4211-8F44-4F26D8CC3102}"/>
              </a:ext>
            </a:extLst>
          </p:cNvPr>
          <p:cNvSpPr>
            <a:spLocks noChangeAspect="1"/>
          </p:cNvSpPr>
          <p:nvPr/>
        </p:nvSpPr>
        <p:spPr>
          <a:xfrm>
            <a:off x="7795830" y="980728"/>
            <a:ext cx="216000" cy="213195"/>
          </a:xfrm>
          <a:prstGeom prst="rect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85F3139-F3F9-4647-92CA-F8CBC6CDA1EB}"/>
              </a:ext>
            </a:extLst>
          </p:cNvPr>
          <p:cNvSpPr>
            <a:spLocks noChangeAspect="1"/>
          </p:cNvSpPr>
          <p:nvPr/>
        </p:nvSpPr>
        <p:spPr>
          <a:xfrm>
            <a:off x="8172384" y="2492896"/>
            <a:ext cx="216000" cy="216000"/>
          </a:xfrm>
          <a:prstGeom prst="ellipse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406E1C8-6015-45B4-AE27-C79B33619B60}"/>
              </a:ext>
            </a:extLst>
          </p:cNvPr>
          <p:cNvSpPr>
            <a:spLocks noChangeAspect="1"/>
          </p:cNvSpPr>
          <p:nvPr/>
        </p:nvSpPr>
        <p:spPr>
          <a:xfrm>
            <a:off x="7795830" y="2492896"/>
            <a:ext cx="216000" cy="213195"/>
          </a:xfrm>
          <a:prstGeom prst="rect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46818E5F-7A0C-455F-BA7A-B5594E97677F}"/>
              </a:ext>
            </a:extLst>
          </p:cNvPr>
          <p:cNvSpPr>
            <a:spLocks noChangeAspect="1"/>
          </p:cNvSpPr>
          <p:nvPr/>
        </p:nvSpPr>
        <p:spPr>
          <a:xfrm>
            <a:off x="8548938" y="2042855"/>
            <a:ext cx="216000" cy="216000"/>
          </a:xfrm>
          <a:prstGeom prst="ellipse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A6C6AA1-0B2C-4E5F-AAAE-65B9869F0A7D}"/>
              </a:ext>
            </a:extLst>
          </p:cNvPr>
          <p:cNvSpPr>
            <a:spLocks noChangeAspect="1"/>
          </p:cNvSpPr>
          <p:nvPr/>
        </p:nvSpPr>
        <p:spPr>
          <a:xfrm>
            <a:off x="7795830" y="1551274"/>
            <a:ext cx="216000" cy="213195"/>
          </a:xfrm>
          <a:prstGeom prst="rect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E9545CE-FB18-42ED-9126-82DBE41C1F1B}"/>
              </a:ext>
            </a:extLst>
          </p:cNvPr>
          <p:cNvSpPr>
            <a:spLocks noChangeAspect="1"/>
          </p:cNvSpPr>
          <p:nvPr/>
        </p:nvSpPr>
        <p:spPr>
          <a:xfrm>
            <a:off x="7795830" y="2042855"/>
            <a:ext cx="216000" cy="213195"/>
          </a:xfrm>
          <a:prstGeom prst="rect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47F4BE4-9CD7-4C22-B5B5-0EDA9195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2852936"/>
            <a:ext cx="3081837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F3BFA76D-CBB6-4BCD-98EC-A9F9B25FB40D}"/>
              </a:ext>
            </a:extLst>
          </p:cNvPr>
          <p:cNvSpPr>
            <a:spLocks noChangeAspect="1"/>
          </p:cNvSpPr>
          <p:nvPr/>
        </p:nvSpPr>
        <p:spPr>
          <a:xfrm>
            <a:off x="8172384" y="2042855"/>
            <a:ext cx="216000" cy="216000"/>
          </a:xfrm>
          <a:prstGeom prst="ellipse">
            <a:avLst/>
          </a:prstGeom>
          <a:solidFill>
            <a:srgbClr val="DFF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A3599D1-053B-4057-B56D-5CB83C005D26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40" name="Рисунок 39">
              <a:hlinkClick r:id="rId6" action="ppaction://hlinksldjump"/>
              <a:extLst>
                <a:ext uri="{FF2B5EF4-FFF2-40B4-BE49-F238E27FC236}">
                  <a16:creationId xmlns:a16="http://schemas.microsoft.com/office/drawing/2014/main" id="{DE9C846A-6286-4356-89DB-1887F8C7E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Рисунок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50835B2F-6B22-4F44-BF7E-0342168A4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Рисунок 41">
              <a:hlinkClick r:id="rId10" action="ppaction://hlinksldjump"/>
              <a:extLst>
                <a:ext uri="{FF2B5EF4-FFF2-40B4-BE49-F238E27FC236}">
                  <a16:creationId xmlns:a16="http://schemas.microsoft.com/office/drawing/2014/main" id="{2F0825DA-30B0-4104-A804-36FF7CC78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Рисунок 42">
              <a:hlinkClick r:id="rId12" action="ppaction://hlinksldjump"/>
              <a:extLst>
                <a:ext uri="{FF2B5EF4-FFF2-40B4-BE49-F238E27FC236}">
                  <a16:creationId xmlns:a16="http://schemas.microsoft.com/office/drawing/2014/main" id="{274C12D8-6525-4CDD-B0C6-35D4C465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Рисунок 43">
              <a:hlinkClick r:id="rId14" action="ppaction://hlinksldjump"/>
              <a:extLst>
                <a:ext uri="{FF2B5EF4-FFF2-40B4-BE49-F238E27FC236}">
                  <a16:creationId xmlns:a16="http://schemas.microsoft.com/office/drawing/2014/main" id="{6A07CB03-4429-4C96-993A-B19806F3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45" name="Рисунок 4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9D20FD4-8FDA-4616-94D2-683ADF27A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Рисунок 45">
              <a:hlinkClick r:id="rId18" action="ppaction://hlinksldjump"/>
              <a:extLst>
                <a:ext uri="{FF2B5EF4-FFF2-40B4-BE49-F238E27FC236}">
                  <a16:creationId xmlns:a16="http://schemas.microsoft.com/office/drawing/2014/main" id="{21E75B06-EBFA-4EAF-A800-48BF3A029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Рисунок 46">
              <a:hlinkClick r:id="rId20" action="ppaction://hlinksldjump"/>
              <a:extLst>
                <a:ext uri="{FF2B5EF4-FFF2-40B4-BE49-F238E27FC236}">
                  <a16:creationId xmlns:a16="http://schemas.microsoft.com/office/drawing/2014/main" id="{61363BA5-6BE9-40FA-B060-E444B349E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8" name="Рисунок 47">
              <a:hlinkClick r:id="rId21" action="ppaction://hlinksldjump"/>
              <a:extLst>
                <a:ext uri="{FF2B5EF4-FFF2-40B4-BE49-F238E27FC236}">
                  <a16:creationId xmlns:a16="http://schemas.microsoft.com/office/drawing/2014/main" id="{B54B5E3C-7D17-4224-8D7B-A980E2C23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B73AD-8FE2-4F03-8981-FFB2CCB1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Ежегодные осмотры котла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749EC-1850-4710-9EA2-8550E10B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98" y="950527"/>
            <a:ext cx="8229600" cy="1493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.1. произвести тщательный осмотр барабанов, коллекторов и их внутренних частей, поверхностей нагрева. Проверить крепление и коррозионное состояние внутренних конструкций котла;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D578401-D2A7-4643-A248-0C91C50E012A}"/>
              </a:ext>
            </a:extLst>
          </p:cNvPr>
          <p:cNvSpPr txBox="1">
            <a:spLocks/>
          </p:cNvSpPr>
          <p:nvPr/>
        </p:nvSpPr>
        <p:spPr>
          <a:xfrm>
            <a:off x="432804" y="2355641"/>
            <a:ext cx="8182823" cy="1111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/>
              <a:t>.2. проверить состояние кирпичной кладки, состояние газоходов, обшивки котла, </a:t>
            </a:r>
            <a:r>
              <a:rPr lang="ru-RU" dirty="0" err="1"/>
              <a:t>газонаправляющих</a:t>
            </a:r>
            <a:r>
              <a:rPr lang="ru-RU" dirty="0"/>
              <a:t> щитов, надёжность их крепления и величину износа;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8200BEB-E2A9-492D-9B23-76A1F116B5D2}"/>
              </a:ext>
            </a:extLst>
          </p:cNvPr>
          <p:cNvSpPr txBox="1">
            <a:spLocks/>
          </p:cNvSpPr>
          <p:nvPr/>
        </p:nvSpPr>
        <p:spPr>
          <a:xfrm>
            <a:off x="428846" y="3496142"/>
            <a:ext cx="8229600" cy="382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</a:t>
            </a:r>
            <a:r>
              <a:rPr lang="ru-RU" sz="2900" dirty="0"/>
              <a:t>3.проверить</a:t>
            </a:r>
            <a:r>
              <a:rPr lang="ru-RU" sz="2700" dirty="0"/>
              <a:t> </a:t>
            </a:r>
            <a:r>
              <a:rPr lang="ru-RU" sz="2900" dirty="0"/>
              <a:t>крепление</a:t>
            </a:r>
            <a:r>
              <a:rPr lang="ru-RU" sz="2700" dirty="0"/>
              <a:t> </a:t>
            </a:r>
            <a:r>
              <a:rPr lang="ru-RU" sz="2900" dirty="0"/>
              <a:t>котла</a:t>
            </a:r>
            <a:r>
              <a:rPr lang="ru-RU" sz="2700" dirty="0"/>
              <a:t> </a:t>
            </a:r>
            <a:r>
              <a:rPr lang="ru-RU" sz="2900" dirty="0"/>
              <a:t>к</a:t>
            </a:r>
            <a:r>
              <a:rPr lang="ru-RU" sz="2700" dirty="0"/>
              <a:t> </a:t>
            </a:r>
            <a:r>
              <a:rPr lang="ru-RU" sz="2900" dirty="0"/>
              <a:t>фундаменту</a:t>
            </a:r>
            <a:r>
              <a:rPr lang="ru-RU" sz="2700" dirty="0"/>
              <a:t>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D3ACD7-C770-49C2-AF69-80D85FFC891E}"/>
              </a:ext>
            </a:extLst>
          </p:cNvPr>
          <p:cNvSpPr txBox="1">
            <a:spLocks/>
          </p:cNvSpPr>
          <p:nvPr/>
        </p:nvSpPr>
        <p:spPr>
          <a:xfrm>
            <a:off x="409415" y="384958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/>
              <a:t>.5. проверить исправность действия приводов и состояние всей арматуры котла;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2AFD5EA-258F-4237-9314-CC38152285A4}"/>
              </a:ext>
            </a:extLst>
          </p:cNvPr>
          <p:cNvSpPr txBox="1">
            <a:spLocks/>
          </p:cNvSpPr>
          <p:nvPr/>
        </p:nvSpPr>
        <p:spPr>
          <a:xfrm>
            <a:off x="428846" y="4573960"/>
            <a:ext cx="8229600" cy="11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.6. при необходимости снять и сдать на поверку КИП. Проверить состояние мест присоединения приборов к котлу и трубопроводам.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FAE5179-0365-4C3E-A17A-54DF9807E60E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10" name="Рисунок 9">
              <a:hlinkClick r:id="rId2" action="ppaction://hlinksldjump"/>
              <a:extLst>
                <a:ext uri="{FF2B5EF4-FFF2-40B4-BE49-F238E27FC236}">
                  <a16:creationId xmlns:a16="http://schemas.microsoft.com/office/drawing/2014/main" id="{8A0553C7-506E-4FC8-BE20-12A563823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CA6F6720-2EC6-4559-9F64-A7DD35214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Рисунок 11">
              <a:hlinkClick r:id="rId6" action="ppaction://hlinksldjump"/>
              <a:extLst>
                <a:ext uri="{FF2B5EF4-FFF2-40B4-BE49-F238E27FC236}">
                  <a16:creationId xmlns:a16="http://schemas.microsoft.com/office/drawing/2014/main" id="{4AB15B93-19D8-48B4-9F97-361B06A46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1F11496A-06DF-4BB0-B471-1D506012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>
              <a:hlinkClick r:id="rId10" action="ppaction://hlinksldjump"/>
              <a:extLst>
                <a:ext uri="{FF2B5EF4-FFF2-40B4-BE49-F238E27FC236}">
                  <a16:creationId xmlns:a16="http://schemas.microsoft.com/office/drawing/2014/main" id="{A0435FAF-17F2-4899-A888-F3A3D253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Рисунок 14">
              <a:hlinkClick r:id="rId12" action="ppaction://hlinksldjump"/>
              <a:extLst>
                <a:ext uri="{FF2B5EF4-FFF2-40B4-BE49-F238E27FC236}">
                  <a16:creationId xmlns:a16="http://schemas.microsoft.com/office/drawing/2014/main" id="{EFE8652F-7758-40B3-94F7-258C2708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Рисунок 15">
              <a:hlinkClick r:id="rId14" action="ppaction://hlinksldjump"/>
              <a:extLst>
                <a:ext uri="{FF2B5EF4-FFF2-40B4-BE49-F238E27FC236}">
                  <a16:creationId xmlns:a16="http://schemas.microsoft.com/office/drawing/2014/main" id="{ACA1DDD0-EDC3-42A5-8C04-986CAA05C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Рисунок 1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8F014E5-862B-413A-A9B8-5BF0F013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18" name="Рисунок 17">
              <a:hlinkClick r:id="rId17" action="ppaction://hlinksldjump"/>
              <a:extLst>
                <a:ext uri="{FF2B5EF4-FFF2-40B4-BE49-F238E27FC236}">
                  <a16:creationId xmlns:a16="http://schemas.microsoft.com/office/drawing/2014/main" id="{151D9ED2-05C2-49F3-8F20-400CD37B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312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446FB-DAD3-4B04-9001-F56B84D2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33056"/>
            <a:ext cx="5976664" cy="457199"/>
          </a:xfrm>
        </p:spPr>
        <p:txBody>
          <a:bodyPr>
            <a:noAutofit/>
          </a:bodyPr>
          <a:lstStyle/>
          <a:p>
            <a:r>
              <a:rPr lang="ru-RU" sz="3600" b="1" dirty="0"/>
              <a:t>Наружный осмотр котла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235C1-3870-44ED-9E8E-1E82436D1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6491"/>
            <a:ext cx="8229600" cy="4186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.1. манометры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F304E87-63FE-4D13-95D0-EAD0D5FD4B2B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8229600" cy="4186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.2. предохранительные клапаны;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DFEC442-F9B5-419B-85CA-C629D8523E9B}"/>
              </a:ext>
            </a:extLst>
          </p:cNvPr>
          <p:cNvSpPr txBox="1">
            <a:spLocks/>
          </p:cNvSpPr>
          <p:nvPr/>
        </p:nvSpPr>
        <p:spPr>
          <a:xfrm>
            <a:off x="464914" y="1556792"/>
            <a:ext cx="8229600" cy="862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.3. поверхностей нагрева с газовой стороны, пропуски воды и пара, клапана и плотности их закрытия;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F7B5BA5-3ABA-4968-89E3-C962E6D3CB03}"/>
              </a:ext>
            </a:extLst>
          </p:cNvPr>
          <p:cNvSpPr txBox="1">
            <a:spLocks/>
          </p:cNvSpPr>
          <p:nvPr/>
        </p:nvSpPr>
        <p:spPr>
          <a:xfrm>
            <a:off x="484332" y="2276872"/>
            <a:ext cx="8057329" cy="1089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.4. водоуказательные приборы, верхнее и нижнее продувание, крепление паропроводов, компенсаторы, изоляция;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CB10C0E-3B6D-4C53-AA9F-249C83669AD3}"/>
              </a:ext>
            </a:extLst>
          </p:cNvPr>
          <p:cNvSpPr txBox="1">
            <a:spLocks/>
          </p:cNvSpPr>
          <p:nvPr/>
        </p:nvSpPr>
        <p:spPr>
          <a:xfrm>
            <a:off x="457200" y="3284984"/>
            <a:ext cx="8057329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.5. приводы: ручного подрыва предохранительных, БЗК, остановки топливных насосов и закрытия стопорных клапанов с верхней палубы; ручного управления питанием; продувания водоуказательных приборов;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113D20-EBFD-4E9B-B4EE-319C147AE3A7}"/>
              </a:ext>
            </a:extLst>
          </p:cNvPr>
          <p:cNvSpPr txBox="1">
            <a:spLocks/>
          </p:cNvSpPr>
          <p:nvPr/>
        </p:nvSpPr>
        <p:spPr>
          <a:xfrm>
            <a:off x="479110" y="4941168"/>
            <a:ext cx="8057329" cy="43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.6. питательные средства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E8CC7DF-AED1-48ED-B108-BE45B20DCF84}"/>
              </a:ext>
            </a:extLst>
          </p:cNvPr>
          <p:cNvSpPr txBox="1">
            <a:spLocks/>
          </p:cNvSpPr>
          <p:nvPr/>
        </p:nvSpPr>
        <p:spPr>
          <a:xfrm>
            <a:off x="464914" y="5301208"/>
            <a:ext cx="8057329" cy="43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.7. автоматику, сигнализацию и защиту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B9E51FD-A243-49DB-A1F8-07E5C94CF12E}"/>
              </a:ext>
            </a:extLst>
          </p:cNvPr>
          <p:cNvSpPr txBox="1">
            <a:spLocks/>
          </p:cNvSpPr>
          <p:nvPr/>
        </p:nvSpPr>
        <p:spPr>
          <a:xfrm>
            <a:off x="450718" y="5661248"/>
            <a:ext cx="8057329" cy="43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700" dirty="0"/>
              <a:t>.8. чистота и </a:t>
            </a:r>
            <a:r>
              <a:rPr lang="ru-RU" sz="2700" dirty="0" err="1"/>
              <a:t>освещенность</a:t>
            </a:r>
            <a:r>
              <a:rPr lang="ru-RU" sz="2700" dirty="0"/>
              <a:t> КО, инструмент, ЗЧ, п/пожарное оборудование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84D83E-99B4-402F-9781-A5B8329B7340}"/>
              </a:ext>
            </a:extLst>
          </p:cNvPr>
          <p:cNvGrpSpPr/>
          <p:nvPr/>
        </p:nvGrpSpPr>
        <p:grpSpPr>
          <a:xfrm>
            <a:off x="307979" y="5697320"/>
            <a:ext cx="8412033" cy="612000"/>
            <a:chOff x="307979" y="5697320"/>
            <a:chExt cx="8412033" cy="612000"/>
          </a:xfrm>
        </p:grpSpPr>
        <p:pic>
          <p:nvPicPr>
            <p:cNvPr id="12" name="Рисунок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687104B-05BD-488B-A7F9-430A24F73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9" y="5697320"/>
              <a:ext cx="824738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Рисунок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D8C4E428-5CF0-4983-9ABD-56CE7088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290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2D6AA03B-7BB5-41CC-8E2A-9A1C310F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1939" y="5697320"/>
              <a:ext cx="798847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Рисунок 14">
              <a:hlinkClick r:id="rId8" action="ppaction://hlinksldjump"/>
              <a:extLst>
                <a:ext uri="{FF2B5EF4-FFF2-40B4-BE49-F238E27FC236}">
                  <a16:creationId xmlns:a16="http://schemas.microsoft.com/office/drawing/2014/main" id="{1949C734-1FC3-49D3-85F1-6FF6B28FE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7312" y="5697320"/>
              <a:ext cx="819179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Рисунок 15">
              <a:hlinkClick r:id="rId10" action="ppaction://hlinksldjump"/>
              <a:extLst>
                <a:ext uri="{FF2B5EF4-FFF2-40B4-BE49-F238E27FC236}">
                  <a16:creationId xmlns:a16="http://schemas.microsoft.com/office/drawing/2014/main" id="{C4E3DCFB-9977-4953-9346-D0C0236D2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95408" y="5697320"/>
              <a:ext cx="815762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Рисунок 16">
              <a:hlinkClick r:id="rId12" action="ppaction://hlinksldjump"/>
              <a:extLst>
                <a:ext uri="{FF2B5EF4-FFF2-40B4-BE49-F238E27FC236}">
                  <a16:creationId xmlns:a16="http://schemas.microsoft.com/office/drawing/2014/main" id="{6CAB375E-6199-4A96-AFDE-270331A74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58984" y="5697320"/>
              <a:ext cx="814640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Рисунок 17">
              <a:hlinkClick r:id="rId14" action="ppaction://hlinksldjump"/>
              <a:extLst>
                <a:ext uri="{FF2B5EF4-FFF2-40B4-BE49-F238E27FC236}">
                  <a16:creationId xmlns:a16="http://schemas.microsoft.com/office/drawing/2014/main" id="{85FA9E15-C335-46E4-BEA5-F3CAEED9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02006" y="5697320"/>
              <a:ext cx="818006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>
              <a:hlinkClick r:id="rId16" action="ppaction://hlinksldjump"/>
              <a:extLst>
                <a:ext uri="{FF2B5EF4-FFF2-40B4-BE49-F238E27FC236}">
                  <a16:creationId xmlns:a16="http://schemas.microsoft.com/office/drawing/2014/main" id="{3934FFC5-4AC1-434B-8CBF-627A39EB5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9687" y="5697320"/>
              <a:ext cx="829515" cy="6120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Рисунок 19">
              <a:hlinkClick r:id="rId17" action="ppaction://hlinksldjump"/>
              <a:extLst>
                <a:ext uri="{FF2B5EF4-FFF2-40B4-BE49-F238E27FC236}">
                  <a16:creationId xmlns:a16="http://schemas.microsoft.com/office/drawing/2014/main" id="{D170C4F2-D59D-4A16-873E-F9DD6DA68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9336" y="5697320"/>
              <a:ext cx="829515" cy="612000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F30D12A-2216-4355-A8B3-153633C6CDF3}"/>
              </a:ext>
            </a:extLst>
          </p:cNvPr>
          <p:cNvSpPr/>
          <p:nvPr/>
        </p:nvSpPr>
        <p:spPr>
          <a:xfrm>
            <a:off x="8280468" y="214627"/>
            <a:ext cx="439544" cy="707886"/>
          </a:xfrm>
          <a:prstGeom prst="rect">
            <a:avLst/>
          </a:prstGeom>
          <a:solidFill>
            <a:srgbClr val="DFFFF2"/>
          </a:solidFill>
        </p:spPr>
        <p:txBody>
          <a:bodyPr wrap="none">
            <a:spAutoFit/>
          </a:bodyPr>
          <a:lstStyle/>
          <a:p>
            <a:r>
              <a:rPr lang="ru-RU" sz="4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078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62C73-BE76-475B-93DB-919CF930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Гидравлические испытания котлов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18FE8-1121-48E3-8A76-553EAEB8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69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265113" algn="just">
              <a:spcBef>
                <a:spcPts val="0"/>
              </a:spcBef>
              <a:buNone/>
            </a:pPr>
            <a:r>
              <a:rPr lang="ru-RU" dirty="0"/>
              <a:t>Гидравлические испытания должны производиться только по назначению Регистра и в присутствии его представителя после внутреннего осмотра котла.</a:t>
            </a:r>
          </a:p>
          <a:p>
            <a:pPr marL="0" indent="265113" algn="just">
              <a:spcBef>
                <a:spcPts val="0"/>
              </a:spcBef>
              <a:buNone/>
            </a:pPr>
            <a:r>
              <a:rPr lang="ru-RU" dirty="0"/>
              <a:t>В необходимых случаях по решению старшего механика гидравлические испытания котлов на рабочее давление могут производиться без предъявления Регистру.</a:t>
            </a:r>
          </a:p>
          <a:p>
            <a:pPr marL="0" indent="265113" algn="just">
              <a:spcBef>
                <a:spcPts val="0"/>
              </a:spcBef>
              <a:buNone/>
            </a:pPr>
            <a:r>
              <a:rPr lang="ru-RU" dirty="0"/>
              <a:t>Гидравлические испытания котла следует производить при помощи ручного пресса или пресса с приводом через аккумулятор давления. Обязательно наличие проверенных манометров как на котле, так и на прессе. Во время гидравлического испытания котла запрещается выполнение на судне работ, связанных со стуком и шумом.</a:t>
            </a:r>
          </a:p>
          <a:p>
            <a:pPr marL="0" indent="265113">
              <a:spcBef>
                <a:spcPts val="0"/>
              </a:spcBef>
              <a:buNone/>
            </a:pPr>
            <a:r>
              <a:rPr lang="ru-RU" dirty="0"/>
              <a:t>Давление испытания равно 1.5 рабочего для котлов до 0,2МПа и 1.25 рабочего свыше 0,2 МПА</a:t>
            </a:r>
          </a:p>
        </p:txBody>
      </p:sp>
    </p:spTree>
    <p:extLst>
      <p:ext uri="{BB962C8B-B14F-4D97-AF65-F5344CB8AC3E}">
        <p14:creationId xmlns:p14="http://schemas.microsoft.com/office/powerpoint/2010/main" val="77779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ADCFD-BA11-4FC8-87E7-E4472A4F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000" b="1" dirty="0"/>
              <a:t>Техническая и </a:t>
            </a:r>
            <a:r>
              <a:rPr lang="ru-RU" sz="4000" b="1" dirty="0" err="1"/>
              <a:t>отчетная</a:t>
            </a:r>
            <a:r>
              <a:rPr lang="ru-RU" sz="4000" b="1" dirty="0"/>
              <a:t> документация по котельной установке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E9CF0-A652-4A89-BFEA-9742C3542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Машинный журнал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Регистровая книга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Описания и инструкции по обслу­живанию котла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Чертежи и схемы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Правила технической эксплуата­ции судовых технических средств и конструкций,. Часть </a:t>
            </a:r>
            <a:r>
              <a:rPr lang="en-US" sz="2800" dirty="0"/>
              <a:t>V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495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629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Техническое обслуживание котла. Нормативная документация</vt:lpstr>
      <vt:lpstr>Техническое обслуживание котла</vt:lpstr>
      <vt:lpstr>Перед допуском людей в котел необходимо</vt:lpstr>
      <vt:lpstr>Перед допуском людей в котел необходимо</vt:lpstr>
      <vt:lpstr>5. Очистки, осмотры и испытания котлов</vt:lpstr>
      <vt:lpstr>Ежегодные осмотры котла</vt:lpstr>
      <vt:lpstr>Наружный осмотр котла</vt:lpstr>
      <vt:lpstr>Гидравлические испытания котлов</vt:lpstr>
      <vt:lpstr>Техническая и отчетная документация по котельной установке</vt:lpstr>
      <vt:lpstr>6. Указания по техническому обслуживанию элементов котла</vt:lpstr>
      <vt:lpstr>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обслуживание котла. Нормативная документация</dc:title>
  <dc:creator>Malyshev yuriy</dc:creator>
  <cp:lastModifiedBy>Malyshev yuriy</cp:lastModifiedBy>
  <cp:revision>103</cp:revision>
  <dcterms:created xsi:type="dcterms:W3CDTF">2017-01-02T17:17:12Z</dcterms:created>
  <dcterms:modified xsi:type="dcterms:W3CDTF">2020-02-12T03:44:59Z</dcterms:modified>
</cp:coreProperties>
</file>