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60" r:id="rId4"/>
    <p:sldId id="263" r:id="rId5"/>
    <p:sldId id="273" r:id="rId6"/>
    <p:sldId id="274" r:id="rId7"/>
    <p:sldId id="265" r:id="rId8"/>
    <p:sldId id="280" r:id="rId9"/>
    <p:sldId id="281" r:id="rId10"/>
    <p:sldId id="283" r:id="rId11"/>
    <p:sldId id="284" r:id="rId12"/>
    <p:sldId id="293" r:id="rId13"/>
    <p:sldId id="289" r:id="rId14"/>
    <p:sldId id="290" r:id="rId15"/>
    <p:sldId id="291" r:id="rId16"/>
    <p:sldId id="292" r:id="rId17"/>
  </p:sldIdLst>
  <p:sldSz cx="9144000" cy="6858000" type="screen4x3"/>
  <p:notesSz cx="6858000" cy="9144000"/>
  <p:defaultTextStyle>
    <a:lvl1pPr>
      <a:defRPr>
        <a:latin typeface="Arial"/>
        <a:ea typeface="Arial"/>
        <a:cs typeface="Arial"/>
        <a:sym typeface="Arial"/>
      </a:defRPr>
    </a:lvl1pPr>
    <a:lvl2pPr indent="457200">
      <a:defRPr>
        <a:latin typeface="Arial"/>
        <a:ea typeface="Arial"/>
        <a:cs typeface="Arial"/>
        <a:sym typeface="Arial"/>
      </a:defRPr>
    </a:lvl2pPr>
    <a:lvl3pPr indent="914400">
      <a:defRPr>
        <a:latin typeface="Arial"/>
        <a:ea typeface="Arial"/>
        <a:cs typeface="Arial"/>
        <a:sym typeface="Arial"/>
      </a:defRPr>
    </a:lvl3pPr>
    <a:lvl4pPr indent="1371600">
      <a:defRPr>
        <a:latin typeface="Arial"/>
        <a:ea typeface="Arial"/>
        <a:cs typeface="Arial"/>
        <a:sym typeface="Arial"/>
      </a:defRPr>
    </a:lvl4pPr>
    <a:lvl5pPr indent="1828800">
      <a:defRPr>
        <a:latin typeface="Arial"/>
        <a:ea typeface="Arial"/>
        <a:cs typeface="Arial"/>
        <a:sym typeface="Arial"/>
      </a:defRPr>
    </a:lvl5pPr>
    <a:lvl6pPr>
      <a:defRPr>
        <a:latin typeface="Arial"/>
        <a:ea typeface="Arial"/>
        <a:cs typeface="Arial"/>
        <a:sym typeface="Arial"/>
      </a:defRPr>
    </a:lvl6pPr>
    <a:lvl7pPr>
      <a:defRPr>
        <a:latin typeface="Arial"/>
        <a:ea typeface="Arial"/>
        <a:cs typeface="Arial"/>
        <a:sym typeface="Arial"/>
      </a:defRPr>
    </a:lvl7pPr>
    <a:lvl8pPr>
      <a:defRPr>
        <a:latin typeface="Arial"/>
        <a:ea typeface="Arial"/>
        <a:cs typeface="Arial"/>
        <a:sym typeface="Arial"/>
      </a:defRPr>
    </a:lvl8pPr>
    <a:lvl9pPr>
      <a:defRPr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BBE0E3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CCCDA"/>
          </a:solidFill>
        </a:fill>
      </a:tcStyle>
    </a:wholeTbl>
    <a:band2H>
      <a:tcTxStyle/>
      <a:tcStyle>
        <a:tcBdr/>
        <a:fill>
          <a:solidFill>
            <a:srgbClr val="E7E7ED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2E2E8B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BE0E3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" name="Shape 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9104185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algn="ctr">
        <a:defRPr sz="4400">
          <a:latin typeface="Arial"/>
          <a:ea typeface="Arial"/>
          <a:cs typeface="Arial"/>
          <a:sym typeface="Arial"/>
        </a:defRPr>
      </a:lvl1pPr>
      <a:lvl2pPr algn="ctr">
        <a:defRPr sz="4400">
          <a:latin typeface="Arial"/>
          <a:ea typeface="Arial"/>
          <a:cs typeface="Arial"/>
          <a:sym typeface="Arial"/>
        </a:defRPr>
      </a:lvl2pPr>
      <a:lvl3pPr algn="ctr">
        <a:defRPr sz="4400">
          <a:latin typeface="Arial"/>
          <a:ea typeface="Arial"/>
          <a:cs typeface="Arial"/>
          <a:sym typeface="Arial"/>
        </a:defRPr>
      </a:lvl3pPr>
      <a:lvl4pPr algn="ctr">
        <a:defRPr sz="4400">
          <a:latin typeface="Arial"/>
          <a:ea typeface="Arial"/>
          <a:cs typeface="Arial"/>
          <a:sym typeface="Arial"/>
        </a:defRPr>
      </a:lvl4pPr>
      <a:lvl5pPr algn="ctr">
        <a:defRPr sz="4400">
          <a:latin typeface="Arial"/>
          <a:ea typeface="Arial"/>
          <a:cs typeface="Arial"/>
          <a:sym typeface="Arial"/>
        </a:defRPr>
      </a:lvl5pPr>
      <a:lvl6pPr indent="457200" algn="ctr">
        <a:defRPr sz="4400">
          <a:latin typeface="Arial"/>
          <a:ea typeface="Arial"/>
          <a:cs typeface="Arial"/>
          <a:sym typeface="Arial"/>
        </a:defRPr>
      </a:lvl6pPr>
      <a:lvl7pPr indent="914400" algn="ctr">
        <a:defRPr sz="4400">
          <a:latin typeface="Arial"/>
          <a:ea typeface="Arial"/>
          <a:cs typeface="Arial"/>
          <a:sym typeface="Arial"/>
        </a:defRPr>
      </a:lvl7pPr>
      <a:lvl8pPr indent="1371600" algn="ctr">
        <a:defRPr sz="4400">
          <a:latin typeface="Arial"/>
          <a:ea typeface="Arial"/>
          <a:cs typeface="Arial"/>
          <a:sym typeface="Arial"/>
        </a:defRPr>
      </a:lvl8pPr>
      <a:lvl9pPr indent="1828800" algn="ctr">
        <a:defRPr sz="4400">
          <a:latin typeface="Arial"/>
          <a:ea typeface="Arial"/>
          <a:cs typeface="Arial"/>
          <a:sym typeface="Arial"/>
        </a:defRPr>
      </a:lvl9pPr>
    </p:titleStyle>
    <p:bodyStyle>
      <a:lvl1pPr marL="342900" indent="-3429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1pPr>
      <a:lvl2pPr marL="783771" indent="-326571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2pPr>
      <a:lvl3pPr marL="1219200" indent="-3048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3pPr>
      <a:lvl4pPr marL="1737360" indent="-365760">
        <a:spcBef>
          <a:spcPts val="700"/>
        </a:spcBef>
        <a:buSzPct val="100000"/>
        <a:buChar char="–"/>
        <a:defRPr sz="3200">
          <a:latin typeface="Arial"/>
          <a:ea typeface="Arial"/>
          <a:cs typeface="Arial"/>
          <a:sym typeface="Arial"/>
        </a:defRPr>
      </a:lvl4pPr>
      <a:lvl5pPr marL="2235200" indent="-406400">
        <a:spcBef>
          <a:spcPts val="700"/>
        </a:spcBef>
        <a:buSzPct val="100000"/>
        <a:buChar char="»"/>
        <a:defRPr sz="3200">
          <a:latin typeface="Arial"/>
          <a:ea typeface="Arial"/>
          <a:cs typeface="Arial"/>
          <a:sym typeface="Arial"/>
        </a:defRPr>
      </a:lvl5pPr>
      <a:lvl6pPr marL="26924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6pPr>
      <a:lvl7pPr marL="31496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7pPr>
      <a:lvl8pPr marL="36068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8pPr>
      <a:lvl9pPr marL="4064000" indent="-406400">
        <a:spcBef>
          <a:spcPts val="700"/>
        </a:spcBef>
        <a:buSzPct val="100000"/>
        <a:buChar char="•"/>
        <a:defRPr sz="3200">
          <a:latin typeface="Arial"/>
          <a:ea typeface="Arial"/>
          <a:cs typeface="Arial"/>
          <a:sym typeface="Arial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algn="r">
        <a:defRPr sz="14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65735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692275" y="188913"/>
            <a:ext cx="6983413" cy="922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dirty="0">
                <a:solidFill>
                  <a:srgbClr val="CC3300"/>
                </a:solidFill>
                <a:latin typeface="+mn-lt"/>
              </a:rPr>
              <a:t>Государственный университет морского и речного флота 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CC3300"/>
                </a:solidFill>
                <a:latin typeface="+mn-lt"/>
              </a:rPr>
              <a:t>имени адмирала С.О. Макарова</a:t>
            </a:r>
          </a:p>
          <a:p>
            <a:pPr algn="ctr" eaLnBrk="1" hangingPunct="1">
              <a:defRPr/>
            </a:pPr>
            <a:r>
              <a:rPr lang="ru-RU" dirty="0">
                <a:solidFill>
                  <a:srgbClr val="CC3300"/>
                </a:solidFill>
                <a:latin typeface="+mn-lt"/>
              </a:rPr>
              <a:t>кафедра межкультурных коммуникаций</a:t>
            </a:r>
          </a:p>
        </p:txBody>
      </p:sp>
      <p:sp>
        <p:nvSpPr>
          <p:cNvPr id="15" name="Rectangle 150"/>
          <p:cNvSpPr txBox="1">
            <a:spLocks noChangeArrowheads="1"/>
          </p:cNvSpPr>
          <p:nvPr/>
        </p:nvSpPr>
        <p:spPr>
          <a:xfrm>
            <a:off x="179388" y="5589588"/>
            <a:ext cx="4464050" cy="790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rmAutofit lnSpcReduction="10000"/>
          </a:bodyPr>
          <a:lstStyle>
            <a:lvl1pPr algn="l">
              <a:defRPr sz="4000" b="1" cap="all">
                <a:latin typeface="Calibri"/>
                <a:ea typeface="Calibri"/>
                <a:cs typeface="Calibri"/>
                <a:sym typeface="Calibri"/>
              </a:defRPr>
            </a:lvl1pPr>
            <a:lvl2pPr algn="ctr"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algn="ctr"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algn="ctr"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algn="ctr">
              <a:defRPr sz="4400">
                <a:latin typeface="Calibri"/>
                <a:ea typeface="Calibri"/>
                <a:cs typeface="Calibri"/>
                <a:sym typeface="Calibri"/>
              </a:defRPr>
            </a:lvl5pPr>
            <a:lvl6pPr algn="ctr">
              <a:defRPr sz="4400">
                <a:latin typeface="Calibri"/>
                <a:ea typeface="Calibri"/>
                <a:cs typeface="Calibri"/>
                <a:sym typeface="Calibri"/>
              </a:defRPr>
            </a:lvl6pPr>
            <a:lvl7pPr algn="ctr">
              <a:defRPr sz="4400">
                <a:latin typeface="Calibri"/>
                <a:ea typeface="Calibri"/>
                <a:cs typeface="Calibri"/>
                <a:sym typeface="Calibri"/>
              </a:defRPr>
            </a:lvl7pPr>
            <a:lvl8pPr algn="ctr">
              <a:defRPr sz="4400">
                <a:latin typeface="Calibri"/>
                <a:ea typeface="Calibri"/>
                <a:cs typeface="Calibri"/>
                <a:sym typeface="Calibri"/>
              </a:defRPr>
            </a:lvl8pPr>
            <a:lvl9pPr algn="ctr">
              <a:defRPr sz="44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ru-RU" sz="2500" b="0" cap="none" dirty="0" smtClean="0">
                <a:solidFill>
                  <a:srgbClr val="CC3300"/>
                </a:solidFill>
              </a:rPr>
              <a:t>Туристско-рекреационное</a:t>
            </a:r>
            <a:r>
              <a:rPr lang="ru-RU" sz="2500" cap="none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33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2500" b="0" cap="none" dirty="0" smtClean="0">
                <a:solidFill>
                  <a:srgbClr val="CC3300"/>
                </a:solidFill>
              </a:rPr>
              <a:t>районирование России</a:t>
            </a:r>
            <a:endParaRPr lang="es-ES" sz="2500" b="0" cap="none" dirty="0" smtClean="0">
              <a:solidFill>
                <a:srgbClr val="CC3300"/>
              </a:solidFill>
            </a:endParaRPr>
          </a:p>
        </p:txBody>
      </p:sp>
      <p:sp>
        <p:nvSpPr>
          <p:cNvPr id="16" name="Rectangle 169"/>
          <p:cNvSpPr>
            <a:spLocks noChangeArrowheads="1"/>
          </p:cNvSpPr>
          <p:nvPr/>
        </p:nvSpPr>
        <p:spPr bwMode="auto">
          <a:xfrm>
            <a:off x="5218113" y="5732463"/>
            <a:ext cx="345757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CC3300"/>
                </a:solidFill>
              </a:rPr>
              <a:t>Доцент, канд. </a:t>
            </a:r>
            <a:r>
              <a:rPr lang="ru-RU" sz="1800" dirty="0" err="1">
                <a:solidFill>
                  <a:srgbClr val="CC3300"/>
                </a:solidFill>
              </a:rPr>
              <a:t>филол</a:t>
            </a:r>
            <a:r>
              <a:rPr lang="ru-RU" sz="1800" dirty="0">
                <a:solidFill>
                  <a:srgbClr val="CC3300"/>
                </a:solidFill>
              </a:rPr>
              <a:t>. наук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sz="1800" dirty="0">
                <a:solidFill>
                  <a:srgbClr val="CC3300"/>
                </a:solidFill>
              </a:rPr>
              <a:t>Михаил Александрович ЗЕНКИН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s-ES" sz="18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3600" y="2583071"/>
            <a:ext cx="769402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Туристско-рекреационный потенциал </a:t>
            </a:r>
          </a:p>
          <a:p>
            <a:pPr algn="ctr"/>
            <a:r>
              <a:rPr lang="ru-RU" sz="4400" b="1" cap="none" spc="0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Брянской области</a:t>
            </a:r>
            <a:endParaRPr lang="ru-RU" sz="4400" b="1" cap="none" spc="0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title" idx="4294967295"/>
          </p:nvPr>
        </p:nvSpPr>
        <p:spPr>
          <a:xfrm>
            <a:off x="-1" y="274637"/>
            <a:ext cx="91440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841247">
              <a:defRPr sz="3680">
                <a:solidFill>
                  <a:srgbClr val="011993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Усадебный туризм</a:t>
            </a:r>
            <a:endParaRPr sz="4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087" y="2531497"/>
            <a:ext cx="7997826" cy="4116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978182" y="1543680"/>
            <a:ext cx="518763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dirty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Усадьба </a:t>
            </a:r>
            <a:r>
              <a:rPr lang="ru-RU" sz="2500" dirty="0" smtClean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П.В. </a:t>
            </a:r>
            <a:r>
              <a:rPr lang="ru-RU" sz="2500" dirty="0" err="1" smtClean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Завадовского</a:t>
            </a:r>
            <a:endParaRPr lang="ru-RU" sz="2500" dirty="0" smtClean="0">
              <a:solidFill>
                <a:srgbClr val="CC3300"/>
              </a:solidFill>
              <a:effectLst>
                <a:outerShdw blurRad="35052" dist="35052" dir="2700000" rotWithShape="0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500" dirty="0" smtClean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Арх. Дж. Кваренги </a:t>
            </a:r>
            <a:r>
              <a:rPr lang="ru-RU" sz="2500" dirty="0" smtClean="0">
                <a:solidFill>
                  <a:srgbClr val="CC3300"/>
                </a:solidFill>
              </a:rPr>
              <a:t>(конец </a:t>
            </a:r>
            <a:r>
              <a:rPr lang="en-US" sz="2500" dirty="0" smtClean="0">
                <a:solidFill>
                  <a:srgbClr val="CC3300"/>
                </a:solidFill>
              </a:rPr>
              <a:t>XVIII</a:t>
            </a:r>
            <a:r>
              <a:rPr lang="ru-RU" sz="2500" dirty="0" smtClean="0">
                <a:solidFill>
                  <a:srgbClr val="CC3300"/>
                </a:solidFill>
              </a:rPr>
              <a:t> в.)</a:t>
            </a:r>
            <a:endParaRPr lang="ru-RU" sz="2500" dirty="0" smtClean="0">
              <a:solidFill>
                <a:srgbClr val="CC3300"/>
              </a:solidFill>
              <a:effectLst>
                <a:outerShdw blurRad="35052" dist="35052" dir="2700000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 idx="4294967295"/>
          </p:nvPr>
        </p:nvSpPr>
        <p:spPr>
          <a:xfrm>
            <a:off x="-1" y="274637"/>
            <a:ext cx="91440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841247">
              <a:defRPr sz="3680">
                <a:solidFill>
                  <a:srgbClr val="011993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Патриотический туризм</a:t>
            </a:r>
            <a:endParaRPr sz="4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7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3087" y="2468867"/>
            <a:ext cx="7997826" cy="4116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43376" y="1704725"/>
            <a:ext cx="305724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Курган Бессмертия</a:t>
            </a:r>
            <a:endParaRPr lang="ru-RU" sz="25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2106969"/>
            <a:ext cx="8818323" cy="46006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7786" y="0"/>
            <a:ext cx="89185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Экскурсионный тур </a:t>
            </a:r>
            <a:endParaRPr lang="ru-RU" sz="4400" b="1" dirty="0" smtClean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4400" b="1" dirty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Выходные и каникулы в Брянске»</a:t>
            </a:r>
            <a:r>
              <a:rPr lang="ru-RU" dirty="0">
                <a:solidFill>
                  <a:srgbClr val="011993"/>
                </a:solidFill>
                <a:effectLst>
                  <a:outerShdw blurRad="11557" dist="23114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dirty="0">
                <a:solidFill>
                  <a:srgbClr val="011993"/>
                </a:solidFill>
                <a:effectLst>
                  <a:outerShdw blurRad="11557" dist="23114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63047" y="2257281"/>
            <a:ext cx="2346153" cy="646329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Продолжительность: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solidFill>
                  <a:srgbClr val="CC3300"/>
                </a:solidFill>
              </a:rPr>
              <a:t>2 дня / 1 ночь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CC3300"/>
              </a:solidFill>
              <a:effectLst/>
              <a:uFillTx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047" y="3053922"/>
            <a:ext cx="3281819" cy="646329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spc="0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Групповой</a:t>
            </a:r>
            <a:r>
              <a:rPr kumimoji="0" lang="ru-RU" b="0" i="0" u="none" strike="noStrike" cap="none" spc="0" normalizeH="0" dirty="0" smtClean="0">
                <a:ln>
                  <a:noFill/>
                </a:ln>
                <a:solidFill>
                  <a:srgbClr val="CC33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экскурсионный тур на 30-40 человек</a:t>
            </a:r>
            <a:endParaRPr kumimoji="0" lang="ru-RU" b="0" i="0" u="none" strike="noStrike" cap="none" spc="0" normalizeH="0" baseline="0" dirty="0">
              <a:ln>
                <a:noFill/>
              </a:ln>
              <a:solidFill>
                <a:srgbClr val="CC33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10618" y="2106969"/>
            <a:ext cx="3845491" cy="4588436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0" indent="0" defTabSz="859536">
              <a:spcBef>
                <a:spcPts val="500"/>
              </a:spcBef>
              <a:buSzTx/>
              <a:buNone/>
              <a:defRPr sz="1800"/>
            </a:pPr>
            <a:r>
              <a:rPr lang="ru-RU" dirty="0">
                <a:solidFill>
                  <a:srgbClr val="CC3300"/>
                </a:solidFill>
              </a:rPr>
              <a:t>1-й день:</a:t>
            </a:r>
          </a:p>
          <a:p>
            <a:pPr marL="0" lvl="0" indent="0" defTabSz="859536">
              <a:spcBef>
                <a:spcPts val="500"/>
              </a:spcBef>
              <a:buNone/>
              <a:defRPr sz="1800"/>
            </a:pPr>
            <a:r>
              <a:rPr lang="ru-RU" dirty="0">
                <a:solidFill>
                  <a:srgbClr val="CC3300"/>
                </a:solidFill>
              </a:rPr>
              <a:t>Обзорная (</a:t>
            </a:r>
            <a:r>
              <a:rPr lang="ru-RU" dirty="0" err="1">
                <a:solidFill>
                  <a:srgbClr val="CC3300"/>
                </a:solidFill>
              </a:rPr>
              <a:t>автобусно</a:t>
            </a:r>
            <a:r>
              <a:rPr lang="ru-RU" dirty="0">
                <a:solidFill>
                  <a:srgbClr val="CC3300"/>
                </a:solidFill>
              </a:rPr>
              <a:t>-пешеходная) экскурсия по городу «Очарование Брянска»: Чашин Курган – Курган Бессмертия – Покровская Гора – Кафедральный Собор – Бульвар Гагарина – Парк – Музей деревянных фигур – Площадь Партизан – Свято-Успенский </a:t>
            </a:r>
            <a:r>
              <a:rPr lang="ru-RU" dirty="0" err="1">
                <a:solidFill>
                  <a:srgbClr val="CC3300"/>
                </a:solidFill>
              </a:rPr>
              <a:t>Свенский</a:t>
            </a:r>
            <a:r>
              <a:rPr lang="ru-RU" dirty="0">
                <a:solidFill>
                  <a:srgbClr val="CC3300"/>
                </a:solidFill>
              </a:rPr>
              <a:t> Мужской Монастырь – Посещение </a:t>
            </a:r>
            <a:r>
              <a:rPr lang="ru-RU" dirty="0" err="1">
                <a:solidFill>
                  <a:srgbClr val="CC3300"/>
                </a:solidFill>
              </a:rPr>
              <a:t>Николо-Одринского</a:t>
            </a:r>
            <a:r>
              <a:rPr lang="ru-RU" dirty="0">
                <a:solidFill>
                  <a:srgbClr val="CC3300"/>
                </a:solidFill>
              </a:rPr>
              <a:t> Монастыря, или </a:t>
            </a:r>
            <a:r>
              <a:rPr lang="ru-RU" dirty="0" err="1">
                <a:solidFill>
                  <a:srgbClr val="CC3300"/>
                </a:solidFill>
              </a:rPr>
              <a:t>Площанской</a:t>
            </a:r>
            <a:r>
              <a:rPr lang="ru-RU" dirty="0">
                <a:solidFill>
                  <a:srgbClr val="CC3300"/>
                </a:solidFill>
              </a:rPr>
              <a:t> Пустыни – Прогулка на теплоходе по реке Десне и Вечернему Брянску.</a:t>
            </a:r>
            <a:endParaRPr lang="ru-RU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8754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804"/>
            <a:ext cx="9144000" cy="5267195"/>
          </a:xfrm>
          <a:prstGeom prst="rect">
            <a:avLst/>
          </a:prstGeom>
        </p:spPr>
      </p:pic>
      <p:sp>
        <p:nvSpPr>
          <p:cNvPr id="112" name="Shape 112"/>
          <p:cNvSpPr>
            <a:spLocks noGrp="1"/>
          </p:cNvSpPr>
          <p:nvPr>
            <p:ph type="body" idx="4294967295"/>
          </p:nvPr>
        </p:nvSpPr>
        <p:spPr>
          <a:xfrm>
            <a:off x="4697262" y="1723549"/>
            <a:ext cx="4359056" cy="4414205"/>
          </a:xfrm>
          <a:prstGeom prst="rect">
            <a:avLst/>
          </a:prstGeom>
          <a:ln>
            <a:solidFill>
              <a:srgbClr val="CC33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noAutofit/>
          </a:bodyPr>
          <a:lstStyle/>
          <a:p>
            <a:pPr marL="0" lvl="0" indent="0" algn="ctr">
              <a:spcBef>
                <a:spcPts val="600"/>
              </a:spcBef>
              <a:buSzTx/>
              <a:buNone/>
              <a:defRPr sz="1800"/>
            </a:pPr>
            <a:r>
              <a:rPr sz="1800" dirty="0">
                <a:solidFill>
                  <a:srgbClr val="CC3300"/>
                </a:solidFill>
              </a:rPr>
              <a:t>2-й </a:t>
            </a:r>
            <a:r>
              <a:rPr sz="1800" dirty="0" err="1">
                <a:solidFill>
                  <a:srgbClr val="CC3300"/>
                </a:solidFill>
              </a:rPr>
              <a:t>день</a:t>
            </a:r>
            <a:r>
              <a:rPr sz="1800" dirty="0" smtClean="0">
                <a:solidFill>
                  <a:srgbClr val="CC3300"/>
                </a:solidFill>
              </a:rPr>
              <a:t>:</a:t>
            </a:r>
            <a:endParaRPr lang="ru-RU" sz="1800" dirty="0" smtClean="0">
              <a:solidFill>
                <a:srgbClr val="CC3300"/>
              </a:solidFill>
            </a:endParaRPr>
          </a:p>
          <a:p>
            <a:pPr marL="0" lvl="0" indent="0">
              <a:spcBef>
                <a:spcPts val="600"/>
              </a:spcBef>
              <a:buSzTx/>
              <a:buNone/>
              <a:defRPr sz="1800"/>
            </a:pPr>
            <a:endParaRPr sz="1800" dirty="0">
              <a:solidFill>
                <a:srgbClr val="CC330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pPr>
            <a:r>
              <a:rPr sz="1800" dirty="0" err="1" smtClean="0">
                <a:solidFill>
                  <a:srgbClr val="CC3300"/>
                </a:solidFill>
              </a:rPr>
              <a:t>Автобусная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экскурсия</a:t>
            </a:r>
            <a:r>
              <a:rPr sz="1800" dirty="0">
                <a:solidFill>
                  <a:srgbClr val="CC3300"/>
                </a:solidFill>
              </a:rPr>
              <a:t> с </a:t>
            </a:r>
            <a:r>
              <a:rPr sz="1800" dirty="0" err="1">
                <a:solidFill>
                  <a:srgbClr val="CC3300"/>
                </a:solidFill>
              </a:rPr>
              <a:t>прогулкой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по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выставке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военной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техники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lang="ru-RU" sz="1800" dirty="0">
                <a:solidFill>
                  <a:srgbClr val="CC3300"/>
                </a:solidFill>
              </a:rPr>
              <a:t>в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мемориальн</a:t>
            </a:r>
            <a:r>
              <a:rPr lang="ru-RU" sz="1800" dirty="0" smtClean="0">
                <a:solidFill>
                  <a:srgbClr val="CC3300"/>
                </a:solidFill>
              </a:rPr>
              <a:t>ом</a:t>
            </a:r>
            <a:r>
              <a:rPr lang="ru-RU"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комплекс</a:t>
            </a:r>
            <a:r>
              <a:rPr lang="ru-RU" sz="1800" dirty="0" smtClean="0">
                <a:solidFill>
                  <a:srgbClr val="CC3300"/>
                </a:solidFill>
              </a:rPr>
              <a:t>е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Партизанская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поляна</a:t>
            </a:r>
            <a:r>
              <a:rPr sz="1800" dirty="0">
                <a:solidFill>
                  <a:srgbClr val="CC3300"/>
                </a:solidFill>
              </a:rPr>
              <a:t> и в </a:t>
            </a:r>
            <a:r>
              <a:rPr sz="1800" dirty="0" err="1">
                <a:solidFill>
                  <a:srgbClr val="CC3300"/>
                </a:solidFill>
              </a:rPr>
              <a:t>Хацунь</a:t>
            </a:r>
            <a:r>
              <a:rPr sz="1800" dirty="0">
                <a:solidFill>
                  <a:srgbClr val="CC3300"/>
                </a:solidFill>
              </a:rPr>
              <a:t>. </a:t>
            </a:r>
            <a:r>
              <a:rPr lang="ru-RU" sz="1800" dirty="0" smtClean="0">
                <a:solidFill>
                  <a:srgbClr val="CC3300"/>
                </a:solidFill>
              </a:rPr>
              <a:t>П</a:t>
            </a:r>
            <a:r>
              <a:rPr sz="1800" dirty="0" err="1" smtClean="0">
                <a:solidFill>
                  <a:srgbClr val="CC3300"/>
                </a:solidFill>
              </a:rPr>
              <a:t>осещение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одного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из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музеев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на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выбор</a:t>
            </a:r>
            <a:r>
              <a:rPr lang="ru-RU" sz="1800" dirty="0" smtClean="0">
                <a:solidFill>
                  <a:srgbClr val="CC3300"/>
                </a:solidFill>
              </a:rPr>
              <a:t>: </a:t>
            </a:r>
            <a:r>
              <a:rPr sz="1800" dirty="0" err="1" smtClean="0">
                <a:solidFill>
                  <a:srgbClr val="CC3300"/>
                </a:solidFill>
              </a:rPr>
              <a:t>Партизанской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славы</a:t>
            </a:r>
            <a:r>
              <a:rPr lang="ru-RU" sz="1800" dirty="0">
                <a:solidFill>
                  <a:srgbClr val="CC3300"/>
                </a:solidFill>
              </a:rPr>
              <a:t> </a:t>
            </a:r>
            <a:r>
              <a:rPr lang="ru-RU" sz="1800" dirty="0" smtClean="0">
                <a:solidFill>
                  <a:srgbClr val="CC3300"/>
                </a:solidFill>
              </a:rPr>
              <a:t>/ м</a:t>
            </a:r>
            <a:r>
              <a:rPr sz="1800" dirty="0" err="1" smtClean="0">
                <a:solidFill>
                  <a:srgbClr val="CC3300"/>
                </a:solidFill>
              </a:rPr>
              <a:t>узей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>
                <a:solidFill>
                  <a:srgbClr val="CC3300"/>
                </a:solidFill>
              </a:rPr>
              <a:t>в </a:t>
            </a:r>
            <a:r>
              <a:rPr sz="1800" dirty="0" err="1" smtClean="0">
                <a:solidFill>
                  <a:srgbClr val="CC3300"/>
                </a:solidFill>
              </a:rPr>
              <a:t>Хацуни</a:t>
            </a:r>
            <a:r>
              <a:rPr sz="1800" dirty="0" smtClean="0">
                <a:solidFill>
                  <a:srgbClr val="CC3300"/>
                </a:solidFill>
              </a:rPr>
              <a:t>.</a:t>
            </a:r>
            <a:endParaRPr lang="ru-RU" sz="1800" dirty="0" smtClean="0">
              <a:solidFill>
                <a:srgbClr val="CC330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pPr>
            <a:endParaRPr sz="1800" dirty="0">
              <a:solidFill>
                <a:srgbClr val="CC3300"/>
              </a:solidFill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pPr>
            <a:r>
              <a:rPr sz="1800" dirty="0" err="1" smtClean="0">
                <a:solidFill>
                  <a:srgbClr val="CC3300"/>
                </a:solidFill>
              </a:rPr>
              <a:t>Загородная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экскурсия</a:t>
            </a:r>
            <a:r>
              <a:rPr sz="1800" dirty="0">
                <a:solidFill>
                  <a:srgbClr val="CC3300"/>
                </a:solidFill>
              </a:rPr>
              <a:t> в </a:t>
            </a:r>
            <a:r>
              <a:rPr sz="1800" dirty="0" err="1">
                <a:solidFill>
                  <a:srgbClr val="CC3300"/>
                </a:solidFill>
              </a:rPr>
              <a:t>Парк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Усадьбу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Тютчева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smtClean="0">
                <a:solidFill>
                  <a:srgbClr val="CC3300"/>
                </a:solidFill>
              </a:rPr>
              <a:t>– в </a:t>
            </a:r>
            <a:r>
              <a:rPr sz="1800" dirty="0" err="1" smtClean="0">
                <a:solidFill>
                  <a:srgbClr val="CC3300"/>
                </a:solidFill>
              </a:rPr>
              <a:t>Овстуг</a:t>
            </a:r>
            <a:r>
              <a:rPr lang="ru-RU" sz="1800" dirty="0" smtClean="0">
                <a:solidFill>
                  <a:srgbClr val="CC3300"/>
                </a:solidFill>
              </a:rPr>
              <a:t> с посещением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парк</a:t>
            </a:r>
            <a:r>
              <a:rPr lang="ru-RU" sz="1800" dirty="0" smtClean="0">
                <a:solidFill>
                  <a:srgbClr val="CC3300"/>
                </a:solidFill>
              </a:rPr>
              <a:t>а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>
                <a:solidFill>
                  <a:srgbClr val="CC3300"/>
                </a:solidFill>
              </a:rPr>
              <a:t>и </a:t>
            </a:r>
            <a:r>
              <a:rPr sz="1800" dirty="0" err="1" smtClean="0">
                <a:solidFill>
                  <a:srgbClr val="CC3300"/>
                </a:solidFill>
              </a:rPr>
              <a:t>экскурсией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>
                <a:solidFill>
                  <a:srgbClr val="CC3300"/>
                </a:solidFill>
              </a:rPr>
              <a:t>по</a:t>
            </a:r>
            <a:r>
              <a:rPr sz="1800" dirty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дому</a:t>
            </a:r>
            <a:r>
              <a:rPr lang="ru-RU" sz="1800" dirty="0">
                <a:solidFill>
                  <a:srgbClr val="CC3300"/>
                </a:solidFill>
              </a:rPr>
              <a:t>-</a:t>
            </a:r>
            <a:r>
              <a:rPr sz="1800" dirty="0" err="1" smtClean="0">
                <a:solidFill>
                  <a:srgbClr val="CC3300"/>
                </a:solidFill>
              </a:rPr>
              <a:t>музею</a:t>
            </a:r>
            <a:r>
              <a:rPr sz="1800" dirty="0" smtClean="0">
                <a:solidFill>
                  <a:srgbClr val="CC3300"/>
                </a:solidFill>
              </a:rPr>
              <a:t>. </a:t>
            </a:r>
            <a:endParaRPr sz="1800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786" y="0"/>
            <a:ext cx="89185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Экскурсионный тур </a:t>
            </a:r>
            <a:endParaRPr lang="ru-RU" sz="4400" b="1" dirty="0" smtClean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«</a:t>
            </a:r>
            <a:r>
              <a:rPr lang="ru-RU" sz="4400" b="1" dirty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Выходные и каникулы в Брянске»</a:t>
            </a:r>
            <a:r>
              <a:rPr lang="ru-RU" dirty="0">
                <a:solidFill>
                  <a:srgbClr val="011993"/>
                </a:solidFill>
                <a:effectLst>
                  <a:outerShdw blurRad="11557" dist="23114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ru-RU" dirty="0">
                <a:solidFill>
                  <a:srgbClr val="011993"/>
                </a:solidFill>
                <a:effectLst>
                  <a:outerShdw blurRad="11557" dist="23114" dir="2700000" rotWithShape="0">
                    <a:srgbClr val="000000"/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endParaRPr lang="ru-RU" dirty="0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/>
          <a:p>
            <a:pPr lvl="0"/>
            <a:endParaRPr/>
          </a:p>
        </p:txBody>
      </p:sp>
      <p:pic>
        <p:nvPicPr>
          <p:cNvPr id="115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body" idx="4294967295"/>
          </p:nvPr>
        </p:nvSpPr>
        <p:spPr>
          <a:xfrm>
            <a:off x="150311" y="1813144"/>
            <a:ext cx="8843377" cy="4900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 fontScale="92500"/>
          </a:bodyPr>
          <a:lstStyle/>
          <a:p>
            <a:pPr defTabSz="877823">
              <a:spcBef>
                <a:spcPts val="400"/>
              </a:spcBef>
              <a:buSzTx/>
              <a:buFont typeface="Arial" panose="020B0604020202020204" pitchFamily="34" charset="0"/>
              <a:buChar char="•"/>
              <a:defRPr sz="1800"/>
            </a:pPr>
            <a:r>
              <a:rPr sz="2500" dirty="0" err="1" smtClean="0">
                <a:solidFill>
                  <a:srgbClr val="CC3300"/>
                </a:solidFill>
              </a:rPr>
              <a:t>Брянск</a:t>
            </a:r>
            <a:r>
              <a:rPr lang="ru-RU" sz="2500" dirty="0" err="1" smtClean="0">
                <a:solidFill>
                  <a:srgbClr val="CC3300"/>
                </a:solidFill>
              </a:rPr>
              <a:t>ая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област</a:t>
            </a:r>
            <a:r>
              <a:rPr lang="ru-RU" sz="2500" dirty="0" smtClean="0">
                <a:solidFill>
                  <a:srgbClr val="CC3300"/>
                </a:solidFill>
              </a:rPr>
              <a:t>ь обладает большим потенциалом для развития экскурсионного, рекреационного, оздоровительного, религиозного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туризм</a:t>
            </a:r>
            <a:r>
              <a:rPr lang="ru-RU" sz="2500" dirty="0" smtClean="0">
                <a:solidFill>
                  <a:srgbClr val="CC3300"/>
                </a:solidFill>
              </a:rPr>
              <a:t>а.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endParaRPr lang="ru-RU" sz="2500" dirty="0" smtClean="0">
              <a:solidFill>
                <a:srgbClr val="CC3300"/>
              </a:solidFill>
            </a:endParaRPr>
          </a:p>
          <a:p>
            <a:pPr defTabSz="877823">
              <a:spcBef>
                <a:spcPts val="400"/>
              </a:spcBef>
              <a:buSzTx/>
              <a:buFont typeface="Arial" panose="020B0604020202020204" pitchFamily="34" charset="0"/>
              <a:buChar char="•"/>
              <a:defRPr sz="1800"/>
            </a:pPr>
            <a:endParaRPr lang="ru-RU" sz="2500" dirty="0" smtClean="0">
              <a:solidFill>
                <a:srgbClr val="CC3300"/>
              </a:solidFill>
            </a:endParaRPr>
          </a:p>
          <a:p>
            <a:pPr defTabSz="877823">
              <a:spcBef>
                <a:spcPts val="400"/>
              </a:spcBef>
              <a:buSzTx/>
              <a:buFont typeface="Arial" panose="020B0604020202020204" pitchFamily="34" charset="0"/>
              <a:buChar char="•"/>
              <a:defRPr sz="1800"/>
            </a:pPr>
            <a:r>
              <a:rPr lang="ru-RU" sz="2500" dirty="0" smtClean="0">
                <a:solidFill>
                  <a:srgbClr val="CC3300"/>
                </a:solidFill>
              </a:rPr>
              <a:t>Город с тысячелетней историей </a:t>
            </a:r>
            <a:r>
              <a:rPr sz="2500" dirty="0" err="1" smtClean="0">
                <a:solidFill>
                  <a:srgbClr val="CC3300"/>
                </a:solidFill>
              </a:rPr>
              <a:t>хранит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память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>
                <a:solidFill>
                  <a:srgbClr val="CC3300"/>
                </a:solidFill>
              </a:rPr>
              <a:t>о </a:t>
            </a:r>
            <a:r>
              <a:rPr sz="2500" dirty="0" err="1">
                <a:solidFill>
                  <a:srgbClr val="CC3300"/>
                </a:solidFill>
              </a:rPr>
              <a:t>разных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архитектурных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традициях</a:t>
            </a:r>
            <a:r>
              <a:rPr sz="2500" dirty="0">
                <a:solidFill>
                  <a:srgbClr val="CC3300"/>
                </a:solidFill>
              </a:rPr>
              <a:t> и </a:t>
            </a:r>
            <a:r>
              <a:rPr sz="2500" dirty="0" err="1" smtClean="0">
                <a:solidFill>
                  <a:srgbClr val="CC3300"/>
                </a:solidFill>
              </a:rPr>
              <a:t>стилях</a:t>
            </a:r>
            <a:r>
              <a:rPr lang="ru-RU" sz="2500" dirty="0" smtClean="0">
                <a:solidFill>
                  <a:srgbClr val="CC3300"/>
                </a:solidFill>
              </a:rPr>
              <a:t>, среди которых видное место занимает деревянное зодчество и архитектура классицизма, привлекающие внимание экскурсантов.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endParaRPr lang="ru-RU" sz="2500" dirty="0" smtClean="0">
              <a:solidFill>
                <a:srgbClr val="CC3300"/>
              </a:solidFill>
            </a:endParaRPr>
          </a:p>
          <a:p>
            <a:pPr defTabSz="877823">
              <a:spcBef>
                <a:spcPts val="400"/>
              </a:spcBef>
              <a:buSzTx/>
              <a:buFont typeface="Arial" panose="020B0604020202020204" pitchFamily="34" charset="0"/>
              <a:buChar char="•"/>
              <a:defRPr sz="1800"/>
            </a:pPr>
            <a:endParaRPr lang="ru-RU" sz="2500" dirty="0" smtClean="0">
              <a:solidFill>
                <a:srgbClr val="CC3300"/>
              </a:solidFill>
            </a:endParaRPr>
          </a:p>
          <a:p>
            <a:pPr defTabSz="877823">
              <a:spcBef>
                <a:spcPts val="400"/>
              </a:spcBef>
              <a:buSzTx/>
              <a:buFont typeface="Arial" panose="020B0604020202020204" pitchFamily="34" charset="0"/>
              <a:buChar char="•"/>
              <a:defRPr sz="1800"/>
            </a:pPr>
            <a:r>
              <a:rPr lang="ru-RU" sz="2500" dirty="0" smtClean="0">
                <a:solidFill>
                  <a:srgbClr val="CC3300"/>
                </a:solidFill>
              </a:rPr>
              <a:t>Развитие туристской инфраструктуры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>
                <a:solidFill>
                  <a:srgbClr val="CC3300"/>
                </a:solidFill>
              </a:rPr>
              <a:t>- </a:t>
            </a:r>
            <a:r>
              <a:rPr sz="2500" dirty="0" err="1">
                <a:solidFill>
                  <a:srgbClr val="CC3300"/>
                </a:solidFill>
              </a:rPr>
              <a:t>строительство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новых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объектов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размещения</a:t>
            </a:r>
            <a:r>
              <a:rPr sz="2500" dirty="0">
                <a:solidFill>
                  <a:srgbClr val="CC3300"/>
                </a:solidFill>
              </a:rPr>
              <a:t>, </a:t>
            </a:r>
            <a:r>
              <a:rPr sz="2500" dirty="0" err="1">
                <a:solidFill>
                  <a:srgbClr val="CC3300"/>
                </a:solidFill>
              </a:rPr>
              <a:t>туристских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комплексов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lang="ru-RU" sz="2500" dirty="0" smtClean="0">
                <a:solidFill>
                  <a:srgbClr val="CC3300"/>
                </a:solidFill>
              </a:rPr>
              <a:t>будет способствовать дальнейшему развитию туристского потенциала региона. </a:t>
            </a:r>
            <a:endParaRPr sz="2500" dirty="0">
              <a:solidFill>
                <a:srgbClr val="CC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311" y="336870"/>
            <a:ext cx="83548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ru-RU" sz="5400" b="1" i="0" u="none" strike="noStrike" normalizeH="0" baseline="0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uFillTx/>
                <a:sym typeface="Arial"/>
              </a:rPr>
              <a:t>Резюме</a:t>
            </a:r>
            <a:endParaRPr lang="ru-RU" sz="5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>
                <a:solidFill>
                  <a:srgbClr val="01199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>
                <a:solidFill>
                  <a:srgbClr val="011993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Список источников</a:t>
            </a:r>
          </a:p>
        </p:txBody>
      </p:sp>
      <p:sp>
        <p:nvSpPr>
          <p:cNvPr id="121" name="Shape 121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363934" lvl="0" indent="-363934">
              <a:spcBef>
                <a:spcPts val="0"/>
              </a:spcBef>
              <a:buClr>
                <a:srgbClr val="005493"/>
              </a:buClr>
              <a:buChar char="•"/>
              <a:defRPr sz="1800"/>
            </a:pPr>
            <a:r>
              <a:rPr sz="2800" b="1">
                <a:solidFill>
                  <a:srgbClr val="005493"/>
                </a:solidFill>
              </a:rPr>
              <a:t>Портал правительства Брянской области [http://www.bryanskobl.ru/] </a:t>
            </a:r>
          </a:p>
          <a:p>
            <a:pPr marL="415925" lvl="0" indent="-415925">
              <a:spcBef>
                <a:spcPts val="0"/>
              </a:spcBef>
              <a:buClr>
                <a:srgbClr val="005493"/>
              </a:buClr>
              <a:buChar char="•"/>
              <a:defRPr sz="1800"/>
            </a:pPr>
            <a:endParaRPr sz="2800" b="1">
              <a:solidFill>
                <a:srgbClr val="005493"/>
              </a:solidFill>
            </a:endParaRPr>
          </a:p>
          <a:p>
            <a:pPr marL="363934" lvl="0" indent="-363934">
              <a:spcBef>
                <a:spcPts val="0"/>
              </a:spcBef>
              <a:buClr>
                <a:srgbClr val="005493"/>
              </a:buClr>
              <a:buChar char="•"/>
              <a:defRPr sz="1800"/>
            </a:pPr>
            <a:r>
              <a:rPr sz="2800" b="1">
                <a:solidFill>
                  <a:srgbClr val="005493"/>
                </a:solidFill>
              </a:rPr>
              <a:t>Император тур [event-bryansk.ru]</a:t>
            </a:r>
          </a:p>
          <a:p>
            <a:pPr marL="415925" lvl="0" indent="-415925">
              <a:spcBef>
                <a:spcPts val="0"/>
              </a:spcBef>
              <a:buClr>
                <a:srgbClr val="005493"/>
              </a:buClr>
              <a:buChar char="•"/>
              <a:defRPr sz="1800"/>
            </a:pPr>
            <a:endParaRPr sz="2800" b="1">
              <a:solidFill>
                <a:srgbClr val="005493"/>
              </a:solidFill>
            </a:endParaRPr>
          </a:p>
          <a:p>
            <a:pPr marL="363934" lvl="0" indent="-363934">
              <a:spcBef>
                <a:spcPts val="0"/>
              </a:spcBef>
              <a:buClr>
                <a:srgbClr val="005493"/>
              </a:buClr>
              <a:buChar char="•"/>
              <a:defRPr sz="1800"/>
            </a:pPr>
            <a:r>
              <a:rPr sz="2800" b="1">
                <a:solidFill>
                  <a:srgbClr val="005493"/>
                </a:solidFill>
              </a:rPr>
              <a:t>Тонкости туризма [http://tonkosti.ru]</a:t>
            </a:r>
          </a:p>
          <a:p>
            <a:pPr marL="415925" lvl="0" indent="-415925">
              <a:spcBef>
                <a:spcPts val="0"/>
              </a:spcBef>
              <a:buClr>
                <a:srgbClr val="005493"/>
              </a:buClr>
              <a:buChar char="•"/>
              <a:defRPr sz="1800"/>
            </a:pPr>
            <a:endParaRPr sz="2800" b="1">
              <a:solidFill>
                <a:srgbClr val="005493"/>
              </a:solidFill>
            </a:endParaRPr>
          </a:p>
          <a:p>
            <a:pPr marL="363934" lvl="0" indent="-363934">
              <a:spcBef>
                <a:spcPts val="0"/>
              </a:spcBef>
              <a:buClr>
                <a:srgbClr val="005493"/>
              </a:buClr>
              <a:buChar char="•"/>
              <a:defRPr sz="1800"/>
            </a:pPr>
            <a:r>
              <a:rPr sz="2800" b="1">
                <a:solidFill>
                  <a:srgbClr val="005493"/>
                </a:solidFill>
              </a:rPr>
              <a:t>Официальный туристический портал Брянской области        </a:t>
            </a:r>
          </a:p>
          <a:p>
            <a:pPr marL="415925" lvl="0" indent="-415925">
              <a:spcBef>
                <a:spcPts val="0"/>
              </a:spcBef>
              <a:buSzTx/>
              <a:buNone/>
              <a:defRPr sz="1800"/>
            </a:pPr>
            <a:r>
              <a:rPr sz="2800" b="1">
                <a:solidFill>
                  <a:srgbClr val="005493"/>
                </a:solidFill>
              </a:rPr>
              <a:t>    [http://turizm-bryansk.ru/]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5564" y="1781599"/>
            <a:ext cx="6827457" cy="4303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Shape 15"/>
          <p:cNvSpPr/>
          <p:nvPr/>
        </p:nvSpPr>
        <p:spPr>
          <a:xfrm>
            <a:off x="310791" y="553383"/>
            <a:ext cx="8292230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4800">
                <a:solidFill>
                  <a:srgbClr val="011993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4400" b="1" dirty="0" smtClean="0">
                <a:ln>
                  <a:solidFill>
                    <a:srgbClr val="CC3300"/>
                  </a:solidFill>
                </a:ln>
                <a:solidFill>
                  <a:schemeClr val="bg1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</a:rPr>
              <a:t>Географическое положение</a:t>
            </a:r>
            <a:endParaRPr sz="4400" b="1" dirty="0">
              <a:ln>
                <a:solidFill>
                  <a:srgbClr val="CC3300"/>
                </a:solidFill>
              </a:ln>
              <a:solidFill>
                <a:schemeClr val="bg1"/>
              </a:solidFill>
              <a:effectLst>
                <a:outerShdw blurRad="38100" dist="38100" dir="2700000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0583" y="2243263"/>
            <a:ext cx="288334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 smtClean="0">
                <a:solidFill>
                  <a:srgbClr val="CC3300"/>
                </a:solidFill>
              </a:rPr>
              <a:t>Граничит: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dirty="0" smtClean="0">
              <a:solidFill>
                <a:srgbClr val="CC33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 smtClean="0">
                <a:solidFill>
                  <a:srgbClr val="CC3300"/>
                </a:solidFill>
              </a:rPr>
              <a:t>на </a:t>
            </a:r>
            <a:r>
              <a:rPr lang="ru-RU" dirty="0">
                <a:solidFill>
                  <a:srgbClr val="CC3300"/>
                </a:solidFill>
              </a:rPr>
              <a:t>севере со Смоленской областью, </a:t>
            </a:r>
            <a:endParaRPr lang="ru-RU" dirty="0" smtClean="0">
              <a:solidFill>
                <a:srgbClr val="CC33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dirty="0" smtClean="0">
              <a:solidFill>
                <a:srgbClr val="CC33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 smtClean="0">
                <a:solidFill>
                  <a:srgbClr val="CC3300"/>
                </a:solidFill>
              </a:rPr>
              <a:t>на </a:t>
            </a:r>
            <a:r>
              <a:rPr lang="ru-RU" dirty="0">
                <a:solidFill>
                  <a:srgbClr val="CC3300"/>
                </a:solidFill>
              </a:rPr>
              <a:t>западе — с Гомельской и Могилёвской областями Белоруссии, </a:t>
            </a:r>
            <a:endParaRPr lang="ru-RU" dirty="0" smtClean="0">
              <a:solidFill>
                <a:srgbClr val="CC33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lang="ru-RU" dirty="0" smtClean="0">
              <a:solidFill>
                <a:srgbClr val="CC3300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 smtClean="0">
                <a:solidFill>
                  <a:srgbClr val="CC3300"/>
                </a:solidFill>
              </a:rPr>
              <a:t>на </a:t>
            </a:r>
            <a:r>
              <a:rPr lang="ru-RU" dirty="0">
                <a:solidFill>
                  <a:srgbClr val="CC3300"/>
                </a:solidFill>
              </a:rPr>
              <a:t>востоке — с Калужской и Орловской областями, </a:t>
            </a:r>
            <a:endParaRPr lang="ru-RU" dirty="0" smtClean="0">
              <a:solidFill>
                <a:srgbClr val="CC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583" y="6084692"/>
            <a:ext cx="6259084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CC3300"/>
                </a:solidFill>
              </a:rPr>
              <a:t>на юго-востоке — с Курской областью,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CC3300"/>
                </a:solidFill>
              </a:rPr>
              <a:t>на юге — с Черниговской и Сумской областями Украины.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432133"/>
            <a:ext cx="8229600" cy="3118979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23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 defTabSz="758951">
              <a:defRPr sz="3984">
                <a:solidFill>
                  <a:srgbClr val="011993"/>
                </a:solidFill>
                <a:effectLst>
                  <a:outerShdw blurRad="31623" dist="31623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 b="1" dirty="0" err="1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Демографи</a:t>
            </a: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</a:t>
            </a:r>
            <a:endParaRPr sz="4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body" idx="4294967295"/>
          </p:nvPr>
        </p:nvSpPr>
        <p:spPr>
          <a:xfrm>
            <a:off x="457200" y="1675358"/>
            <a:ext cx="8229600" cy="1355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lvl="0" indent="0">
              <a:spcBef>
                <a:spcPts val="800"/>
              </a:spcBef>
              <a:buSzTx/>
              <a:buNone/>
              <a:defRPr sz="1800"/>
            </a:pPr>
            <a:r>
              <a:rPr sz="2500" dirty="0" err="1">
                <a:solidFill>
                  <a:srgbClr val="CC3300"/>
                </a:solidFill>
              </a:rPr>
              <a:t>Численность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населения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области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по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данным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Росстата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составляет</a:t>
            </a:r>
            <a:r>
              <a:rPr sz="2500" dirty="0">
                <a:solidFill>
                  <a:srgbClr val="CC3300"/>
                </a:solidFill>
              </a:rPr>
              <a:t> 1 232 940 </a:t>
            </a:r>
            <a:r>
              <a:rPr sz="2500" dirty="0" err="1">
                <a:solidFill>
                  <a:srgbClr val="CC3300"/>
                </a:solidFill>
              </a:rPr>
              <a:t>чел</a:t>
            </a:r>
            <a:r>
              <a:rPr sz="2500" dirty="0">
                <a:solidFill>
                  <a:srgbClr val="CC3300"/>
                </a:solidFill>
              </a:rPr>
              <a:t>. (2015). </a:t>
            </a:r>
          </a:p>
          <a:p>
            <a:pPr marL="0" lvl="0" indent="0">
              <a:spcBef>
                <a:spcPts val="800"/>
              </a:spcBef>
              <a:buSzTx/>
              <a:buNone/>
              <a:defRPr sz="1800"/>
            </a:pPr>
            <a:r>
              <a:rPr sz="2500" dirty="0" err="1" smtClean="0">
                <a:solidFill>
                  <a:srgbClr val="CC3300"/>
                </a:solidFill>
              </a:rPr>
              <a:t>Городское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население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lang="ru-RU" sz="2500" dirty="0" smtClean="0">
                <a:solidFill>
                  <a:srgbClr val="CC3300"/>
                </a:solidFill>
              </a:rPr>
              <a:t>составляет около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lang="ru-RU" sz="2500" dirty="0" smtClean="0">
                <a:solidFill>
                  <a:srgbClr val="CC3300"/>
                </a:solidFill>
              </a:rPr>
              <a:t>70</a:t>
            </a:r>
            <a:r>
              <a:rPr sz="2500" dirty="0" smtClean="0">
                <a:solidFill>
                  <a:srgbClr val="CC3300"/>
                </a:solidFill>
              </a:rPr>
              <a:t>%</a:t>
            </a:r>
            <a:endParaRPr sz="2500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700212"/>
            <a:ext cx="9144000" cy="515778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defTabSz="704087">
              <a:defRPr sz="3696">
                <a:solidFill>
                  <a:srgbClr val="011993"/>
                </a:solidFill>
                <a:effectLst>
                  <a:outerShdw blurRad="29337" dist="29337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 b="1" dirty="0" err="1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Характеристика</a:t>
            </a:r>
            <a:r>
              <a:rPr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sz="4400" b="1" dirty="0" err="1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рекреационных</a:t>
            </a:r>
            <a:r>
              <a:rPr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sz="4400" b="1" dirty="0" err="1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ресурсов</a:t>
            </a:r>
            <a:r>
              <a:rPr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sz="4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3" name="Shape 33"/>
          <p:cNvSpPr>
            <a:spLocks noGrp="1"/>
          </p:cNvSpPr>
          <p:nvPr>
            <p:ph type="body" idx="4294967295"/>
          </p:nvPr>
        </p:nvSpPr>
        <p:spPr>
          <a:xfrm>
            <a:off x="206680" y="4734839"/>
            <a:ext cx="6720214" cy="1941534"/>
          </a:xfrm>
          <a:prstGeom prst="rect">
            <a:avLst/>
          </a:prstGeom>
          <a:ln>
            <a:solidFill>
              <a:srgbClr val="CC33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noAutofit/>
          </a:bodyPr>
          <a:lstStyle/>
          <a:p>
            <a:pPr marL="0" lvl="0" indent="0" algn="l">
              <a:buSzTx/>
              <a:buNone/>
              <a:defRPr sz="1800"/>
            </a:pPr>
            <a:r>
              <a:rPr sz="2500" dirty="0" err="1" smtClean="0">
                <a:solidFill>
                  <a:srgbClr val="CC3300"/>
                </a:solidFill>
              </a:rPr>
              <a:t>Брянская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область</a:t>
            </a:r>
            <a:r>
              <a:rPr lang="ru-RU" sz="2500" dirty="0" smtClean="0">
                <a:solidFill>
                  <a:srgbClr val="CC3300"/>
                </a:solidFill>
              </a:rPr>
              <a:t>,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lang="ru-RU" sz="2500" dirty="0" smtClean="0">
                <a:solidFill>
                  <a:srgbClr val="CC3300"/>
                </a:solidFill>
              </a:rPr>
              <a:t>40% территории которой занимают леса</a:t>
            </a:r>
            <a:r>
              <a:rPr sz="2500" dirty="0" smtClean="0">
                <a:solidFill>
                  <a:srgbClr val="CC3300"/>
                </a:solidFill>
              </a:rPr>
              <a:t>, </a:t>
            </a:r>
            <a:r>
              <a:rPr lang="ru-RU" sz="2500" dirty="0" smtClean="0">
                <a:solidFill>
                  <a:srgbClr val="CC3300"/>
                </a:solidFill>
              </a:rPr>
              <a:t>устойчиво ассоциируется в сознании туристов</a:t>
            </a:r>
            <a:r>
              <a:rPr sz="2500" dirty="0" smtClean="0">
                <a:solidFill>
                  <a:srgbClr val="CC3300"/>
                </a:solidFill>
              </a:rPr>
              <a:t> с </a:t>
            </a:r>
            <a:r>
              <a:rPr sz="2500" dirty="0" err="1" smtClean="0">
                <a:solidFill>
                  <a:srgbClr val="CC3300"/>
                </a:solidFill>
              </a:rPr>
              <a:t>Брянским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лесом</a:t>
            </a:r>
            <a:r>
              <a:rPr lang="ru-RU" sz="2500" dirty="0" smtClean="0">
                <a:solidFill>
                  <a:srgbClr val="CC3300"/>
                </a:solidFill>
              </a:rPr>
              <a:t> -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крупнейши</a:t>
            </a:r>
            <a:r>
              <a:rPr lang="ru-RU" sz="2500" dirty="0" smtClean="0">
                <a:solidFill>
                  <a:srgbClr val="CC3300"/>
                </a:solidFill>
              </a:rPr>
              <a:t>м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заповедни</a:t>
            </a:r>
            <a:r>
              <a:rPr lang="ru-RU" sz="2500" dirty="0" smtClean="0">
                <a:solidFill>
                  <a:srgbClr val="CC3300"/>
                </a:solidFill>
              </a:rPr>
              <a:t>ком</a:t>
            </a:r>
            <a:r>
              <a:rPr sz="2500" dirty="0" smtClean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Центральной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>
                <a:solidFill>
                  <a:srgbClr val="CC3300"/>
                </a:solidFill>
              </a:rPr>
              <a:t>части</a:t>
            </a:r>
            <a:r>
              <a:rPr sz="2500" dirty="0">
                <a:solidFill>
                  <a:srgbClr val="CC3300"/>
                </a:solidFill>
              </a:rPr>
              <a:t> </a:t>
            </a:r>
            <a:r>
              <a:rPr sz="2500" dirty="0" err="1" smtClean="0">
                <a:solidFill>
                  <a:srgbClr val="CC3300"/>
                </a:solidFill>
              </a:rPr>
              <a:t>России</a:t>
            </a:r>
            <a:r>
              <a:rPr sz="2500" dirty="0" smtClean="0">
                <a:solidFill>
                  <a:srgbClr val="CC3300"/>
                </a:solidFill>
              </a:rPr>
              <a:t>. </a:t>
            </a:r>
            <a:endParaRPr sz="2500" dirty="0">
              <a:solidFill>
                <a:srgbClr val="CC33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35540" y="4183882"/>
            <a:ext cx="4662493" cy="369330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CC33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Особо-охраняемая</a:t>
            </a:r>
            <a:r>
              <a:rPr kumimoji="0" lang="ru-RU" sz="1800" b="0" i="0" u="none" strike="noStrike" cap="none" spc="0" normalizeH="0" dirty="0" smtClean="0">
                <a:ln>
                  <a:noFill/>
                </a:ln>
                <a:solidFill>
                  <a:srgbClr val="CC33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природная территория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CC33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3" name="Shape 63"/>
          <p:cNvSpPr>
            <a:spLocks noGrp="1"/>
          </p:cNvSpPr>
          <p:nvPr>
            <p:ph type="body" idx="4294967295"/>
          </p:nvPr>
        </p:nvSpPr>
        <p:spPr>
          <a:xfrm>
            <a:off x="544883" y="887542"/>
            <a:ext cx="8054236" cy="1169618"/>
          </a:xfrm>
          <a:prstGeom prst="rect">
            <a:avLst/>
          </a:prstGeom>
          <a:ln>
            <a:solidFill>
              <a:srgbClr val="CC33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normAutofit/>
          </a:bodyPr>
          <a:lstStyle>
            <a:lvl1pPr marL="0" indent="0">
              <a:spcBef>
                <a:spcPts val="600"/>
              </a:spcBef>
              <a:buSzTx/>
              <a:buNone/>
              <a:defRPr sz="2800">
                <a:solidFill>
                  <a:srgbClr val="01199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1800" dirty="0" smtClean="0">
                <a:solidFill>
                  <a:srgbClr val="CC3300"/>
                </a:solidFill>
              </a:rPr>
              <a:t>Благоприятные </a:t>
            </a:r>
            <a:r>
              <a:rPr lang="ru-RU" sz="1800" dirty="0" err="1" smtClean="0">
                <a:solidFill>
                  <a:srgbClr val="CC3300"/>
                </a:solidFill>
              </a:rPr>
              <a:t>микрок</a:t>
            </a:r>
            <a:r>
              <a:rPr sz="1800" dirty="0" err="1" smtClean="0">
                <a:solidFill>
                  <a:srgbClr val="CC3300"/>
                </a:solidFill>
              </a:rPr>
              <a:t>лимат</a:t>
            </a:r>
            <a:r>
              <a:rPr lang="ru-RU" sz="1800" dirty="0" smtClean="0">
                <a:solidFill>
                  <a:srgbClr val="CC3300"/>
                </a:solidFill>
              </a:rPr>
              <a:t>, который формируют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сосновы</a:t>
            </a:r>
            <a:r>
              <a:rPr lang="ru-RU" sz="1800" dirty="0" smtClean="0">
                <a:solidFill>
                  <a:srgbClr val="CC3300"/>
                </a:solidFill>
              </a:rPr>
              <a:t>е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леса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lang="ru-RU" sz="1800" dirty="0" smtClean="0">
                <a:solidFill>
                  <a:srgbClr val="CC3300"/>
                </a:solidFill>
              </a:rPr>
              <a:t>вкупе с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естественны</a:t>
            </a:r>
            <a:r>
              <a:rPr lang="ru-RU" sz="1800" dirty="0" smtClean="0">
                <a:solidFill>
                  <a:srgbClr val="CC3300"/>
                </a:solidFill>
              </a:rPr>
              <a:t>ми</a:t>
            </a:r>
            <a:r>
              <a:rPr sz="1800" dirty="0" smtClean="0">
                <a:solidFill>
                  <a:srgbClr val="CC3300"/>
                </a:solidFill>
              </a:rPr>
              <a:t>  </a:t>
            </a:r>
            <a:r>
              <a:rPr sz="1800" dirty="0" err="1" smtClean="0">
                <a:solidFill>
                  <a:srgbClr val="CC3300"/>
                </a:solidFill>
              </a:rPr>
              <a:t>пресноводны</a:t>
            </a:r>
            <a:r>
              <a:rPr lang="ru-RU" sz="1800" dirty="0" smtClean="0">
                <a:solidFill>
                  <a:srgbClr val="CC3300"/>
                </a:solidFill>
              </a:rPr>
              <a:t>ми</a:t>
            </a:r>
            <a:r>
              <a:rPr sz="1800" dirty="0" smtClean="0">
                <a:solidFill>
                  <a:srgbClr val="CC3300"/>
                </a:solidFill>
              </a:rPr>
              <a:t> </a:t>
            </a:r>
            <a:r>
              <a:rPr sz="1800" dirty="0" err="1" smtClean="0">
                <a:solidFill>
                  <a:srgbClr val="CC3300"/>
                </a:solidFill>
              </a:rPr>
              <a:t>водоемам</a:t>
            </a:r>
            <a:r>
              <a:rPr lang="ru-RU" sz="1800" dirty="0" smtClean="0">
                <a:solidFill>
                  <a:srgbClr val="CC3300"/>
                </a:solidFill>
              </a:rPr>
              <a:t>и, развитая озерно-речная система, в центре которой правый приток Днепра – река Десна, создают условия для развития рекреационного и оздоровительного туризма.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37961" y="3344946"/>
            <a:ext cx="2805831" cy="3416320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CC3300"/>
                </a:solidFill>
              </a:rPr>
              <a:t>Содержание в воздухе большого количества смолистых эфирных веществ, азота и отрицательных ионов, оказывающих благотворное действие на нервную и сердечно-сосудистую систему способствует развитию санаторно-курортного дела</a:t>
            </a:r>
            <a:r>
              <a:rPr lang="ru-RU" dirty="0" smtClean="0">
                <a:solidFill>
                  <a:srgbClr val="CC3300"/>
                </a:solidFill>
              </a:rPr>
              <a:t>.</a:t>
            </a:r>
            <a:endParaRPr lang="ru-RU" dirty="0">
              <a:solidFill>
                <a:srgbClr val="CC33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472" y="5283938"/>
            <a:ext cx="4528158" cy="1477328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dirty="0">
                <a:solidFill>
                  <a:srgbClr val="CC3300"/>
                </a:solidFill>
              </a:rPr>
              <a:t>Минеральные воды и бальнеотерапевтические ресурсы также </a:t>
            </a:r>
            <a:r>
              <a:rPr lang="ru-RU" dirty="0" smtClean="0">
                <a:solidFill>
                  <a:srgbClr val="CC3300"/>
                </a:solidFill>
              </a:rPr>
              <a:t>способствуют развитию оздоровительного туризма в </a:t>
            </a:r>
            <a:r>
              <a:rPr lang="ru-RU" dirty="0">
                <a:solidFill>
                  <a:srgbClr val="CC3300"/>
                </a:solidFill>
              </a:rPr>
              <a:t>Брянской области.</a:t>
            </a:r>
            <a:endParaRPr lang="ru-RU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defTabSz="704087">
              <a:defRPr sz="3696">
                <a:solidFill>
                  <a:srgbClr val="011993"/>
                </a:solidFill>
                <a:effectLst>
                  <a:outerShdw blurRad="29337" dist="29337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Санатории </a:t>
            </a:r>
            <a:b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Брянской области</a:t>
            </a:r>
            <a:endParaRPr sz="4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66" name="Shape 66"/>
          <p:cNvSpPr>
            <a:spLocks noGrp="1"/>
          </p:cNvSpPr>
          <p:nvPr>
            <p:ph type="body" idx="4294967295"/>
          </p:nvPr>
        </p:nvSpPr>
        <p:spPr>
          <a:xfrm>
            <a:off x="457200" y="1800618"/>
            <a:ext cx="8229600" cy="1443623"/>
          </a:xfrm>
          <a:prstGeom prst="rect">
            <a:avLst/>
          </a:prstGeom>
          <a:ln>
            <a:solidFill>
              <a:srgbClr val="CC33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normAutofit/>
          </a:bodyPr>
          <a:lstStyle/>
          <a:p>
            <a:pPr marL="0" lvl="0" indent="0">
              <a:spcBef>
                <a:spcPts val="600"/>
              </a:spcBef>
              <a:buSzTx/>
              <a:buNone/>
              <a:defRPr sz="1800"/>
            </a:pPr>
            <a:r>
              <a:rPr lang="ru-RU" sz="2200" dirty="0" smtClean="0">
                <a:solidFill>
                  <a:srgbClr val="CC3300"/>
                </a:solidFill>
              </a:rPr>
              <a:t>С</a:t>
            </a:r>
            <a:r>
              <a:rPr sz="2200" dirty="0" err="1" smtClean="0">
                <a:solidFill>
                  <a:srgbClr val="CC3300"/>
                </a:solidFill>
              </a:rPr>
              <a:t>анатори</a:t>
            </a:r>
            <a:r>
              <a:rPr lang="ru-RU" sz="2200" dirty="0" smtClean="0">
                <a:solidFill>
                  <a:srgbClr val="CC3300"/>
                </a:solidFill>
              </a:rPr>
              <a:t>й</a:t>
            </a:r>
            <a:r>
              <a:rPr sz="2200" dirty="0" smtClean="0">
                <a:solidFill>
                  <a:srgbClr val="CC3300"/>
                </a:solidFill>
              </a:rPr>
              <a:t> </a:t>
            </a:r>
            <a:r>
              <a:rPr sz="2200" dirty="0">
                <a:solidFill>
                  <a:srgbClr val="CC3300"/>
                </a:solidFill>
              </a:rPr>
              <a:t>"</a:t>
            </a:r>
            <a:r>
              <a:rPr sz="2200" dirty="0" err="1">
                <a:solidFill>
                  <a:srgbClr val="CC3300"/>
                </a:solidFill>
              </a:rPr>
              <a:t>Жуковский</a:t>
            </a:r>
            <a:r>
              <a:rPr sz="2200" dirty="0" smtClean="0">
                <a:solidFill>
                  <a:srgbClr val="CC3300"/>
                </a:solidFill>
              </a:rPr>
              <a:t>"</a:t>
            </a:r>
            <a:r>
              <a:rPr lang="ru-RU" sz="2200" dirty="0" smtClean="0">
                <a:solidFill>
                  <a:srgbClr val="CC3300"/>
                </a:solidFill>
              </a:rPr>
              <a:t>,</a:t>
            </a:r>
            <a:r>
              <a:rPr sz="2200" dirty="0" smtClean="0">
                <a:solidFill>
                  <a:srgbClr val="CC3300"/>
                </a:solidFill>
              </a:rPr>
              <a:t> </a:t>
            </a:r>
            <a:r>
              <a:rPr sz="2200" dirty="0" err="1">
                <a:solidFill>
                  <a:srgbClr val="CC3300"/>
                </a:solidFill>
              </a:rPr>
              <a:t>пансионат</a:t>
            </a:r>
            <a:r>
              <a:rPr sz="2200" dirty="0">
                <a:solidFill>
                  <a:srgbClr val="CC3300"/>
                </a:solidFill>
              </a:rPr>
              <a:t> с </a:t>
            </a:r>
            <a:r>
              <a:rPr sz="2200" dirty="0" err="1">
                <a:solidFill>
                  <a:srgbClr val="CC3300"/>
                </a:solidFill>
              </a:rPr>
              <a:t>лечением</a:t>
            </a:r>
            <a:r>
              <a:rPr sz="2200" dirty="0">
                <a:solidFill>
                  <a:srgbClr val="CC3300"/>
                </a:solidFill>
              </a:rPr>
              <a:t> "</a:t>
            </a:r>
            <a:r>
              <a:rPr sz="2200" dirty="0" err="1">
                <a:solidFill>
                  <a:srgbClr val="CC3300"/>
                </a:solidFill>
              </a:rPr>
              <a:t>Улыбка</a:t>
            </a:r>
            <a:r>
              <a:rPr sz="2200" dirty="0" smtClean="0">
                <a:solidFill>
                  <a:srgbClr val="CC3300"/>
                </a:solidFill>
              </a:rPr>
              <a:t>" </a:t>
            </a:r>
            <a:r>
              <a:rPr lang="ru-RU" sz="2200" dirty="0" smtClean="0">
                <a:solidFill>
                  <a:srgbClr val="CC3300"/>
                </a:solidFill>
              </a:rPr>
              <a:t>(</a:t>
            </a:r>
            <a:r>
              <a:rPr sz="2200" dirty="0" err="1" smtClean="0">
                <a:solidFill>
                  <a:srgbClr val="CC3300"/>
                </a:solidFill>
              </a:rPr>
              <a:t>Жуковск</a:t>
            </a:r>
            <a:r>
              <a:rPr lang="ru-RU" sz="2200" dirty="0" err="1" smtClean="0">
                <a:solidFill>
                  <a:srgbClr val="CC3300"/>
                </a:solidFill>
              </a:rPr>
              <a:t>ий</a:t>
            </a:r>
            <a:r>
              <a:rPr sz="2200" dirty="0" smtClean="0">
                <a:solidFill>
                  <a:srgbClr val="CC3300"/>
                </a:solidFill>
              </a:rPr>
              <a:t> </a:t>
            </a:r>
            <a:r>
              <a:rPr sz="2200" dirty="0" err="1" smtClean="0">
                <a:solidFill>
                  <a:srgbClr val="CC3300"/>
                </a:solidFill>
              </a:rPr>
              <a:t>район</a:t>
            </a:r>
            <a:r>
              <a:rPr lang="ru-RU" sz="2200" dirty="0" smtClean="0">
                <a:solidFill>
                  <a:srgbClr val="CC3300"/>
                </a:solidFill>
              </a:rPr>
              <a:t>)</a:t>
            </a:r>
            <a:r>
              <a:rPr sz="2200" dirty="0" smtClean="0">
                <a:solidFill>
                  <a:srgbClr val="CC3300"/>
                </a:solidFill>
              </a:rPr>
              <a:t>, </a:t>
            </a:r>
            <a:r>
              <a:rPr sz="2200" dirty="0" err="1">
                <a:solidFill>
                  <a:srgbClr val="CC3300"/>
                </a:solidFill>
              </a:rPr>
              <a:t>санаторий-профилакторий</a:t>
            </a:r>
            <a:r>
              <a:rPr sz="2200" dirty="0">
                <a:solidFill>
                  <a:srgbClr val="CC3300"/>
                </a:solidFill>
              </a:rPr>
              <a:t> "</a:t>
            </a:r>
            <a:r>
              <a:rPr sz="2200" dirty="0" err="1">
                <a:solidFill>
                  <a:srgbClr val="CC3300"/>
                </a:solidFill>
              </a:rPr>
              <a:t>Деснянские</a:t>
            </a:r>
            <a:r>
              <a:rPr sz="2200" dirty="0">
                <a:solidFill>
                  <a:srgbClr val="CC3300"/>
                </a:solidFill>
              </a:rPr>
              <a:t> </a:t>
            </a:r>
            <a:r>
              <a:rPr sz="2200" dirty="0" err="1">
                <a:solidFill>
                  <a:srgbClr val="CC3300"/>
                </a:solidFill>
              </a:rPr>
              <a:t>зори</a:t>
            </a:r>
            <a:r>
              <a:rPr sz="2200" dirty="0">
                <a:solidFill>
                  <a:srgbClr val="CC3300"/>
                </a:solidFill>
              </a:rPr>
              <a:t>" </a:t>
            </a:r>
            <a:r>
              <a:rPr lang="ru-RU" sz="2200" dirty="0" smtClean="0">
                <a:solidFill>
                  <a:srgbClr val="CC3300"/>
                </a:solidFill>
              </a:rPr>
              <a:t>(</a:t>
            </a:r>
            <a:r>
              <a:rPr sz="2200" dirty="0" smtClean="0">
                <a:solidFill>
                  <a:srgbClr val="CC3300"/>
                </a:solidFill>
              </a:rPr>
              <a:t>г</a:t>
            </a:r>
            <a:r>
              <a:rPr sz="2200" dirty="0">
                <a:solidFill>
                  <a:srgbClr val="CC3300"/>
                </a:solidFill>
              </a:rPr>
              <a:t>. </a:t>
            </a:r>
            <a:r>
              <a:rPr sz="2200" dirty="0" err="1" smtClean="0">
                <a:solidFill>
                  <a:srgbClr val="CC3300"/>
                </a:solidFill>
              </a:rPr>
              <a:t>Брянск</a:t>
            </a:r>
            <a:r>
              <a:rPr lang="ru-RU" sz="2200" dirty="0" smtClean="0">
                <a:solidFill>
                  <a:srgbClr val="CC3300"/>
                </a:solidFill>
              </a:rPr>
              <a:t>)</a:t>
            </a:r>
            <a:r>
              <a:rPr sz="2200" dirty="0" smtClean="0">
                <a:solidFill>
                  <a:srgbClr val="CC3300"/>
                </a:solidFill>
              </a:rPr>
              <a:t>, </a:t>
            </a:r>
            <a:r>
              <a:rPr sz="2200" dirty="0" err="1">
                <a:solidFill>
                  <a:srgbClr val="CC3300"/>
                </a:solidFill>
              </a:rPr>
              <a:t>санаторий</a:t>
            </a:r>
            <a:r>
              <a:rPr sz="2200" dirty="0">
                <a:solidFill>
                  <a:srgbClr val="CC3300"/>
                </a:solidFill>
              </a:rPr>
              <a:t> "</a:t>
            </a:r>
            <a:r>
              <a:rPr sz="2200" dirty="0" err="1">
                <a:solidFill>
                  <a:srgbClr val="CC3300"/>
                </a:solidFill>
              </a:rPr>
              <a:t>Затишье</a:t>
            </a:r>
            <a:r>
              <a:rPr sz="2200" dirty="0">
                <a:solidFill>
                  <a:srgbClr val="CC3300"/>
                </a:solidFill>
              </a:rPr>
              <a:t>" </a:t>
            </a:r>
            <a:r>
              <a:rPr lang="ru-RU" sz="2200" dirty="0" smtClean="0">
                <a:solidFill>
                  <a:srgbClr val="CC3300"/>
                </a:solidFill>
              </a:rPr>
              <a:t>(</a:t>
            </a:r>
            <a:r>
              <a:rPr sz="2200" dirty="0" err="1" smtClean="0">
                <a:solidFill>
                  <a:srgbClr val="CC3300"/>
                </a:solidFill>
              </a:rPr>
              <a:t>Клинцовск</a:t>
            </a:r>
            <a:r>
              <a:rPr lang="ru-RU" sz="2200" dirty="0" err="1" smtClean="0">
                <a:solidFill>
                  <a:srgbClr val="CC3300"/>
                </a:solidFill>
              </a:rPr>
              <a:t>ий</a:t>
            </a:r>
            <a:r>
              <a:rPr sz="2200" dirty="0" smtClean="0">
                <a:solidFill>
                  <a:srgbClr val="CC3300"/>
                </a:solidFill>
              </a:rPr>
              <a:t> </a:t>
            </a:r>
            <a:r>
              <a:rPr sz="2200" dirty="0" err="1" smtClean="0">
                <a:solidFill>
                  <a:srgbClr val="CC3300"/>
                </a:solidFill>
              </a:rPr>
              <a:t>район</a:t>
            </a:r>
            <a:r>
              <a:rPr lang="ru-RU" sz="2200" dirty="0" smtClean="0">
                <a:solidFill>
                  <a:srgbClr val="CC3300"/>
                </a:solidFill>
              </a:rPr>
              <a:t>)</a:t>
            </a:r>
            <a:r>
              <a:rPr sz="2200" dirty="0" smtClean="0">
                <a:solidFill>
                  <a:srgbClr val="CC3300"/>
                </a:solidFill>
              </a:rPr>
              <a:t>, </a:t>
            </a:r>
            <a:r>
              <a:rPr sz="2200" dirty="0" err="1">
                <a:solidFill>
                  <a:srgbClr val="CC3300"/>
                </a:solidFill>
              </a:rPr>
              <a:t>пансионат</a:t>
            </a:r>
            <a:r>
              <a:rPr sz="2200" dirty="0">
                <a:solidFill>
                  <a:srgbClr val="CC3300"/>
                </a:solidFill>
              </a:rPr>
              <a:t> с </a:t>
            </a:r>
            <a:r>
              <a:rPr sz="2200" dirty="0" err="1">
                <a:solidFill>
                  <a:srgbClr val="CC3300"/>
                </a:solidFill>
              </a:rPr>
              <a:t>лечением</a:t>
            </a:r>
            <a:r>
              <a:rPr sz="2200" dirty="0">
                <a:solidFill>
                  <a:srgbClr val="CC3300"/>
                </a:solidFill>
              </a:rPr>
              <a:t> "</a:t>
            </a:r>
            <a:r>
              <a:rPr sz="2200" dirty="0" err="1">
                <a:solidFill>
                  <a:srgbClr val="CC3300"/>
                </a:solidFill>
              </a:rPr>
              <a:t>Красный</a:t>
            </a:r>
            <a:r>
              <a:rPr sz="2200" dirty="0">
                <a:solidFill>
                  <a:srgbClr val="CC3300"/>
                </a:solidFill>
              </a:rPr>
              <a:t> </a:t>
            </a:r>
            <a:r>
              <a:rPr sz="2200" dirty="0" err="1">
                <a:solidFill>
                  <a:srgbClr val="CC3300"/>
                </a:solidFill>
              </a:rPr>
              <a:t>рог</a:t>
            </a:r>
            <a:r>
              <a:rPr sz="2200" dirty="0">
                <a:solidFill>
                  <a:srgbClr val="CC3300"/>
                </a:solidFill>
              </a:rPr>
              <a:t>" и </a:t>
            </a:r>
            <a:r>
              <a:rPr sz="2200" dirty="0" err="1" smtClean="0">
                <a:solidFill>
                  <a:srgbClr val="CC3300"/>
                </a:solidFill>
              </a:rPr>
              <a:t>др</a:t>
            </a:r>
            <a:r>
              <a:rPr sz="2200" dirty="0" smtClean="0">
                <a:solidFill>
                  <a:srgbClr val="CC3300"/>
                </a:solidFill>
              </a:rPr>
              <a:t>.</a:t>
            </a:r>
            <a:endParaRPr sz="2200" dirty="0">
              <a:solidFill>
                <a:srgbClr val="CC3300"/>
              </a:solidFill>
            </a:endParaRPr>
          </a:p>
        </p:txBody>
      </p:sp>
      <p:pic>
        <p:nvPicPr>
          <p:cNvPr id="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627221"/>
            <a:ext cx="2448838" cy="1597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94137" y="3627220"/>
            <a:ext cx="2605413" cy="1597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106438" y="3627220"/>
            <a:ext cx="2580362" cy="15970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72223" y="5386192"/>
            <a:ext cx="2549047" cy="1377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84318" y="5386191"/>
            <a:ext cx="2711885" cy="13778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 idx="4294967295"/>
          </p:nvPr>
        </p:nvSpPr>
        <p:spPr>
          <a:xfrm>
            <a:off x="457200" y="274637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defTabSz="704087">
              <a:defRPr sz="3696">
                <a:solidFill>
                  <a:srgbClr val="011993"/>
                </a:solidFill>
                <a:effectLst>
                  <a:outerShdw blurRad="29337" dist="29337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Исторические города Брянской области</a:t>
            </a:r>
            <a:endParaRPr sz="4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9" name="Shape 39"/>
          <p:cNvSpPr>
            <a:spLocks noGrp="1"/>
          </p:cNvSpPr>
          <p:nvPr>
            <p:ph type="body" idx="4294967295"/>
          </p:nvPr>
        </p:nvSpPr>
        <p:spPr>
          <a:xfrm>
            <a:off x="457200" y="1778698"/>
            <a:ext cx="8229600" cy="1027132"/>
          </a:xfrm>
          <a:prstGeom prst="rect">
            <a:avLst/>
          </a:prstGeom>
          <a:ln>
            <a:solidFill>
              <a:srgbClr val="CC33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>
            <a:normAutofit/>
          </a:bodyPr>
          <a:lstStyle/>
          <a:p>
            <a:pPr marL="0" lvl="0" indent="0" algn="ctr">
              <a:buSzTx/>
              <a:buNone/>
              <a:defRPr sz="1800"/>
            </a:pPr>
            <a:r>
              <a:rPr sz="3000" dirty="0" err="1" smtClean="0">
                <a:solidFill>
                  <a:srgbClr val="CC3300"/>
                </a:solidFill>
              </a:rPr>
              <a:t>Трубчевск</a:t>
            </a:r>
            <a:r>
              <a:rPr lang="ru-RU" sz="3000" dirty="0" smtClean="0">
                <a:solidFill>
                  <a:srgbClr val="CC3300"/>
                </a:solidFill>
              </a:rPr>
              <a:t> – </a:t>
            </a:r>
            <a:r>
              <a:rPr sz="3000" dirty="0" err="1" smtClean="0">
                <a:solidFill>
                  <a:srgbClr val="CC3300"/>
                </a:solidFill>
              </a:rPr>
              <a:t>Стародуб</a:t>
            </a:r>
            <a:r>
              <a:rPr lang="ru-RU" sz="3000" dirty="0" smtClean="0">
                <a:solidFill>
                  <a:srgbClr val="CC3300"/>
                </a:solidFill>
              </a:rPr>
              <a:t> – </a:t>
            </a:r>
            <a:r>
              <a:rPr sz="3000" dirty="0" err="1" smtClean="0">
                <a:solidFill>
                  <a:srgbClr val="CC3300"/>
                </a:solidFill>
              </a:rPr>
              <a:t>Почеп</a:t>
            </a:r>
            <a:r>
              <a:rPr lang="ru-RU" sz="3000" dirty="0" smtClean="0">
                <a:solidFill>
                  <a:srgbClr val="CC3300"/>
                </a:solidFill>
              </a:rPr>
              <a:t> – </a:t>
            </a:r>
          </a:p>
          <a:p>
            <a:pPr marL="0" lvl="0" indent="0" algn="ctr">
              <a:buSzTx/>
              <a:buNone/>
              <a:defRPr sz="1800"/>
            </a:pPr>
            <a:r>
              <a:rPr sz="3000" dirty="0" err="1" smtClean="0">
                <a:solidFill>
                  <a:srgbClr val="CC3300"/>
                </a:solidFill>
              </a:rPr>
              <a:t>Мглин</a:t>
            </a:r>
            <a:r>
              <a:rPr lang="ru-RU" sz="3000" dirty="0" smtClean="0">
                <a:solidFill>
                  <a:srgbClr val="CC3300"/>
                </a:solidFill>
              </a:rPr>
              <a:t> – </a:t>
            </a:r>
            <a:r>
              <a:rPr sz="3000" dirty="0" err="1" smtClean="0">
                <a:solidFill>
                  <a:srgbClr val="CC3300"/>
                </a:solidFill>
              </a:rPr>
              <a:t>Новозыбков</a:t>
            </a:r>
            <a:r>
              <a:rPr lang="ru-RU" sz="3000" dirty="0" smtClean="0">
                <a:solidFill>
                  <a:srgbClr val="CC3300"/>
                </a:solidFill>
              </a:rPr>
              <a:t> – </a:t>
            </a:r>
            <a:r>
              <a:rPr sz="3000" dirty="0" err="1" smtClean="0">
                <a:solidFill>
                  <a:srgbClr val="CC3300"/>
                </a:solidFill>
              </a:rPr>
              <a:t>Клинцы</a:t>
            </a:r>
            <a:r>
              <a:rPr sz="3000" dirty="0" smtClean="0">
                <a:solidFill>
                  <a:srgbClr val="CC3300"/>
                </a:solidFill>
              </a:rPr>
              <a:t> </a:t>
            </a:r>
            <a:endParaRPr sz="3000" dirty="0">
              <a:solidFill>
                <a:srgbClr val="CC3300"/>
              </a:solidFill>
            </a:endParaRPr>
          </a:p>
        </p:txBody>
      </p:sp>
      <p:pic>
        <p:nvPicPr>
          <p:cNvPr id="4" name="imag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1" y="3306871"/>
            <a:ext cx="2498942" cy="1610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56768" y="3306871"/>
            <a:ext cx="2630464" cy="1610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44225" y="3306871"/>
            <a:ext cx="2442575" cy="1610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7200" y="5148197"/>
            <a:ext cx="2498943" cy="150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6769" y="5148197"/>
            <a:ext cx="2630464" cy="150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244225" y="5148197"/>
            <a:ext cx="2442575" cy="15031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 idx="4294967295"/>
          </p:nvPr>
        </p:nvSpPr>
        <p:spPr>
          <a:xfrm>
            <a:off x="-1" y="274637"/>
            <a:ext cx="91440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defTabSz="841247">
              <a:defRPr sz="3680">
                <a:solidFill>
                  <a:srgbClr val="011993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400" b="1" dirty="0" err="1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Историческое</a:t>
            </a:r>
            <a:r>
              <a:rPr sz="4400" b="1" dirty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sz="4400" b="1" dirty="0" err="1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ядро</a:t>
            </a:r>
            <a:r>
              <a:rPr sz="4400" b="1" dirty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sz="4400" b="1" dirty="0" err="1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Брянска</a:t>
            </a:r>
            <a:r>
              <a:rPr sz="4400" b="1" dirty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–</a:t>
            </a:r>
            <a:r>
              <a:rPr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/>
            </a:r>
            <a:br>
              <a:rPr lang="ru-RU"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sz="4400" b="1" dirty="0" err="1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Покровская</a:t>
            </a:r>
            <a:r>
              <a:rPr sz="440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sz="4400" b="1" dirty="0" err="1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гора</a:t>
            </a:r>
            <a:endParaRPr sz="440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4" name="image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087" y="1916112"/>
            <a:ext cx="7485063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 idx="4294967295"/>
          </p:nvPr>
        </p:nvSpPr>
        <p:spPr>
          <a:xfrm>
            <a:off x="0" y="140957"/>
            <a:ext cx="9144002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 fontScale="90000"/>
          </a:bodyPr>
          <a:lstStyle>
            <a:lvl1pPr defTabSz="841247">
              <a:defRPr sz="3680">
                <a:solidFill>
                  <a:srgbClr val="011993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ru-RU" sz="3680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Туристские ресурсы развития паломнического и религиозного туризма:  </a:t>
            </a:r>
            <a:r>
              <a:rPr lang="ru-RU" b="1" dirty="0" smtClean="0">
                <a:ln w="6600">
                  <a:solidFill>
                    <a:srgbClr val="CC33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sz="3680" b="1" dirty="0">
              <a:ln w="6600">
                <a:solidFill>
                  <a:srgbClr val="CC33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8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091" y="2039917"/>
            <a:ext cx="3937295" cy="245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6090" y="1544112"/>
            <a:ext cx="3937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Церковь Воскресения На Бережке </a:t>
            </a:r>
            <a:endParaRPr lang="ru-RU" dirty="0">
              <a:solidFill>
                <a:srgbClr val="CC3300"/>
              </a:solidFill>
            </a:endParaRPr>
          </a:p>
        </p:txBody>
      </p:sp>
      <p:pic>
        <p:nvPicPr>
          <p:cNvPr id="6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6532" y="2039918"/>
            <a:ext cx="4562584" cy="24501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731311" y="1544112"/>
            <a:ext cx="3793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Успенский Каменский Монастырь</a:t>
            </a:r>
            <a:endParaRPr lang="ru-RU" dirty="0">
              <a:solidFill>
                <a:srgbClr val="CC3300"/>
              </a:solidFill>
            </a:endParaRPr>
          </a:p>
        </p:txBody>
      </p:sp>
      <p:pic>
        <p:nvPicPr>
          <p:cNvPr id="8" name="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6090" y="5010411"/>
            <a:ext cx="3937296" cy="1737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622488" y="4565591"/>
            <a:ext cx="3084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Спасо-гробовская</a:t>
            </a:r>
            <a:r>
              <a:rPr lang="ru-RU" dirty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 Церковь</a:t>
            </a:r>
            <a:endParaRPr lang="ru-RU" dirty="0">
              <a:solidFill>
                <a:srgbClr val="CC3300"/>
              </a:solidFill>
            </a:endParaRPr>
          </a:p>
        </p:txBody>
      </p:sp>
      <p:pic>
        <p:nvPicPr>
          <p:cNvPr id="10" name="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46532" y="5010411"/>
            <a:ext cx="4562584" cy="1737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251485" y="4565591"/>
            <a:ext cx="2752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C3300"/>
                </a:solidFill>
                <a:effectLst>
                  <a:outerShdw blurRad="35052" dist="35052" dir="2700000" rotWithShape="0">
                    <a:srgbClr val="000000">
                      <a:alpha val="43137"/>
                    </a:srgbClr>
                  </a:outerShdw>
                </a:effectLst>
              </a:rPr>
              <a:t>Церковь Преображения</a:t>
            </a:r>
            <a:endParaRPr lang="ru-RU" dirty="0">
              <a:solidFill>
                <a:srgbClr val="CC3300"/>
              </a:solidFill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575</Words>
  <Application>Microsoft Office PowerPoint</Application>
  <PresentationFormat>Экран (4:3)</PresentationFormat>
  <Paragraphs>72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Helvetica</vt:lpstr>
      <vt:lpstr>Helvetica Neue</vt:lpstr>
      <vt:lpstr>Default</vt:lpstr>
      <vt:lpstr>Презентация PowerPoint</vt:lpstr>
      <vt:lpstr>Презентация PowerPoint</vt:lpstr>
      <vt:lpstr>Демография</vt:lpstr>
      <vt:lpstr>Характеристика рекреационных ресурсов </vt:lpstr>
      <vt:lpstr>Презентация PowerPoint</vt:lpstr>
      <vt:lpstr>Санатории  Брянской области</vt:lpstr>
      <vt:lpstr>Исторические города Брянской области</vt:lpstr>
      <vt:lpstr>Историческое ядро Брянска –  Покровская гора</vt:lpstr>
      <vt:lpstr>Туристские ресурсы развития паломнического и религиозного туризма:   </vt:lpstr>
      <vt:lpstr>Усадебный туризм</vt:lpstr>
      <vt:lpstr>Патриотический туризм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источников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Zenkin</cp:lastModifiedBy>
  <cp:revision>12</cp:revision>
  <dcterms:modified xsi:type="dcterms:W3CDTF">2015-06-09T20:16:46Z</dcterms:modified>
</cp:coreProperties>
</file>