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5" r:id="rId5"/>
    <p:sldId id="286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3" r:id="rId17"/>
    <p:sldId id="274" r:id="rId18"/>
    <p:sldId id="276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69276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5030115" y="3625902"/>
            <a:ext cx="3802070" cy="32140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5488230" y="374900"/>
            <a:ext cx="3499407" cy="3251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0" indent="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0" indent="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0" indent="0" algn="ctr">
              <a:spcBef>
                <a:spcPts val="600"/>
              </a:spcBef>
              <a:buSzTx/>
              <a:buFontTx/>
              <a:buNone/>
              <a:def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Уровень текста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Уровень текста 1</a:t>
            </a:r>
          </a:p>
          <a:p>
            <a:pPr lvl="1">
              <a:defRPr sz="1800"/>
            </a:pPr>
            <a:r>
              <a:rPr sz="1400"/>
              <a:t>Уровень текста 2</a:t>
            </a:r>
          </a:p>
          <a:p>
            <a:pPr lvl="2">
              <a:defRPr sz="1800"/>
            </a:pPr>
            <a:r>
              <a:rPr sz="1400"/>
              <a:t>Уровень текста 3</a:t>
            </a:r>
          </a:p>
          <a:p>
            <a:pPr lvl="3">
              <a:defRPr sz="1800"/>
            </a:pPr>
            <a:r>
              <a:rPr sz="1400"/>
              <a:t>Уровень текста 4</a:t>
            </a:r>
          </a:p>
          <a:p>
            <a:pPr lvl="4">
              <a:defRPr sz="1800"/>
            </a:pPr>
            <a:r>
              <a:rPr sz="1400"/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2281422" y="92075"/>
            <a:ext cx="6405378" cy="150812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2281422" y="1600200"/>
            <a:ext cx="6405378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Уровень текста 1</a:t>
            </a:r>
          </a:p>
          <a:p>
            <a:pPr lvl="1">
              <a:defRPr sz="1800" b="0"/>
            </a:pPr>
            <a:r>
              <a:rPr sz="2400" b="1"/>
              <a:t>Уровень текста 2</a:t>
            </a:r>
          </a:p>
          <a:p>
            <a:pPr lvl="2">
              <a:defRPr sz="1800" b="0"/>
            </a:pPr>
            <a:r>
              <a:rPr sz="2400" b="1"/>
              <a:t>Уровень текста 3</a:t>
            </a:r>
          </a:p>
          <a:p>
            <a:pPr lvl="3">
              <a:defRPr sz="1800" b="0"/>
            </a:pPr>
            <a:r>
              <a:rPr sz="2400" b="1"/>
              <a:t>Уровень текста 4</a:t>
            </a:r>
          </a:p>
          <a:p>
            <a:pPr lvl="4">
              <a:defRPr sz="1800" b="0"/>
            </a:pPr>
            <a:r>
              <a:rPr sz="2400" b="1"/>
              <a:t>Уровень текста 5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583" y="124047"/>
            <a:ext cx="1221811" cy="122063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1692275" y="188913"/>
            <a:ext cx="69834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2"/>
                </a:solidFill>
                <a:latin typeface="+mn-lt"/>
              </a:rPr>
              <a:t>Государственный университет морского и речного флота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2"/>
                </a:solidFill>
                <a:latin typeface="+mn-lt"/>
              </a:rPr>
              <a:t>имени адмирала С.О. Макарова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accent2"/>
                </a:solidFill>
                <a:latin typeface="+mn-lt"/>
              </a:rPr>
              <a:t>кафедра межкультурных коммуникаций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197" y="1888103"/>
            <a:ext cx="809949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Объекты туристского интереса в </a:t>
            </a:r>
          </a:p>
          <a:p>
            <a:pPr algn="ctr" eaLnBrk="1" hangingPunct="1">
              <a:defRPr/>
            </a:pP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Тульской области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6573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0"/>
          <p:cNvSpPr txBox="1">
            <a:spLocks noChangeArrowheads="1"/>
          </p:cNvSpPr>
          <p:nvPr/>
        </p:nvSpPr>
        <p:spPr>
          <a:xfrm>
            <a:off x="179388" y="5589588"/>
            <a:ext cx="4464050" cy="790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 lnSpcReduction="10000"/>
          </a:bodyPr>
          <a:lstStyle>
            <a:lvl1pPr algn="l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2500" b="0" cap="none" dirty="0" smtClean="0">
                <a:solidFill>
                  <a:schemeClr val="accent2"/>
                </a:solidFill>
              </a:rPr>
              <a:t>Туристско-рекреационное</a:t>
            </a:r>
            <a:r>
              <a:rPr lang="ru-RU" sz="25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500" b="0" cap="none" dirty="0" smtClean="0">
                <a:solidFill>
                  <a:schemeClr val="accent2"/>
                </a:solidFill>
              </a:rPr>
              <a:t>районирование России</a:t>
            </a:r>
            <a:endParaRPr lang="es-ES" sz="2500" b="0" cap="none" dirty="0" smtClean="0">
              <a:solidFill>
                <a:schemeClr val="accent2"/>
              </a:solidFill>
            </a:endParaRPr>
          </a:p>
        </p:txBody>
      </p:sp>
      <p:sp>
        <p:nvSpPr>
          <p:cNvPr id="13" name="Rectangle 169"/>
          <p:cNvSpPr>
            <a:spLocks noChangeArrowheads="1"/>
          </p:cNvSpPr>
          <p:nvPr/>
        </p:nvSpPr>
        <p:spPr bwMode="auto">
          <a:xfrm>
            <a:off x="5218113" y="5732463"/>
            <a:ext cx="34575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accent2"/>
                </a:solidFill>
              </a:rPr>
              <a:t>Доцент, канд. </a:t>
            </a:r>
            <a:r>
              <a:rPr lang="ru-RU" sz="1800" dirty="0" err="1">
                <a:solidFill>
                  <a:schemeClr val="accent2"/>
                </a:solidFill>
              </a:rPr>
              <a:t>филол</a:t>
            </a:r>
            <a:r>
              <a:rPr lang="ru-RU" sz="1800" dirty="0">
                <a:solidFill>
                  <a:schemeClr val="accent2"/>
                </a:solidFill>
              </a:rPr>
              <a:t>. наук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accent2"/>
                </a:solidFill>
              </a:rPr>
              <a:t>Михаил Александрович ЗЕНКИН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57199" y="-113032"/>
            <a:ext cx="8448805" cy="150812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199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Тульский</a:t>
            </a:r>
            <a:r>
              <a:rPr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Кремл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ь (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XVI 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в.)</a:t>
            </a:r>
            <a:endParaRPr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4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1314" y="1257308"/>
            <a:ext cx="7380576" cy="5537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1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1199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Успенский собор </a:t>
            </a:r>
            <a:r>
              <a:rPr lang="ru-RU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1762—1766г</a:t>
            </a:r>
            <a:r>
              <a:rPr lang="ru-RU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Тула,Кремль,Собор Успенский, общий в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3038"/>
            <a:ext cx="8534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1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359" y="113047"/>
            <a:ext cx="4506734" cy="6631903"/>
          </a:xfrm>
          <a:prstGeom prst="rect">
            <a:avLst/>
          </a:prstGeom>
          <a:ln w="12700">
            <a:miter lim="400000"/>
          </a:ln>
          <a:effectLst>
            <a:softEdge rad="127000"/>
          </a:effectLst>
        </p:spPr>
      </p:pic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506120" y="1725458"/>
            <a:ext cx="3109512" cy="340707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539494">
              <a:defRPr sz="1800"/>
            </a:pP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Монастырь</a:t>
            </a:r>
            <a:r>
              <a:rPr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lvl="0" defTabSz="539494">
              <a:defRPr sz="1800"/>
            </a:pP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Успения</a:t>
            </a:r>
            <a:r>
              <a:rPr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lvl="0" defTabSz="539494">
              <a:defRPr sz="1800"/>
            </a:pP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Пресвятой</a:t>
            </a:r>
            <a:r>
              <a:rPr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Богородицы</a:t>
            </a:r>
            <a:endParaRPr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187891" y="-56512"/>
            <a:ext cx="8668010" cy="15081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1199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Здание</a:t>
            </a:r>
            <a:r>
              <a:rPr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sz="5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нового</a:t>
            </a:r>
            <a:r>
              <a:rPr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Музея</a:t>
            </a:r>
            <a:r>
              <a:rPr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sz="5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оружия</a:t>
            </a:r>
            <a:endParaRPr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2" name="image1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095" y="1553613"/>
            <a:ext cx="8229602" cy="5147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1" cy="139446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199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Музей</a:t>
            </a:r>
            <a:r>
              <a:rPr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"</a:t>
            </a: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Тульские</a:t>
            </a:r>
            <a:r>
              <a:rPr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самовары</a:t>
            </a:r>
            <a:r>
              <a:rPr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"</a:t>
            </a:r>
          </a:p>
        </p:txBody>
      </p:sp>
      <p:pic>
        <p:nvPicPr>
          <p:cNvPr id="95" name="image1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113" y="1394466"/>
            <a:ext cx="8081773" cy="5384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57198" y="134201"/>
            <a:ext cx="8229601" cy="150812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199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Памятник</a:t>
            </a:r>
            <a:r>
              <a:rPr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Тульскому</a:t>
            </a:r>
            <a:r>
              <a:rPr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прянику</a:t>
            </a:r>
            <a:endParaRPr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4" name="image1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8535" y="1778696"/>
            <a:ext cx="7066928" cy="4958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198" y="107731"/>
            <a:ext cx="8229601" cy="150812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199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Музей</a:t>
            </a:r>
            <a:r>
              <a:rPr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"</a:t>
            </a: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Тульский</a:t>
            </a:r>
            <a:r>
              <a:rPr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пряник</a:t>
            </a:r>
            <a:r>
              <a:rPr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"</a:t>
            </a:r>
          </a:p>
        </p:txBody>
      </p:sp>
      <p:pic>
        <p:nvPicPr>
          <p:cNvPr id="107" name="image1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9" y="1615857"/>
            <a:ext cx="8229601" cy="506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304800" y="209810"/>
            <a:ext cx="8686800" cy="11617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1199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41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Спасо</a:t>
            </a:r>
            <a:r>
              <a:rPr lang="ru-RU" sz="4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-Преображенский монастырь </a:t>
            </a:r>
            <a:r>
              <a:rPr lang="ru-RU" sz="41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Белёв</a:t>
            </a:r>
            <a:r>
              <a:rPr lang="ru-RU" sz="4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Тульская область</a:t>
            </a:r>
            <a:endParaRPr sz="4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2" descr="Фотография Спасо-преображенский мужской монастырь. . Город Белев (Тульская область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2" y="1828800"/>
            <a:ext cx="8841288" cy="494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pload.wikimedia.org/wikipedia/commons/thumb/1/16/Palace_of_the_Bobrinsky_family.jpg/1024px-Palace_of_the_Bobrinsky_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2" y="1064766"/>
            <a:ext cx="9172621" cy="579323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457200" y="120559"/>
            <a:ext cx="8229600" cy="8368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1199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Экскурсионные маршруты:</a:t>
            </a:r>
            <a:endParaRPr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457199" y="2940183"/>
            <a:ext cx="2298527" cy="13808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005493"/>
              </a:buClr>
              <a:buNone/>
              <a:defRPr sz="1800"/>
            </a:pPr>
            <a:r>
              <a:rPr lang="ru-RU" sz="1600" b="1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Продолжительность:</a:t>
            </a:r>
          </a:p>
          <a:p>
            <a:pPr marL="0" lvl="0" indent="0">
              <a:spcBef>
                <a:spcPts val="0"/>
              </a:spcBef>
              <a:buClr>
                <a:srgbClr val="005493"/>
              </a:buClr>
              <a:buNone/>
              <a:defRPr sz="1800"/>
            </a:pPr>
            <a:r>
              <a:rPr sz="16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sz="16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дня</a:t>
            </a:r>
            <a:r>
              <a:rPr lang="ru-RU" sz="16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ru-RU" sz="16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sz="16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ночи</a:t>
            </a:r>
            <a:endParaRPr sz="16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/>
            </a:pPr>
            <a:endParaRPr sz="16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rgbClr val="005493"/>
              </a:buClr>
              <a:buNone/>
              <a:defRPr sz="1800"/>
            </a:pPr>
            <a:r>
              <a:rPr sz="1600" b="1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Стоимость</a:t>
            </a:r>
            <a:r>
              <a:rPr lang="ru-RU" sz="1600" b="1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sz="1600" b="1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1600" b="1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rgbClr val="005493"/>
              </a:buClr>
              <a:buNone/>
              <a:defRPr sz="1800"/>
            </a:pPr>
            <a:r>
              <a:rPr sz="16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sz="16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000 </a:t>
            </a:r>
            <a:r>
              <a:rPr sz="16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  <a:r>
              <a:rPr sz="16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240077"/>
            <a:ext cx="35750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0" indent="0">
              <a:spcBef>
                <a:spcPts val="0"/>
              </a:spcBef>
              <a:buClr>
                <a:srgbClr val="005493"/>
              </a:buClr>
              <a:buNone/>
              <a:defRPr sz="1800"/>
            </a:pPr>
            <a:r>
              <a:rPr lang="ru-RU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"Жемчужина Тульского края"</a:t>
            </a:r>
            <a:endParaRPr lang="ru-RU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99" y="1784720"/>
            <a:ext cx="82296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spcBef>
                <a:spcPts val="0"/>
              </a:spcBef>
              <a:buClr>
                <a:srgbClr val="005493"/>
              </a:buClr>
              <a:buNone/>
              <a:defRPr sz="1800"/>
            </a:pPr>
            <a:r>
              <a:rPr lang="ru-RU" sz="25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Тула – </a:t>
            </a:r>
            <a:r>
              <a:rPr lang="ru-RU" sz="25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Поленово</a:t>
            </a:r>
            <a:r>
              <a:rPr lang="ru-RU" sz="25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ru-RU" sz="25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Дворяниново</a:t>
            </a:r>
            <a:r>
              <a:rPr lang="ru-RU" sz="25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5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25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Богородицкий </a:t>
            </a:r>
            <a:r>
              <a:rPr lang="ru-RU" sz="25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дворец-музей и парк</a:t>
            </a:r>
            <a:endParaRPr lang="ru-RU" sz="25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9096" y="4414869"/>
            <a:ext cx="406469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lang="ru-RU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 стоимость входит: </a:t>
            </a:r>
            <a:endParaRPr lang="ru-RU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/>
            </a:pPr>
            <a:r>
              <a:rPr lang="ru-RU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трансфер </a:t>
            </a:r>
            <a:r>
              <a:rPr lang="ru-RU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и проезд на автобусе по экскурсионному маршруту, </a:t>
            </a:r>
            <a:endParaRPr lang="ru-RU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/>
            </a:pPr>
            <a:r>
              <a:rPr lang="ru-RU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проживание </a:t>
            </a:r>
            <a:r>
              <a:rPr lang="ru-RU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 гостинице, </a:t>
            </a:r>
            <a:endParaRPr lang="ru-RU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/>
            </a:pPr>
            <a:r>
              <a:rPr lang="ru-RU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двухразовое </a:t>
            </a:r>
            <a:r>
              <a:rPr lang="ru-RU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питание (завтраки и обеды), </a:t>
            </a:r>
            <a:endParaRPr lang="ru-RU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/>
            </a:pPr>
            <a:r>
              <a:rPr lang="ru-RU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услуги </a:t>
            </a:r>
            <a:r>
              <a:rPr lang="ru-RU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гида по маршруту, </a:t>
            </a:r>
            <a:endParaRPr lang="ru-RU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/>
            </a:pPr>
            <a:r>
              <a:rPr lang="ru-RU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входные </a:t>
            </a:r>
            <a:r>
              <a:rPr lang="ru-RU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билеты в музеи.</a:t>
            </a:r>
            <a:endParaRPr lang="ru-RU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russiamarch.ru/map/karta/Tulskaya_O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53" y="130503"/>
            <a:ext cx="6158310" cy="46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0" y="4396636"/>
            <a:ext cx="8350365" cy="24613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372069" lvl="0" indent="-372069" algn="l">
              <a:spcBef>
                <a:spcPts val="0"/>
              </a:spcBef>
              <a:buClr>
                <a:srgbClr val="005493"/>
              </a:buClr>
              <a:defRPr sz="1800"/>
            </a:pPr>
            <a:r>
              <a:rPr lang="ru-RU" sz="2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Граничит: </a:t>
            </a:r>
            <a: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ru-RU"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севере и северо-востоке — с Московской, </a:t>
            </a:r>
            <a: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ru-RU"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востоке — с Рязанской, </a:t>
            </a:r>
            <a: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ru-RU"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юго-востоке и юге — с Липецкой, </a:t>
            </a:r>
            <a: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ru-RU"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юге и юго-западе — с Орловской, </a:t>
            </a:r>
            <a: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ru-RU"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западе и северо-западе — с Калужской </a:t>
            </a:r>
            <a: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областью.</a:t>
            </a:r>
            <a:endParaRPr lang="ru-RU" sz="28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11923"/>
            <a:ext cx="2768253" cy="4103294"/>
          </a:xfrm>
          <a:prstGeom prst="rect">
            <a:avLst/>
          </a:prstGeom>
          <a:ln w="12700">
            <a:miter lim="400000"/>
          </a:ln>
          <a:effectLst>
            <a:softEdge rad="317500"/>
          </a:effec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8/87/Kulikovo_pole_-_monument.jpg/640px-Kulikovo_pole_-_monu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673458" cy="6477000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128"/>
          <p:cNvSpPr>
            <a:spLocks noGrp="1"/>
          </p:cNvSpPr>
          <p:nvPr>
            <p:ph type="title"/>
          </p:nvPr>
        </p:nvSpPr>
        <p:spPr>
          <a:xfrm>
            <a:off x="457200" y="233293"/>
            <a:ext cx="8229600" cy="8368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01199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Экскурсионные маршруты:</a:t>
            </a:r>
            <a:endParaRPr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49880" y="1436602"/>
            <a:ext cx="37369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0" indent="0" defTabSz="786383">
              <a:spcBef>
                <a:spcPts val="0"/>
              </a:spcBef>
              <a:buSzTx/>
              <a:buNone/>
              <a:defRPr sz="1800"/>
            </a:pPr>
            <a:r>
              <a:rPr lang="ru-RU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Сказание о Куликовской битве</a:t>
            </a:r>
            <a:endParaRPr lang="ru-RU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0986" y="2172395"/>
            <a:ext cx="5893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92" lvl="0" indent="-251492" algn="ctr" defTabSz="786383">
              <a:spcBef>
                <a:spcPts val="0"/>
              </a:spcBef>
              <a:buClr>
                <a:srgbClr val="005493"/>
              </a:buClr>
              <a:defRPr sz="1800"/>
            </a:pPr>
            <a:r>
              <a:rPr lang="ru-RU" sz="25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Тула - Епифань - Монастырщина - Куликово поле</a:t>
            </a:r>
            <a:endParaRPr lang="ru-RU" sz="25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29"/>
          <p:cNvSpPr txBox="1">
            <a:spLocks/>
          </p:cNvSpPr>
          <p:nvPr/>
        </p:nvSpPr>
        <p:spPr>
          <a:xfrm>
            <a:off x="6716048" y="3064997"/>
            <a:ext cx="2298527" cy="1109005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18" tIns="45718" rIns="45718" bIns="45718">
            <a:normAutofit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5493"/>
              </a:buClr>
              <a:buFont typeface="Arial"/>
              <a:buNone/>
              <a:defRPr sz="1800"/>
            </a:pPr>
            <a:r>
              <a:rPr lang="ru-RU" sz="1600" b="1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Продолжительность:</a:t>
            </a:r>
          </a:p>
          <a:p>
            <a:pPr marL="0" indent="0">
              <a:spcBef>
                <a:spcPts val="0"/>
              </a:spcBef>
              <a:buClr>
                <a:srgbClr val="005493"/>
              </a:buClr>
              <a:buFont typeface="Arial"/>
              <a:buNone/>
              <a:defRPr sz="1800"/>
            </a:pPr>
            <a:r>
              <a:rPr lang="ru-RU" sz="16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 дня / 1 ночь</a:t>
            </a:r>
          </a:p>
          <a:p>
            <a:pPr marL="0" indent="0">
              <a:spcBef>
                <a:spcPts val="0"/>
              </a:spcBef>
              <a:buClr>
                <a:srgbClr val="005493"/>
              </a:buClr>
              <a:buFont typeface="Arial"/>
              <a:buNone/>
              <a:defRPr sz="1800"/>
            </a:pPr>
            <a:r>
              <a:rPr lang="ru-RU" sz="1600" b="1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Стоимость: </a:t>
            </a:r>
          </a:p>
          <a:p>
            <a:pPr marL="0" indent="0">
              <a:spcBef>
                <a:spcPts val="0"/>
              </a:spcBef>
              <a:buClr>
                <a:srgbClr val="005493"/>
              </a:buClr>
              <a:buFont typeface="Arial"/>
              <a:buNone/>
              <a:defRPr sz="1800"/>
            </a:pPr>
            <a:r>
              <a:rPr lang="ru-RU" sz="16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ru-RU" sz="16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000 руб.</a:t>
            </a:r>
            <a:endParaRPr lang="ru-RU" sz="1600" b="1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49880" y="4439921"/>
            <a:ext cx="406469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lang="ru-RU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 стоимость входит: </a:t>
            </a:r>
            <a:endParaRPr lang="ru-RU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/>
            </a:pPr>
            <a:r>
              <a:rPr lang="ru-RU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трансфер </a:t>
            </a:r>
            <a:r>
              <a:rPr lang="ru-RU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и проезд на автобусе по экскурсионному маршруту, </a:t>
            </a:r>
            <a:endParaRPr lang="ru-RU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/>
            </a:pPr>
            <a:r>
              <a:rPr lang="ru-RU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проживание </a:t>
            </a:r>
            <a:r>
              <a:rPr lang="ru-RU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 гостинице, </a:t>
            </a:r>
            <a:endParaRPr lang="ru-RU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/>
            </a:pPr>
            <a:r>
              <a:rPr lang="ru-RU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двухразовое </a:t>
            </a:r>
            <a:r>
              <a:rPr lang="ru-RU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питание (завтраки и обеды), </a:t>
            </a:r>
            <a:endParaRPr lang="ru-RU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/>
            </a:pPr>
            <a:r>
              <a:rPr lang="ru-RU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услуги </a:t>
            </a:r>
            <a:r>
              <a:rPr lang="ru-RU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гида по маршруту, </a:t>
            </a:r>
            <a:endParaRPr lang="ru-RU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00"/>
            </a:pPr>
            <a:r>
              <a:rPr lang="ru-RU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входные </a:t>
            </a:r>
            <a:r>
              <a:rPr lang="ru-RU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билеты в музеи.</a:t>
            </a:r>
            <a:endParaRPr lang="ru-RU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2231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1199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Резюме:</a:t>
            </a:r>
            <a:endParaRPr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457200" y="1484481"/>
            <a:ext cx="8229601" cy="52578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5087" lvl="0" indent="-245087">
              <a:spcBef>
                <a:spcPts val="0"/>
              </a:spcBef>
              <a:buClr>
                <a:srgbClr val="005493"/>
              </a:buClr>
              <a:defRPr sz="1800"/>
            </a:pPr>
            <a:r>
              <a:rPr sz="25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Туризм</a:t>
            </a:r>
            <a:r>
              <a:rPr sz="25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sz="25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Тульской</a:t>
            </a:r>
            <a:r>
              <a:rPr sz="25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области</a:t>
            </a:r>
            <a:r>
              <a:rPr sz="25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обладает достаточным потенциалом для </a:t>
            </a:r>
            <a:r>
              <a:rPr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динамично</a:t>
            </a:r>
            <a:r>
              <a:rPr lang="ru-RU"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го</a:t>
            </a:r>
            <a:r>
              <a:rPr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разви</a:t>
            </a:r>
            <a:r>
              <a:rPr lang="ru-RU"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тия</a:t>
            </a:r>
            <a:r>
              <a:rPr lang="ru-RU"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 В </a:t>
            </a:r>
            <a:r>
              <a:rPr lang="ru-RU" sz="25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2002 </a:t>
            </a:r>
            <a:r>
              <a:rPr lang="ru-RU"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г. девяти</a:t>
            </a:r>
            <a:r>
              <a:rPr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населённы</a:t>
            </a:r>
            <a:r>
              <a:rPr lang="ru-RU"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r>
              <a:rPr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пункт</a:t>
            </a:r>
            <a:r>
              <a:rPr lang="ru-RU"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ам</a:t>
            </a:r>
            <a:r>
              <a:rPr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был</a:t>
            </a:r>
            <a:r>
              <a:rPr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присвоен статус</a:t>
            </a:r>
            <a:r>
              <a:rPr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исторически</a:t>
            </a:r>
            <a:r>
              <a:rPr lang="ru-RU"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х поселений. Область располагает ресурсами для развития усадебного и др. видов туризма.</a:t>
            </a:r>
          </a:p>
          <a:p>
            <a:pPr marL="245087" lvl="0" indent="-245087">
              <a:spcBef>
                <a:spcPts val="0"/>
              </a:spcBef>
              <a:buClr>
                <a:srgbClr val="005493"/>
              </a:buClr>
              <a:defRPr sz="1800"/>
            </a:pPr>
            <a:endParaRPr sz="25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5087" lvl="0" indent="-245087">
              <a:spcBef>
                <a:spcPts val="0"/>
              </a:spcBef>
              <a:buClr>
                <a:srgbClr val="005493"/>
              </a:buClr>
              <a:defRPr sz="1800"/>
            </a:pPr>
            <a:r>
              <a:rPr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Некоторые</a:t>
            </a:r>
            <a:r>
              <a:rPr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достопримечательности</a:t>
            </a:r>
            <a:r>
              <a:rPr sz="25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нуждаются</a:t>
            </a:r>
            <a:r>
              <a:rPr sz="25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серьезной</a:t>
            </a:r>
            <a:r>
              <a:rPr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реставрации</a:t>
            </a:r>
            <a:r>
              <a:rPr lang="ru-RU"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45087" lvl="0" indent="-245087">
              <a:spcBef>
                <a:spcPts val="0"/>
              </a:spcBef>
              <a:buClr>
                <a:srgbClr val="005493"/>
              </a:buClr>
              <a:defRPr sz="1800"/>
            </a:pPr>
            <a:endParaRPr lang="ru-RU" sz="250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5087" lvl="0" indent="-245087">
              <a:spcBef>
                <a:spcPts val="0"/>
              </a:spcBef>
              <a:buClr>
                <a:srgbClr val="005493"/>
              </a:buClr>
              <a:defRPr sz="1800"/>
            </a:pPr>
            <a:r>
              <a:rPr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Развития требует и туристская</a:t>
            </a:r>
            <a:r>
              <a:rPr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инфраструктура</a:t>
            </a:r>
            <a:r>
              <a:rPr lang="ru-RU"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области</a:t>
            </a:r>
            <a:r>
              <a:rPr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включая рекламу и средства </a:t>
            </a:r>
            <a:r>
              <a:rPr lang="en-US"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ru-RU"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-продвижения туристских брендов области.</a:t>
            </a:r>
            <a:endParaRPr sz="25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457199" y="269938"/>
            <a:ext cx="8229601" cy="150812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199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Список</a:t>
            </a:r>
            <a:r>
              <a:rPr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использованных </a:t>
            </a:r>
            <a:r>
              <a:rPr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источников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  <a:endParaRPr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457200" y="2146636"/>
            <a:ext cx="8229601" cy="4454582"/>
          </a:xfrm>
          <a:prstGeom prst="rect">
            <a:avLst/>
          </a:prstGeom>
        </p:spPr>
        <p:txBody>
          <a:bodyPr/>
          <a:lstStyle/>
          <a:p>
            <a:pPr marL="416717" lvl="0" indent="-416717">
              <a:spcBef>
                <a:spcPts val="0"/>
              </a:spcBef>
              <a:buClr>
                <a:srgbClr val="005493"/>
              </a:buClr>
              <a:defRPr sz="1800"/>
            </a:pPr>
            <a: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Интернет-п</a:t>
            </a:r>
            <a:r>
              <a:rPr sz="28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ортал</a:t>
            </a:r>
            <a:r>
              <a:rPr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правительства</a:t>
            </a:r>
            <a:r>
              <a:rPr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Тульской</a:t>
            </a:r>
            <a:r>
              <a:rPr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области</a:t>
            </a:r>
            <a:r>
              <a:rPr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://</a:t>
            </a:r>
            <a:r>
              <a:rPr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www.admportal.tula.ru </a:t>
            </a:r>
            <a:endParaRPr sz="28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7889" lvl="0" indent="-267889">
              <a:spcBef>
                <a:spcPts val="0"/>
              </a:spcBef>
              <a:buClr>
                <a:srgbClr val="005493"/>
              </a:buClr>
              <a:defRPr sz="1800"/>
            </a:pPr>
            <a:endParaRPr sz="28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6717" lvl="0" indent="-416717">
              <a:spcBef>
                <a:spcPts val="0"/>
              </a:spcBef>
              <a:buClr>
                <a:srgbClr val="005493"/>
              </a:buClr>
              <a:defRPr sz="1800"/>
            </a:pPr>
            <a:r>
              <a:rPr lang="ru-RU"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Интернет-сайт </a:t>
            </a:r>
            <a: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sz="28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Тула</a:t>
            </a:r>
            <a:r>
              <a:rPr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Бренд</a:t>
            </a:r>
            <a: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http</a:t>
            </a:r>
            <a:r>
              <a:rPr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://</a:t>
            </a:r>
            <a:r>
              <a:rPr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btula.ru</a:t>
            </a:r>
            <a:endParaRPr sz="28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7889" lvl="0" indent="-267889">
              <a:spcBef>
                <a:spcPts val="0"/>
              </a:spcBef>
              <a:buClr>
                <a:srgbClr val="005493"/>
              </a:buClr>
              <a:defRPr sz="1800"/>
            </a:pPr>
            <a:endParaRPr sz="28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6717" lvl="0" indent="-416717">
              <a:spcBef>
                <a:spcPts val="0"/>
              </a:spcBef>
              <a:buClr>
                <a:srgbClr val="005493"/>
              </a:buClr>
              <a:defRPr sz="1800"/>
            </a:pPr>
            <a:r>
              <a:rPr lang="ru-RU"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Интернет-портал </a:t>
            </a:r>
            <a: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sz="28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Тонкости</a:t>
            </a:r>
            <a:r>
              <a:rPr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туризма</a:t>
            </a:r>
            <a:r>
              <a:rPr lang="ru-RU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http</a:t>
            </a:r>
            <a:r>
              <a:rPr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://</a:t>
            </a:r>
            <a:r>
              <a:rPr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tonkosti.ru</a:t>
            </a:r>
            <a:endParaRPr sz="28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7889" lvl="0" indent="-267889">
              <a:spcBef>
                <a:spcPts val="0"/>
              </a:spcBef>
              <a:buClr>
                <a:srgbClr val="005493"/>
              </a:buClr>
              <a:defRPr sz="1800"/>
            </a:pPr>
            <a:endParaRPr sz="28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6717" lvl="0" indent="-416717">
              <a:spcBef>
                <a:spcPts val="0"/>
              </a:spcBef>
              <a:buClr>
                <a:srgbClr val="005493"/>
              </a:buClr>
              <a:defRPr sz="1800"/>
            </a:pPr>
            <a:r>
              <a:rPr sz="28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Тульский</a:t>
            </a:r>
            <a:r>
              <a:rPr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областной</a:t>
            </a:r>
            <a:r>
              <a:rPr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туристско-информационный</a:t>
            </a:r>
            <a:r>
              <a:rPr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центр</a:t>
            </a:r>
            <a:r>
              <a:rPr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sz="2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://</a:t>
            </a:r>
            <a:r>
              <a:rPr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visittula.com</a:t>
            </a:r>
            <a:endParaRPr sz="28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206679" y="216033"/>
            <a:ext cx="6244226" cy="9363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spcBef>
                <a:spcPts val="0"/>
              </a:spcBef>
              <a:buClr>
                <a:srgbClr val="005493"/>
              </a:buClr>
              <a:buNone/>
              <a:defRPr sz="1800"/>
            </a:pPr>
            <a:r>
              <a:rPr sz="25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Административный</a:t>
            </a:r>
            <a:r>
              <a:rPr sz="25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sz="25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областной</a:t>
            </a:r>
            <a:r>
              <a:rPr sz="25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sz="25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центр</a:t>
            </a:r>
            <a:r>
              <a:rPr sz="25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 — </a:t>
            </a:r>
            <a:endParaRPr lang="ru-RU" sz="2500" dirty="0" smtClean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rgbClr val="005493"/>
              </a:buClr>
              <a:buNone/>
              <a:defRPr sz="1800"/>
            </a:pPr>
            <a:r>
              <a:rPr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город</a:t>
            </a:r>
            <a:r>
              <a:rPr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500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Тула</a:t>
            </a:r>
            <a:r>
              <a:rPr lang="ru-RU" sz="25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(около 500 тыс. чел.)</a:t>
            </a:r>
          </a:p>
          <a:p>
            <a:pPr marL="0" lvl="0" indent="0">
              <a:spcBef>
                <a:spcPts val="0"/>
              </a:spcBef>
              <a:buClr>
                <a:srgbClr val="005493"/>
              </a:buClr>
              <a:buNone/>
              <a:defRPr sz="1800"/>
            </a:pPr>
            <a:endParaRPr lang="ru-RU" sz="25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rgbClr val="005493"/>
              </a:buClr>
              <a:buNone/>
              <a:defRPr sz="1800"/>
            </a:pPr>
            <a:endParaRPr sz="25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w2.google.com/mw-panoramio/photos/medium/10806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" y="2204580"/>
            <a:ext cx="8943584" cy="45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208" y="100962"/>
            <a:ext cx="7490565" cy="20159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sz="2500" dirty="0">
                <a:solidFill>
                  <a:schemeClr val="accent2"/>
                </a:solidFill>
              </a:rPr>
              <a:t>Область расположена в центре Восточно-Европейской (Русской) равнины, занимая </a:t>
            </a:r>
            <a:r>
              <a:rPr lang="ru-RU" sz="2500" dirty="0" smtClean="0">
                <a:solidFill>
                  <a:schemeClr val="accent2"/>
                </a:solidFill>
              </a:rPr>
              <a:t>северо-восточную </a:t>
            </a:r>
            <a:r>
              <a:rPr lang="ru-RU" sz="2500" dirty="0">
                <a:solidFill>
                  <a:schemeClr val="accent2"/>
                </a:solidFill>
              </a:rPr>
              <a:t>часть Среднерусской возвышенности (высоты до 293 м), в пределах степной и лесостепной зон. </a:t>
            </a:r>
            <a:endParaRPr lang="ru-RU" sz="25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164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ulapressa.ru/wp-content/uploads/2012/08/sudno-na-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2" y="1574104"/>
            <a:ext cx="86868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652" y="146839"/>
            <a:ext cx="644464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Большинство рек  относится к бассейну Оки — самой крупной и единственной судоходной реки области, небольшая </a:t>
            </a:r>
            <a:r>
              <a:rPr lang="ru-RU" dirty="0" smtClean="0">
                <a:solidFill>
                  <a:schemeClr val="accent2"/>
                </a:solidFill>
              </a:rPr>
              <a:t>часть — </a:t>
            </a:r>
            <a:r>
              <a:rPr lang="ru-RU" dirty="0">
                <a:solidFill>
                  <a:schemeClr val="accent2"/>
                </a:solidFill>
              </a:rPr>
              <a:t>к бассейну Дона. Ока протекает по западной и северо-западной окраинам </a:t>
            </a:r>
            <a:r>
              <a:rPr lang="ru-RU" dirty="0" smtClean="0">
                <a:solidFill>
                  <a:schemeClr val="accent2"/>
                </a:solidFill>
              </a:rPr>
              <a:t>области.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081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enividi.ru/files/img/6546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118998" y="3632548"/>
            <a:ext cx="5755709" cy="30732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algn="ctr">
              <a:buSzTx/>
              <a:buNone/>
              <a:defRPr sz="1800"/>
            </a:pPr>
            <a:r>
              <a:rPr lang="ru-RU" sz="3200" dirty="0" smtClean="0">
                <a:solidFill>
                  <a:schemeClr val="accent2"/>
                </a:solidFill>
              </a:rPr>
              <a:t>Г</a:t>
            </a:r>
            <a:r>
              <a:rPr sz="3200" dirty="0" err="1" smtClean="0">
                <a:solidFill>
                  <a:schemeClr val="accent2"/>
                </a:solidFill>
              </a:rPr>
              <a:t>осударственны</a:t>
            </a:r>
            <a:r>
              <a:rPr lang="ru-RU" sz="3200" dirty="0" smtClean="0">
                <a:solidFill>
                  <a:schemeClr val="accent2"/>
                </a:solidFill>
              </a:rPr>
              <a:t>е</a:t>
            </a:r>
            <a:r>
              <a:rPr sz="3200" dirty="0" smtClean="0">
                <a:solidFill>
                  <a:schemeClr val="accent2"/>
                </a:solidFill>
              </a:rPr>
              <a:t> </a:t>
            </a:r>
            <a:r>
              <a:rPr sz="3200" dirty="0" err="1" smtClean="0">
                <a:solidFill>
                  <a:schemeClr val="accent2"/>
                </a:solidFill>
              </a:rPr>
              <a:t>природны</a:t>
            </a:r>
            <a:r>
              <a:rPr lang="ru-RU" sz="3200" dirty="0" smtClean="0">
                <a:solidFill>
                  <a:schemeClr val="accent2"/>
                </a:solidFill>
              </a:rPr>
              <a:t>е</a:t>
            </a:r>
            <a:r>
              <a:rPr sz="3200" dirty="0" smtClean="0">
                <a:solidFill>
                  <a:schemeClr val="accent2"/>
                </a:solidFill>
              </a:rPr>
              <a:t> </a:t>
            </a:r>
            <a:r>
              <a:rPr sz="3200" dirty="0" err="1" smtClean="0">
                <a:solidFill>
                  <a:schemeClr val="accent2"/>
                </a:solidFill>
              </a:rPr>
              <a:t>музе</a:t>
            </a:r>
            <a:r>
              <a:rPr lang="ru-RU" sz="3200" dirty="0" smtClean="0">
                <a:solidFill>
                  <a:schemeClr val="accent2"/>
                </a:solidFill>
              </a:rPr>
              <a:t>и</a:t>
            </a:r>
            <a:r>
              <a:rPr sz="3200" dirty="0" smtClean="0">
                <a:solidFill>
                  <a:schemeClr val="accent2"/>
                </a:solidFill>
              </a:rPr>
              <a:t>-</a:t>
            </a:r>
            <a:r>
              <a:rPr sz="3200" dirty="0" err="1" smtClean="0">
                <a:solidFill>
                  <a:schemeClr val="accent2"/>
                </a:solidFill>
              </a:rPr>
              <a:t>заповедник</a:t>
            </a:r>
            <a:r>
              <a:rPr lang="ru-RU" sz="3200" dirty="0" smtClean="0">
                <a:solidFill>
                  <a:schemeClr val="accent2"/>
                </a:solidFill>
              </a:rPr>
              <a:t>и</a:t>
            </a:r>
            <a:r>
              <a:rPr sz="3200" dirty="0" smtClean="0">
                <a:solidFill>
                  <a:schemeClr val="accent2"/>
                </a:solidFill>
              </a:rPr>
              <a:t>: </a:t>
            </a:r>
            <a:endParaRPr dirty="0">
              <a:solidFill>
                <a:schemeClr val="accent2"/>
              </a:solidFill>
            </a:endParaRPr>
          </a:p>
          <a:p>
            <a:pPr marL="570385" lvl="0" indent="-570385">
              <a:buClr>
                <a:srgbClr val="011993"/>
              </a:buClr>
              <a:buFontTx/>
              <a:defRPr sz="1800"/>
            </a:pPr>
            <a:r>
              <a:rPr sz="3200" dirty="0" smtClean="0">
                <a:solidFill>
                  <a:schemeClr val="accent2"/>
                </a:solidFill>
              </a:rPr>
              <a:t>«</a:t>
            </a:r>
            <a:r>
              <a:rPr sz="3200" dirty="0" err="1">
                <a:solidFill>
                  <a:schemeClr val="accent2"/>
                </a:solidFill>
              </a:rPr>
              <a:t>Поленово</a:t>
            </a:r>
            <a:r>
              <a:rPr sz="3200" dirty="0">
                <a:solidFill>
                  <a:schemeClr val="accent2"/>
                </a:solidFill>
              </a:rPr>
              <a:t>», </a:t>
            </a:r>
            <a:endParaRPr dirty="0">
              <a:solidFill>
                <a:schemeClr val="accent2"/>
              </a:solidFill>
            </a:endParaRPr>
          </a:p>
          <a:p>
            <a:pPr marL="501314" lvl="0" indent="-501314">
              <a:buClr>
                <a:srgbClr val="011993"/>
              </a:buClr>
              <a:buFontTx/>
              <a:defRPr sz="1800"/>
            </a:pPr>
            <a:r>
              <a:rPr sz="3000" dirty="0" smtClean="0">
                <a:solidFill>
                  <a:schemeClr val="accent2"/>
                </a:solidFill>
              </a:rPr>
              <a:t>«</a:t>
            </a:r>
            <a:r>
              <a:rPr sz="3000" dirty="0" err="1">
                <a:solidFill>
                  <a:schemeClr val="accent2"/>
                </a:solidFill>
              </a:rPr>
              <a:t>Усадьба</a:t>
            </a:r>
            <a:r>
              <a:rPr sz="3000" dirty="0">
                <a:solidFill>
                  <a:schemeClr val="accent2"/>
                </a:solidFill>
              </a:rPr>
              <a:t> Л.Н. </a:t>
            </a:r>
            <a:r>
              <a:rPr sz="3000" dirty="0" err="1">
                <a:solidFill>
                  <a:schemeClr val="accent2"/>
                </a:solidFill>
              </a:rPr>
              <a:t>Толстого</a:t>
            </a:r>
            <a:r>
              <a:rPr sz="3000" dirty="0">
                <a:solidFill>
                  <a:schemeClr val="accent2"/>
                </a:solidFill>
              </a:rPr>
              <a:t> </a:t>
            </a:r>
            <a:r>
              <a:rPr sz="3000" dirty="0" err="1">
                <a:solidFill>
                  <a:schemeClr val="accent2"/>
                </a:solidFill>
              </a:rPr>
              <a:t>Ясная</a:t>
            </a:r>
            <a:r>
              <a:rPr sz="3000" dirty="0">
                <a:solidFill>
                  <a:schemeClr val="accent2"/>
                </a:solidFill>
              </a:rPr>
              <a:t> </a:t>
            </a:r>
            <a:r>
              <a:rPr sz="3000" dirty="0" err="1">
                <a:solidFill>
                  <a:schemeClr val="accent2"/>
                </a:solidFill>
              </a:rPr>
              <a:t>Поляна</a:t>
            </a:r>
            <a:r>
              <a:rPr sz="3000" dirty="0" smtClean="0">
                <a:solidFill>
                  <a:schemeClr val="accent2"/>
                </a:solidFill>
              </a:rPr>
              <a:t>»</a:t>
            </a:r>
            <a:r>
              <a:rPr lang="ru-RU" sz="3000" dirty="0" smtClean="0">
                <a:solidFill>
                  <a:schemeClr val="accent2"/>
                </a:solidFill>
              </a:rPr>
              <a:t>,</a:t>
            </a:r>
            <a:r>
              <a:rPr sz="3200" dirty="0" smtClean="0">
                <a:solidFill>
                  <a:schemeClr val="accent2"/>
                </a:solidFill>
              </a:rPr>
              <a:t> </a:t>
            </a:r>
            <a:endParaRPr dirty="0">
              <a:solidFill>
                <a:schemeClr val="accent2"/>
              </a:solidFill>
            </a:endParaRPr>
          </a:p>
          <a:p>
            <a:pPr marL="570385" lvl="0" indent="-570385">
              <a:buClr>
                <a:srgbClr val="011993"/>
              </a:buClr>
              <a:buFontTx/>
              <a:defRPr sz="1800"/>
            </a:pPr>
            <a:r>
              <a:rPr sz="3200" dirty="0" smtClean="0">
                <a:solidFill>
                  <a:schemeClr val="accent2"/>
                </a:solidFill>
              </a:rPr>
              <a:t>«</a:t>
            </a:r>
            <a:r>
              <a:rPr sz="3200" dirty="0" err="1">
                <a:solidFill>
                  <a:schemeClr val="accent2"/>
                </a:solidFill>
              </a:rPr>
              <a:t>Куликово</a:t>
            </a:r>
            <a:r>
              <a:rPr sz="3200" dirty="0">
                <a:solidFill>
                  <a:schemeClr val="accent2"/>
                </a:solidFill>
              </a:rPr>
              <a:t> </a:t>
            </a:r>
            <a:r>
              <a:rPr sz="3200" dirty="0" err="1">
                <a:solidFill>
                  <a:schemeClr val="accent2"/>
                </a:solidFill>
              </a:rPr>
              <a:t>поле</a:t>
            </a:r>
            <a:r>
              <a:rPr sz="3200" dirty="0" smtClean="0">
                <a:solidFill>
                  <a:schemeClr val="accent2"/>
                </a:solidFill>
              </a:rPr>
              <a:t>»</a:t>
            </a:r>
            <a:r>
              <a:rPr lang="ru-RU" sz="3200" dirty="0" smtClean="0">
                <a:solidFill>
                  <a:schemeClr val="accent2"/>
                </a:solidFill>
              </a:rPr>
              <a:t>.</a:t>
            </a:r>
            <a:endParaRPr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72858" y="0"/>
            <a:ext cx="8198284" cy="1161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1199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Ясная</a:t>
            </a:r>
            <a:r>
              <a:rPr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Поляна</a:t>
            </a:r>
            <a:endParaRPr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110" y="1508126"/>
            <a:ext cx="450020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Усадьба</a:t>
            </a:r>
            <a:r>
              <a:rPr lang="ru-RU" dirty="0">
                <a:solidFill>
                  <a:schemeClr val="accent2"/>
                </a:solidFill>
              </a:rPr>
              <a:t> </a:t>
            </a:r>
            <a:r>
              <a:rPr lang="ru-RU" dirty="0" smtClean="0">
                <a:solidFill>
                  <a:schemeClr val="accent2"/>
                </a:solidFill>
              </a:rPr>
              <a:t>расположена в</a:t>
            </a:r>
            <a:r>
              <a:rPr lang="ru-RU" dirty="0">
                <a:solidFill>
                  <a:schemeClr val="accent2"/>
                </a:solidFill>
              </a:rPr>
              <a:t> </a:t>
            </a:r>
            <a:r>
              <a:rPr lang="ru-RU" dirty="0" err="1">
                <a:solidFill>
                  <a:schemeClr val="accent2"/>
                </a:solidFill>
              </a:rPr>
              <a:t>Щёкинском</a:t>
            </a:r>
            <a:r>
              <a:rPr lang="ru-RU" dirty="0">
                <a:solidFill>
                  <a:schemeClr val="accent2"/>
                </a:solidFill>
              </a:rPr>
              <a:t> районе Тульской области </a:t>
            </a:r>
            <a:r>
              <a:rPr lang="ru-RU" dirty="0" smtClean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14 км к юго-западу от </a:t>
            </a:r>
            <a:r>
              <a:rPr lang="ru-RU" dirty="0" smtClean="0">
                <a:solidFill>
                  <a:schemeClr val="accent2"/>
                </a:solidFill>
              </a:rPr>
              <a:t>Тулы.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Основана </a:t>
            </a:r>
            <a:r>
              <a:rPr lang="ru-RU" dirty="0">
                <a:solidFill>
                  <a:schemeClr val="accent2"/>
                </a:solidFill>
              </a:rPr>
              <a:t>в XVII </a:t>
            </a:r>
            <a:r>
              <a:rPr lang="ru-RU" dirty="0" smtClean="0">
                <a:solidFill>
                  <a:schemeClr val="accent2"/>
                </a:solidFill>
              </a:rPr>
              <a:t>веке.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Принадлежала </a:t>
            </a:r>
            <a:r>
              <a:rPr lang="ru-RU" dirty="0">
                <a:solidFill>
                  <a:schemeClr val="accent2"/>
                </a:solidFill>
              </a:rPr>
              <a:t>сначала роду Карцевых, затем </a:t>
            </a:r>
            <a:r>
              <a:rPr lang="ru-RU" dirty="0" smtClean="0">
                <a:solidFill>
                  <a:schemeClr val="accent2"/>
                </a:solidFill>
              </a:rPr>
              <a:t>- </a:t>
            </a:r>
            <a:r>
              <a:rPr lang="ru-RU" dirty="0">
                <a:solidFill>
                  <a:schemeClr val="accent2"/>
                </a:solidFill>
              </a:rPr>
              <a:t>Волконских и Толстых.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3" y="3700629"/>
            <a:ext cx="4416990" cy="2944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33" y="3027366"/>
            <a:ext cx="4457700" cy="2990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90" y="1093792"/>
            <a:ext cx="3113609" cy="23352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582927" y="103504"/>
            <a:ext cx="8229601" cy="15081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1199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Куликово</a:t>
            </a:r>
            <a:r>
              <a:rPr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поле</a:t>
            </a:r>
            <a:endParaRPr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9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772" y="1584893"/>
            <a:ext cx="8806455" cy="50478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5047990" y="1794248"/>
            <a:ext cx="3764538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chemeClr val="accent2"/>
                </a:solidFill>
              </a:rPr>
              <a:t>Куликово поле — историческая местность на водоразделах Окско-Донского междуречья</a:t>
            </a:r>
            <a:r>
              <a:rPr lang="ru-RU" sz="2500" dirty="0" smtClean="0">
                <a:solidFill>
                  <a:schemeClr val="accent2"/>
                </a:solidFill>
              </a:rPr>
              <a:t>, место</a:t>
            </a:r>
            <a:r>
              <a:rPr lang="ru-RU" sz="2500" dirty="0">
                <a:solidFill>
                  <a:schemeClr val="accent2"/>
                </a:solidFill>
              </a:rPr>
              <a:t> </a:t>
            </a:r>
            <a:r>
              <a:rPr lang="ru-RU" sz="2500" dirty="0" smtClean="0">
                <a:solidFill>
                  <a:schemeClr val="accent2"/>
                </a:solidFill>
              </a:rPr>
              <a:t>битвы войска Дмитрия Донского и золотоордынского хана Мамая, </a:t>
            </a:r>
          </a:p>
          <a:p>
            <a:pPr algn="ctr"/>
            <a:r>
              <a:rPr lang="ru-RU" sz="2500" dirty="0" smtClean="0">
                <a:solidFill>
                  <a:schemeClr val="accent2"/>
                </a:solidFill>
              </a:rPr>
              <a:t>состоявшейся </a:t>
            </a:r>
          </a:p>
          <a:p>
            <a:pPr algn="ctr"/>
            <a:r>
              <a:rPr lang="ru-RU" sz="2500" dirty="0" smtClean="0">
                <a:solidFill>
                  <a:schemeClr val="accent2"/>
                </a:solidFill>
              </a:rPr>
              <a:t>8 </a:t>
            </a:r>
            <a:r>
              <a:rPr lang="ru-RU" sz="2500" dirty="0">
                <a:solidFill>
                  <a:schemeClr val="accent2"/>
                </a:solidFill>
              </a:rPr>
              <a:t>сентября 1380 </a:t>
            </a:r>
            <a:r>
              <a:rPr lang="ru-RU" sz="2500" dirty="0" smtClean="0">
                <a:solidFill>
                  <a:schemeClr val="accent2"/>
                </a:solidFill>
              </a:rPr>
              <a:t>г. </a:t>
            </a:r>
            <a:endParaRPr lang="ru-RU" sz="25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51" y="2253352"/>
            <a:ext cx="8530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Объекты туристского показа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308</Words>
  <Application>Microsoft Office PowerPoint</Application>
  <PresentationFormat>Экран (4:3)</PresentationFormat>
  <Paragraphs>77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Helvetica</vt:lpstr>
      <vt:lpstr>Helvetica Neue</vt:lpstr>
      <vt:lpstr>Default</vt:lpstr>
      <vt:lpstr>Презентация PowerPoint</vt:lpstr>
      <vt:lpstr>Граничит:  на севере и северо-востоке — с Московской,  на востоке — с Рязанской, на юго-востоке и юге — с Липецкой, на юге и юго-западе — с Орловской, на западе и северо-западе — с Калужской областью.</vt:lpstr>
      <vt:lpstr>Презентация PowerPoint</vt:lpstr>
      <vt:lpstr>Презентация PowerPoint</vt:lpstr>
      <vt:lpstr>Презентация PowerPoint</vt:lpstr>
      <vt:lpstr>Презентация PowerPoint</vt:lpstr>
      <vt:lpstr>Ясная Поляна</vt:lpstr>
      <vt:lpstr>Куликово поле</vt:lpstr>
      <vt:lpstr>Презентация PowerPoint</vt:lpstr>
      <vt:lpstr>Тульский Кремль (XVI в.)</vt:lpstr>
      <vt:lpstr>Презентация PowerPoint</vt:lpstr>
      <vt:lpstr>Успенский собор  1762—1766г.</vt:lpstr>
      <vt:lpstr>Монастырь  Успения  Пресвятой Богородицы</vt:lpstr>
      <vt:lpstr>Здание нового Музея оружия</vt:lpstr>
      <vt:lpstr>Музей "Тульские самовары"</vt:lpstr>
      <vt:lpstr>Памятник Тульскому прянику</vt:lpstr>
      <vt:lpstr>Музей "Тульский пряник"</vt:lpstr>
      <vt:lpstr>Спасо-Преображенский монастырь Белёв, Тульская область</vt:lpstr>
      <vt:lpstr>Экскурсионные маршруты:</vt:lpstr>
      <vt:lpstr>Экскурсионные маршруты:</vt:lpstr>
      <vt:lpstr>Резюме:</vt:lpstr>
      <vt:lpstr>Список использованных источников: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Zenkin</cp:lastModifiedBy>
  <cp:revision>11</cp:revision>
  <dcterms:modified xsi:type="dcterms:W3CDTF">2015-06-04T17:01:59Z</dcterms:modified>
</cp:coreProperties>
</file>