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70" r:id="rId3"/>
    <p:sldId id="306" r:id="rId4"/>
    <p:sldId id="261" r:id="rId5"/>
    <p:sldId id="307" r:id="rId6"/>
    <p:sldId id="263" r:id="rId7"/>
    <p:sldId id="304" r:id="rId8"/>
    <p:sldId id="264" r:id="rId9"/>
    <p:sldId id="309" r:id="rId10"/>
    <p:sldId id="310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517" y="-50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9CB900-C895-4FCF-A6D4-B9F2BE372BF0}" type="datetimeFigureOut">
              <a:rPr lang="ru-RU" smtClean="0"/>
              <a:pPr/>
              <a:t>19.08.2016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0C35B8-5DD4-41AD-908E-0F19E62351B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0C35B8-5DD4-41AD-908E-0F19E62351B9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9747F-9464-404A-9BF1-2103CB70AB21}" type="datetime1">
              <a:rPr lang="ru-RU" smtClean="0"/>
              <a:pPr/>
              <a:t>19.08.2016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3AD53-824D-46AC-9AF7-AF5C371796E5}" type="datetime1">
              <a:rPr lang="ru-RU" smtClean="0"/>
              <a:pPr/>
              <a:t>19.08.2016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9C88A-D8D9-42F8-A291-D39419F9BCBE}" type="datetime1">
              <a:rPr lang="ru-RU" smtClean="0"/>
              <a:pPr/>
              <a:t>19.08.2016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373A4-5833-468D-8C56-B6C4D6C7F5A4}" type="datetime1">
              <a:rPr lang="ru-RU" smtClean="0"/>
              <a:pPr/>
              <a:t>19.08.2016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6F5BB-A454-4105-99F2-F44834E734DC}" type="datetime1">
              <a:rPr lang="ru-RU" smtClean="0"/>
              <a:pPr/>
              <a:t>19.08.2016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7CD42-D9F1-4522-8856-DEA66512B6F7}" type="datetime1">
              <a:rPr lang="ru-RU" smtClean="0"/>
              <a:pPr/>
              <a:t>19.08.2016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B5707-69B6-4E5C-85F9-5326056F46B9}" type="datetime1">
              <a:rPr lang="ru-RU" smtClean="0"/>
              <a:pPr/>
              <a:t>19.08.2016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AFAE8-634C-4EA0-8BC8-A8764BCA2C5D}" type="datetime1">
              <a:rPr lang="ru-RU" smtClean="0"/>
              <a:pPr/>
              <a:t>19.08.2016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DE2EC-163C-4DC8-A2DE-A2C51FAFE94F}" type="datetime1">
              <a:rPr lang="ru-RU" smtClean="0"/>
              <a:pPr/>
              <a:t>19.08.2016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D7AB6-95AD-48C6-9DC0-C9F995637DF1}" type="datetime1">
              <a:rPr lang="ru-RU" smtClean="0"/>
              <a:pPr/>
              <a:t>19.08.2016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C6379-8197-4423-9A8B-B7E6979F32AB}" type="datetime1">
              <a:rPr lang="ru-RU" smtClean="0"/>
              <a:pPr/>
              <a:t>19.08.2016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25000">
              <a:schemeClr val="bg2">
                <a:tint val="83000"/>
                <a:satMod val="320000"/>
              </a:schemeClr>
            </a:gs>
            <a:gs pos="100000">
              <a:schemeClr val="bg2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5652AB7-55CB-4D4A-BD58-C50298A30F64}" type="datetime1">
              <a:rPr lang="ru-RU" smtClean="0"/>
              <a:pPr/>
              <a:t>19.08.2016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13" Type="http://schemas.openxmlformats.org/officeDocument/2006/relationships/slide" Target="slide8.xml"/><Relationship Id="rId18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slide" Target="slide4.xml"/><Relationship Id="rId12" Type="http://schemas.openxmlformats.org/officeDocument/2006/relationships/image" Target="../media/image6.emf"/><Relationship Id="rId17" Type="http://schemas.openxmlformats.org/officeDocument/2006/relationships/slide" Target="slide1.xml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8.png"/><Relationship Id="rId20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emf"/><Relationship Id="rId11" Type="http://schemas.openxmlformats.org/officeDocument/2006/relationships/slide" Target="slide7.xml"/><Relationship Id="rId5" Type="http://schemas.openxmlformats.org/officeDocument/2006/relationships/slide" Target="slide2.xml"/><Relationship Id="rId15" Type="http://schemas.openxmlformats.org/officeDocument/2006/relationships/slide" Target="slide5.xml"/><Relationship Id="rId10" Type="http://schemas.openxmlformats.org/officeDocument/2006/relationships/image" Target="../media/image5.emf"/><Relationship Id="rId19" Type="http://schemas.openxmlformats.org/officeDocument/2006/relationships/slide" Target="slide3.xml"/><Relationship Id="rId4" Type="http://schemas.openxmlformats.org/officeDocument/2006/relationships/slide" Target="slide9.xml"/><Relationship Id="rId9" Type="http://schemas.openxmlformats.org/officeDocument/2006/relationships/slide" Target="slide6.xml"/><Relationship Id="rId14" Type="http://schemas.openxmlformats.org/officeDocument/2006/relationships/image" Target="../media/image7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emf"/><Relationship Id="rId3" Type="http://schemas.openxmlformats.org/officeDocument/2006/relationships/image" Target="../media/image22.emf"/><Relationship Id="rId7" Type="http://schemas.openxmlformats.org/officeDocument/2006/relationships/image" Target="../media/image26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emf"/><Relationship Id="rId11" Type="http://schemas.openxmlformats.org/officeDocument/2006/relationships/image" Target="../media/image29.emf"/><Relationship Id="rId5" Type="http://schemas.openxmlformats.org/officeDocument/2006/relationships/image" Target="../media/image24.emf"/><Relationship Id="rId10" Type="http://schemas.openxmlformats.org/officeDocument/2006/relationships/slide" Target="slide1.xml"/><Relationship Id="rId4" Type="http://schemas.openxmlformats.org/officeDocument/2006/relationships/image" Target="../media/image23.emf"/><Relationship Id="rId9" Type="http://schemas.openxmlformats.org/officeDocument/2006/relationships/image" Target="../media/image28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13" Type="http://schemas.openxmlformats.org/officeDocument/2006/relationships/slide" Target="slide5.xml"/><Relationship Id="rId18" Type="http://schemas.openxmlformats.org/officeDocument/2006/relationships/slide" Target="slide3.xml"/><Relationship Id="rId3" Type="http://schemas.openxmlformats.org/officeDocument/2006/relationships/slide" Target="slide2.xml"/><Relationship Id="rId7" Type="http://schemas.openxmlformats.org/officeDocument/2006/relationships/slide" Target="slide6.xml"/><Relationship Id="rId12" Type="http://schemas.openxmlformats.org/officeDocument/2006/relationships/image" Target="../media/image7.emf"/><Relationship Id="rId17" Type="http://schemas.openxmlformats.org/officeDocument/2006/relationships/slide" Target="slide9.xml"/><Relationship Id="rId2" Type="http://schemas.openxmlformats.org/officeDocument/2006/relationships/image" Target="../media/image11.png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emf"/><Relationship Id="rId11" Type="http://schemas.openxmlformats.org/officeDocument/2006/relationships/slide" Target="slide8.xml"/><Relationship Id="rId5" Type="http://schemas.openxmlformats.org/officeDocument/2006/relationships/slide" Target="slide4.xml"/><Relationship Id="rId15" Type="http://schemas.openxmlformats.org/officeDocument/2006/relationships/slide" Target="slide1.xml"/><Relationship Id="rId10" Type="http://schemas.openxmlformats.org/officeDocument/2006/relationships/image" Target="../media/image6.emf"/><Relationship Id="rId19" Type="http://schemas.openxmlformats.org/officeDocument/2006/relationships/image" Target="../media/image10.png"/><Relationship Id="rId4" Type="http://schemas.openxmlformats.org/officeDocument/2006/relationships/image" Target="../media/image3.emf"/><Relationship Id="rId9" Type="http://schemas.openxmlformats.org/officeDocument/2006/relationships/slide" Target="slide7.xml"/><Relationship Id="rId1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13" Type="http://schemas.openxmlformats.org/officeDocument/2006/relationships/slide" Target="slide8.xml"/><Relationship Id="rId18" Type="http://schemas.openxmlformats.org/officeDocument/2006/relationships/image" Target="../media/image9.png"/><Relationship Id="rId3" Type="http://schemas.openxmlformats.org/officeDocument/2006/relationships/image" Target="../media/image12.png"/><Relationship Id="rId21" Type="http://schemas.openxmlformats.org/officeDocument/2006/relationships/image" Target="../media/image10.png"/><Relationship Id="rId7" Type="http://schemas.openxmlformats.org/officeDocument/2006/relationships/slide" Target="slide4.xml"/><Relationship Id="rId12" Type="http://schemas.openxmlformats.org/officeDocument/2006/relationships/image" Target="../media/image6.emf"/><Relationship Id="rId17" Type="http://schemas.openxmlformats.org/officeDocument/2006/relationships/slide" Target="slide1.xml"/><Relationship Id="rId2" Type="http://schemas.openxmlformats.org/officeDocument/2006/relationships/hyperlink" Target="https://an.yandex.ru/count/3yrxW2TJIcm40000ZhmJTsG5XPnn6PK2cm5kGxS2Am68gKLjyOcuB5OP0PZ__________m-U19scrlS3klebrleObU1t3gOEYgSMBvwzh8a6pQe1fQVIQ0AHlehbEW-Fl0jYYWkVihUNvWQJ59bxGeoOVposb2OIjPXX3w2JBaIlc7yyivXL4RIOOG-Kd74Jfu1PgAdY4Ocam00008C9h1ck__OHvf6VWoG5iB1Sw-43iG6oe5000hccrlS3k_2emF2svWAC0S7__________m_I0TC1UHa0?test-tag=414199185&amp;stat-id=4" TargetMode="External"/><Relationship Id="rId16" Type="http://schemas.openxmlformats.org/officeDocument/2006/relationships/image" Target="../media/image8.png"/><Relationship Id="rId20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emf"/><Relationship Id="rId11" Type="http://schemas.openxmlformats.org/officeDocument/2006/relationships/slide" Target="slide7.xml"/><Relationship Id="rId5" Type="http://schemas.openxmlformats.org/officeDocument/2006/relationships/slide" Target="slide2.xml"/><Relationship Id="rId15" Type="http://schemas.openxmlformats.org/officeDocument/2006/relationships/slide" Target="slide5.xml"/><Relationship Id="rId10" Type="http://schemas.openxmlformats.org/officeDocument/2006/relationships/image" Target="../media/image5.emf"/><Relationship Id="rId19" Type="http://schemas.openxmlformats.org/officeDocument/2006/relationships/slide" Target="slide9.xml"/><Relationship Id="rId4" Type="http://schemas.openxmlformats.org/officeDocument/2006/relationships/image" Target="../media/image13.png"/><Relationship Id="rId9" Type="http://schemas.openxmlformats.org/officeDocument/2006/relationships/slide" Target="slide6.xml"/><Relationship Id="rId14" Type="http://schemas.openxmlformats.org/officeDocument/2006/relationships/image" Target="../media/image7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13" Type="http://schemas.openxmlformats.org/officeDocument/2006/relationships/slide" Target="slide5.xml"/><Relationship Id="rId18" Type="http://schemas.openxmlformats.org/officeDocument/2006/relationships/slide" Target="slide3.xml"/><Relationship Id="rId3" Type="http://schemas.openxmlformats.org/officeDocument/2006/relationships/slide" Target="slide2.xml"/><Relationship Id="rId7" Type="http://schemas.openxmlformats.org/officeDocument/2006/relationships/slide" Target="slide6.xml"/><Relationship Id="rId12" Type="http://schemas.openxmlformats.org/officeDocument/2006/relationships/image" Target="../media/image7.emf"/><Relationship Id="rId17" Type="http://schemas.openxmlformats.org/officeDocument/2006/relationships/slide" Target="slide9.xml"/><Relationship Id="rId2" Type="http://schemas.openxmlformats.org/officeDocument/2006/relationships/image" Target="../media/image14.png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emf"/><Relationship Id="rId11" Type="http://schemas.openxmlformats.org/officeDocument/2006/relationships/slide" Target="slide8.xml"/><Relationship Id="rId5" Type="http://schemas.openxmlformats.org/officeDocument/2006/relationships/slide" Target="slide4.xml"/><Relationship Id="rId15" Type="http://schemas.openxmlformats.org/officeDocument/2006/relationships/slide" Target="slide1.xml"/><Relationship Id="rId10" Type="http://schemas.openxmlformats.org/officeDocument/2006/relationships/image" Target="../media/image6.emf"/><Relationship Id="rId19" Type="http://schemas.openxmlformats.org/officeDocument/2006/relationships/image" Target="../media/image10.png"/><Relationship Id="rId4" Type="http://schemas.openxmlformats.org/officeDocument/2006/relationships/image" Target="../media/image3.emf"/><Relationship Id="rId9" Type="http://schemas.openxmlformats.org/officeDocument/2006/relationships/slide" Target="slide7.xml"/><Relationship Id="rId1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image" Target="../media/image7.emf"/><Relationship Id="rId18" Type="http://schemas.openxmlformats.org/officeDocument/2006/relationships/slide" Target="slide9.xml"/><Relationship Id="rId3" Type="http://schemas.openxmlformats.org/officeDocument/2006/relationships/image" Target="../media/image15.jpeg"/><Relationship Id="rId7" Type="http://schemas.openxmlformats.org/officeDocument/2006/relationships/image" Target="../media/image4.emf"/><Relationship Id="rId12" Type="http://schemas.openxmlformats.org/officeDocument/2006/relationships/slide" Target="slide8.xml"/><Relationship Id="rId17" Type="http://schemas.openxmlformats.org/officeDocument/2006/relationships/image" Target="../media/image9.png"/><Relationship Id="rId2" Type="http://schemas.openxmlformats.org/officeDocument/2006/relationships/hyperlink" Target="http://www.morehod.ru/forum/download/file.php?id=6828&amp;mode=view&amp;sid=0c52a68984372dc665a05d1ac932dc88" TargetMode="External"/><Relationship Id="rId16" Type="http://schemas.openxmlformats.org/officeDocument/2006/relationships/slide" Target="slide1.xml"/><Relationship Id="rId20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11" Type="http://schemas.openxmlformats.org/officeDocument/2006/relationships/image" Target="../media/image6.emf"/><Relationship Id="rId5" Type="http://schemas.openxmlformats.org/officeDocument/2006/relationships/image" Target="../media/image3.emf"/><Relationship Id="rId15" Type="http://schemas.openxmlformats.org/officeDocument/2006/relationships/image" Target="../media/image8.png"/><Relationship Id="rId10" Type="http://schemas.openxmlformats.org/officeDocument/2006/relationships/slide" Target="slide7.xml"/><Relationship Id="rId19" Type="http://schemas.openxmlformats.org/officeDocument/2006/relationships/slide" Target="slide3.xml"/><Relationship Id="rId4" Type="http://schemas.openxmlformats.org/officeDocument/2006/relationships/slide" Target="slide2.xml"/><Relationship Id="rId9" Type="http://schemas.openxmlformats.org/officeDocument/2006/relationships/image" Target="../media/image5.emf"/><Relationship Id="rId14" Type="http://schemas.openxmlformats.org/officeDocument/2006/relationships/slide" Target="slide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13" Type="http://schemas.openxmlformats.org/officeDocument/2006/relationships/slide" Target="slide8.xml"/><Relationship Id="rId18" Type="http://schemas.openxmlformats.org/officeDocument/2006/relationships/image" Target="../media/image9.png"/><Relationship Id="rId3" Type="http://schemas.openxmlformats.org/officeDocument/2006/relationships/image" Target="../media/image17.jpeg"/><Relationship Id="rId21" Type="http://schemas.openxmlformats.org/officeDocument/2006/relationships/image" Target="../media/image10.png"/><Relationship Id="rId7" Type="http://schemas.openxmlformats.org/officeDocument/2006/relationships/slide" Target="slide4.xml"/><Relationship Id="rId12" Type="http://schemas.openxmlformats.org/officeDocument/2006/relationships/image" Target="../media/image6.emf"/><Relationship Id="rId17" Type="http://schemas.openxmlformats.org/officeDocument/2006/relationships/slide" Target="slide1.xml"/><Relationship Id="rId2" Type="http://schemas.openxmlformats.org/officeDocument/2006/relationships/image" Target="../media/image16.jpeg"/><Relationship Id="rId16" Type="http://schemas.openxmlformats.org/officeDocument/2006/relationships/image" Target="../media/image8.png"/><Relationship Id="rId20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emf"/><Relationship Id="rId11" Type="http://schemas.openxmlformats.org/officeDocument/2006/relationships/slide" Target="slide7.xml"/><Relationship Id="rId5" Type="http://schemas.openxmlformats.org/officeDocument/2006/relationships/slide" Target="slide2.xml"/><Relationship Id="rId15" Type="http://schemas.openxmlformats.org/officeDocument/2006/relationships/slide" Target="slide5.xml"/><Relationship Id="rId10" Type="http://schemas.openxmlformats.org/officeDocument/2006/relationships/image" Target="../media/image5.emf"/><Relationship Id="rId19" Type="http://schemas.openxmlformats.org/officeDocument/2006/relationships/slide" Target="slide9.xml"/><Relationship Id="rId4" Type="http://schemas.openxmlformats.org/officeDocument/2006/relationships/image" Target="../media/image18.jpeg"/><Relationship Id="rId9" Type="http://schemas.openxmlformats.org/officeDocument/2006/relationships/slide" Target="slide6.xml"/><Relationship Id="rId14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13" Type="http://schemas.openxmlformats.org/officeDocument/2006/relationships/slide" Target="slide5.xml"/><Relationship Id="rId18" Type="http://schemas.openxmlformats.org/officeDocument/2006/relationships/slide" Target="slide3.xml"/><Relationship Id="rId3" Type="http://schemas.openxmlformats.org/officeDocument/2006/relationships/slide" Target="slide2.xml"/><Relationship Id="rId7" Type="http://schemas.openxmlformats.org/officeDocument/2006/relationships/slide" Target="slide6.xml"/><Relationship Id="rId12" Type="http://schemas.openxmlformats.org/officeDocument/2006/relationships/image" Target="../media/image7.emf"/><Relationship Id="rId17" Type="http://schemas.openxmlformats.org/officeDocument/2006/relationships/slide" Target="slide9.xml"/><Relationship Id="rId2" Type="http://schemas.openxmlformats.org/officeDocument/2006/relationships/image" Target="../media/image19.png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emf"/><Relationship Id="rId11" Type="http://schemas.openxmlformats.org/officeDocument/2006/relationships/slide" Target="slide8.xml"/><Relationship Id="rId5" Type="http://schemas.openxmlformats.org/officeDocument/2006/relationships/slide" Target="slide4.xml"/><Relationship Id="rId15" Type="http://schemas.openxmlformats.org/officeDocument/2006/relationships/slide" Target="slide1.xml"/><Relationship Id="rId10" Type="http://schemas.openxmlformats.org/officeDocument/2006/relationships/image" Target="../media/image6.emf"/><Relationship Id="rId19" Type="http://schemas.openxmlformats.org/officeDocument/2006/relationships/image" Target="../media/image10.png"/><Relationship Id="rId4" Type="http://schemas.openxmlformats.org/officeDocument/2006/relationships/image" Target="../media/image3.emf"/><Relationship Id="rId9" Type="http://schemas.openxmlformats.org/officeDocument/2006/relationships/slide" Target="slide7.xml"/><Relationship Id="rId1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13" Type="http://schemas.openxmlformats.org/officeDocument/2006/relationships/slide" Target="slide5.xml"/><Relationship Id="rId18" Type="http://schemas.openxmlformats.org/officeDocument/2006/relationships/slide" Target="slide3.xml"/><Relationship Id="rId3" Type="http://schemas.openxmlformats.org/officeDocument/2006/relationships/slide" Target="slide2.xml"/><Relationship Id="rId7" Type="http://schemas.openxmlformats.org/officeDocument/2006/relationships/slide" Target="slide6.xml"/><Relationship Id="rId12" Type="http://schemas.openxmlformats.org/officeDocument/2006/relationships/image" Target="../media/image7.emf"/><Relationship Id="rId17" Type="http://schemas.openxmlformats.org/officeDocument/2006/relationships/slide" Target="slide9.xml"/><Relationship Id="rId2" Type="http://schemas.openxmlformats.org/officeDocument/2006/relationships/image" Target="../media/image20.png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emf"/><Relationship Id="rId11" Type="http://schemas.openxmlformats.org/officeDocument/2006/relationships/slide" Target="slide8.xml"/><Relationship Id="rId5" Type="http://schemas.openxmlformats.org/officeDocument/2006/relationships/slide" Target="slide4.xml"/><Relationship Id="rId15" Type="http://schemas.openxmlformats.org/officeDocument/2006/relationships/slide" Target="slide1.xml"/><Relationship Id="rId10" Type="http://schemas.openxmlformats.org/officeDocument/2006/relationships/image" Target="../media/image6.emf"/><Relationship Id="rId19" Type="http://schemas.openxmlformats.org/officeDocument/2006/relationships/image" Target="../media/image10.png"/><Relationship Id="rId4" Type="http://schemas.openxmlformats.org/officeDocument/2006/relationships/image" Target="../media/image3.emf"/><Relationship Id="rId9" Type="http://schemas.openxmlformats.org/officeDocument/2006/relationships/slide" Target="slide7.xml"/><Relationship Id="rId1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image" Target="../media/image8.png"/><Relationship Id="rId18" Type="http://schemas.openxmlformats.org/officeDocument/2006/relationships/image" Target="../media/image10.png"/><Relationship Id="rId3" Type="http://schemas.openxmlformats.org/officeDocument/2006/relationships/image" Target="../media/image3.emf"/><Relationship Id="rId7" Type="http://schemas.openxmlformats.org/officeDocument/2006/relationships/image" Target="../media/image5.emf"/><Relationship Id="rId12" Type="http://schemas.openxmlformats.org/officeDocument/2006/relationships/slide" Target="slide5.xml"/><Relationship Id="rId17" Type="http://schemas.openxmlformats.org/officeDocument/2006/relationships/slide" Target="slide3.xml"/><Relationship Id="rId2" Type="http://schemas.openxmlformats.org/officeDocument/2006/relationships/slide" Target="slide2.xml"/><Relationship Id="rId16" Type="http://schemas.openxmlformats.org/officeDocument/2006/relationships/slide" Target="slide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11" Type="http://schemas.openxmlformats.org/officeDocument/2006/relationships/image" Target="../media/image7.emf"/><Relationship Id="rId5" Type="http://schemas.openxmlformats.org/officeDocument/2006/relationships/image" Target="../media/image4.emf"/><Relationship Id="rId15" Type="http://schemas.openxmlformats.org/officeDocument/2006/relationships/image" Target="../media/image9.png"/><Relationship Id="rId10" Type="http://schemas.openxmlformats.org/officeDocument/2006/relationships/slide" Target="slide8.xml"/><Relationship Id="rId4" Type="http://schemas.openxmlformats.org/officeDocument/2006/relationships/slide" Target="slide4.xml"/><Relationship Id="rId9" Type="http://schemas.openxmlformats.org/officeDocument/2006/relationships/image" Target="../media/image6.emf"/><Relationship Id="rId1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476672"/>
            <a:ext cx="6643734" cy="1728192"/>
          </a:xfrm>
        </p:spPr>
        <p:txBody>
          <a:bodyPr>
            <a:noAutofit/>
          </a:bodyPr>
          <a:lstStyle/>
          <a:p>
            <a:r>
              <a:rPr lang="ru-RU" sz="4800" dirty="0" smtClean="0"/>
              <a:t>Дейдвудные устройства современных судов</a:t>
            </a:r>
            <a:endParaRPr lang="en-GB" sz="48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267744" y="3645024"/>
            <a:ext cx="5976664" cy="936104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Конспект</a:t>
            </a:r>
            <a:endParaRPr lang="ru-RU" dirty="0"/>
          </a:p>
        </p:txBody>
      </p:sp>
      <p:sp>
        <p:nvSpPr>
          <p:cNvPr id="34" name="Номер слайда 3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</a:t>
            </a:fld>
            <a:endParaRPr lang="ru-RU"/>
          </a:p>
        </p:txBody>
      </p:sp>
      <p:pic>
        <p:nvPicPr>
          <p:cNvPr id="2765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3429000"/>
            <a:ext cx="1180476" cy="13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extrusionH="76200">
            <a:extrusionClr>
              <a:schemeClr val="tx1"/>
            </a:extrusionClr>
          </a:sp3d>
        </p:spPr>
      </p:pic>
      <p:sp>
        <p:nvSpPr>
          <p:cNvPr id="14" name="Овал 13">
            <a:hlinkClick r:id="rId4" action="ppaction://hlinksldjump"/>
          </p:cNvPr>
          <p:cNvSpPr/>
          <p:nvPr/>
        </p:nvSpPr>
        <p:spPr>
          <a:xfrm>
            <a:off x="7572396" y="785794"/>
            <a:ext cx="914400" cy="914400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?</a:t>
            </a:r>
            <a:endParaRPr lang="ru-RU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pSp>
        <p:nvGrpSpPr>
          <p:cNvPr id="30" name="Группа 29"/>
          <p:cNvGrpSpPr/>
          <p:nvPr/>
        </p:nvGrpSpPr>
        <p:grpSpPr>
          <a:xfrm>
            <a:off x="71405" y="6066585"/>
            <a:ext cx="9001189" cy="725621"/>
            <a:chOff x="71405" y="6066585"/>
            <a:chExt cx="9001189" cy="725621"/>
          </a:xfrm>
        </p:grpSpPr>
        <p:pic>
          <p:nvPicPr>
            <p:cNvPr id="16" name="Picture 6">
              <a:hlinkClick r:id="rId5" action="ppaction://hlinksldjump" tooltip="Уплотнение с баббитовыми подшипниками"/>
            </p:cNvPr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075055" y="6066586"/>
              <a:ext cx="951581" cy="72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sx="103000" sy="103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8" name="Picture 8">
              <a:hlinkClick r:id="rId7" action="ppaction://hlinksldjump" tooltip="Кормовое уплотнение"/>
            </p:cNvPr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082353" y="6066586"/>
              <a:ext cx="954841" cy="72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sx="103000" sy="103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9" name="Picture 9">
              <a:hlinkClick r:id="rId9" action="ppaction://hlinksldjump" tooltip="Манжеты"/>
            </p:cNvPr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5089650" y="6066586"/>
              <a:ext cx="949840" cy="72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sx="103000" sy="103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0" name="Picture 10">
              <a:hlinkClick r:id="rId11" action="ppaction://hlinksldjump" tooltip="Маасляная система"/>
            </p:cNvPr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6093299" y="6066587"/>
              <a:ext cx="934020" cy="72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sx="103000" sy="103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1" name="Picture 11">
              <a:hlinkClick r:id="rId13" action="ppaction://hlinksldjump" tooltip="Масляный бачок"/>
            </p:cNvPr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7096948" y="6066586"/>
              <a:ext cx="978920" cy="72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sx="103000" sy="103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050" name="Picture 2">
              <a:hlinkClick r:id="rId15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4086001" y="6066587"/>
              <a:ext cx="942780" cy="72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sx="103000" sy="103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051" name="Picture 3">
              <a:hlinkClick r:id="rId17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71405" y="6066585"/>
              <a:ext cx="980917" cy="72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innerShdw blurRad="558800" dist="50800" dir="8100000">
                <a:prstClr val="black">
                  <a:alpha val="50000"/>
                </a:prstClr>
              </a:innerShdw>
            </a:effectLst>
          </p:spPr>
        </p:pic>
        <p:sp>
          <p:nvSpPr>
            <p:cNvPr id="27" name="Прямоугольник 26">
              <a:hlinkClick r:id="rId4" action="ppaction://hlinksldjump"/>
            </p:cNvPr>
            <p:cNvSpPr/>
            <p:nvPr/>
          </p:nvSpPr>
          <p:spPr>
            <a:xfrm>
              <a:off x="8100594" y="6066586"/>
              <a:ext cx="972000" cy="720000"/>
            </a:xfrm>
            <a:prstGeom prst="rect">
              <a:avLst/>
            </a:prstGeom>
            <a:effectLst>
              <a:outerShdw blurRad="50800" dist="38100" dir="2700000" sx="103000" sy="103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6000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tx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?</a:t>
              </a:r>
              <a:endParaRPr lang="ru-RU" sz="6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pic>
          <p:nvPicPr>
            <p:cNvPr id="2052" name="Picture 4">
              <a:hlinkClick r:id="rId19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20" cstate="print"/>
            <a:srcRect/>
            <a:stretch>
              <a:fillRect/>
            </a:stretch>
          </p:blipFill>
          <p:spPr bwMode="auto">
            <a:xfrm>
              <a:off x="2071670" y="6072206"/>
              <a:ext cx="948370" cy="72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2464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Вопросы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4895864"/>
          </a:xfrm>
        </p:spPr>
        <p:txBody>
          <a:bodyPr>
            <a:normAutofit/>
          </a:bodyPr>
          <a:lstStyle/>
          <a:p>
            <a:pPr marL="355600" lvl="0" indent="-355600">
              <a:spcBef>
                <a:spcPts val="0"/>
              </a:spcBef>
              <a:buFont typeface="+mj-lt"/>
              <a:buAutoNum type="arabicPeriod"/>
            </a:pPr>
            <a:r>
              <a:rPr lang="ru-RU" dirty="0" smtClean="0"/>
              <a:t>Для чего служит облицовка вала в районе носового уплотнения?</a:t>
            </a:r>
          </a:p>
          <a:p>
            <a:pPr marL="355600" lvl="0" indent="-355600">
              <a:spcBef>
                <a:spcPts val="0"/>
              </a:spcBef>
              <a:buFont typeface="+mj-lt"/>
              <a:buAutoNum type="arabicPeriod"/>
            </a:pPr>
            <a:r>
              <a:rPr lang="ru-RU" dirty="0" smtClean="0"/>
              <a:t>Как часто рекомендуется сдавать масло на анализ?</a:t>
            </a:r>
          </a:p>
          <a:p>
            <a:pPr marL="355600" lvl="0" indent="-355600">
              <a:spcBef>
                <a:spcPts val="0"/>
              </a:spcBef>
              <a:buFont typeface="+mj-lt"/>
              <a:buAutoNum type="arabicPeriod"/>
            </a:pPr>
            <a:r>
              <a:rPr lang="ru-RU" dirty="0" smtClean="0"/>
              <a:t>Как определяется попадание воды в кормовое уплотнение?</a:t>
            </a:r>
          </a:p>
          <a:p>
            <a:pPr marL="355600" lvl="0" indent="-355600">
              <a:spcBef>
                <a:spcPts val="0"/>
              </a:spcBef>
              <a:buFont typeface="+mj-lt"/>
              <a:buAutoNum type="arabicPeriod"/>
            </a:pPr>
            <a:r>
              <a:rPr lang="ru-RU" dirty="0" smtClean="0"/>
              <a:t>Чем опасно попадание воды в кормовое уплотнение?</a:t>
            </a:r>
          </a:p>
          <a:p>
            <a:pPr marL="355600" lvl="0" indent="-355600">
              <a:spcBef>
                <a:spcPts val="0"/>
              </a:spcBef>
              <a:buFont typeface="+mj-lt"/>
              <a:buAutoNum type="arabicPeriod"/>
            </a:pPr>
            <a:r>
              <a:rPr lang="ru-RU" dirty="0" smtClean="0"/>
              <a:t>Что можно сделать при попадании воды в кормовое уплотнение, чтобы избежать попадания воды в дейдвудный подшипник?</a:t>
            </a:r>
          </a:p>
          <a:p>
            <a:pPr marL="355600" lvl="0" indent="-355600">
              <a:spcBef>
                <a:spcPts val="0"/>
              </a:spcBef>
              <a:buFont typeface="+mj-lt"/>
              <a:buAutoNum type="arabicPeriod"/>
            </a:pPr>
            <a:r>
              <a:rPr lang="ru-RU" dirty="0" smtClean="0"/>
              <a:t>В каком случае манжета подлежит замене?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10</a:t>
            </a:fld>
            <a:endParaRPr lang="ru-RU"/>
          </a:p>
        </p:txBody>
      </p:sp>
      <p:grpSp>
        <p:nvGrpSpPr>
          <p:cNvPr id="5" name="Группа 4"/>
          <p:cNvGrpSpPr/>
          <p:nvPr/>
        </p:nvGrpSpPr>
        <p:grpSpPr>
          <a:xfrm>
            <a:off x="179512" y="6021288"/>
            <a:ext cx="8784976" cy="720000"/>
            <a:chOff x="179512" y="6021288"/>
            <a:chExt cx="8784976" cy="720000"/>
          </a:xfrm>
        </p:grpSpPr>
        <p:pic>
          <p:nvPicPr>
            <p:cNvPr id="6" name="Picture 17">
              <a:hlinkClick r:id="" action="ppaction://noaction" tooltip="Торцевое уплотнение гребного вала"/>
            </p:cNvPr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79512" y="6021288"/>
              <a:ext cx="962240" cy="72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7" name="Picture 18">
              <a:hlinkClick r:id="" action="ppaction://noaction" tooltip="Торцевое уплотнение гребного вала EN и EL"/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40240" y="6021288"/>
              <a:ext cx="954840" cy="72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8" name="Picture 19">
              <a:hlinkClick r:id="" action="ppaction://noaction" tooltip="Торцевое уплотнение гребного вала EK и EJ"/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178296" y="6021288"/>
              <a:ext cx="925400" cy="72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9" name="Picture 20">
              <a:hlinkClick r:id="" action="ppaction://noaction" tooltip="Носовое уплотнение"/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131624" y="6021288"/>
              <a:ext cx="937680" cy="72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" name="Picture 21">
              <a:hlinkClick r:id="" action="ppaction://noaction" tooltip="Детали торцевого уплотнения гребного вала"/>
            </p:cNvPr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105848" y="6021288"/>
              <a:ext cx="933760" cy="72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1" name="Picture 22">
              <a:hlinkClick r:id="" action="ppaction://noaction" tooltip="Торцевое уплотнение гребного вала"/>
            </p:cNvPr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032518" y="6021288"/>
              <a:ext cx="924920" cy="72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2" name="Picture 23">
              <a:hlinkClick r:id="" action="ppaction://noaction" tooltip="Совйства и преимущества торцевого уплотнения"/>
            </p:cNvPr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6993983" y="6021288"/>
              <a:ext cx="948180" cy="72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3" name="Picture 24">
              <a:hlinkClick r:id="" action="ppaction://noaction" tooltip="Масляная система торцевого уплотнения"/>
            </p:cNvPr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5076153" y="6021288"/>
              <a:ext cx="919820" cy="72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4" name="Picture 27">
              <a:hlinkClick r:id="rId10" action="ppaction://hlinksldjump" tooltip="Дейдвудное устройство современных морских судов"/>
            </p:cNvPr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7978708" y="6021288"/>
              <a:ext cx="985780" cy="72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720080"/>
          </a:xfrm>
        </p:spPr>
        <p:txBody>
          <a:bodyPr>
            <a:noAutofit/>
          </a:bodyPr>
          <a:lstStyle/>
          <a:p>
            <a:r>
              <a:rPr lang="ru-RU" sz="3200" dirty="0" smtClean="0"/>
              <a:t>Уплотнение с баббитовыми подшипниками</a:t>
            </a:r>
            <a:endParaRPr lang="ru-RU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t="6964" b="2499"/>
          <a:stretch>
            <a:fillRect/>
          </a:stretch>
        </p:blipFill>
        <p:spPr bwMode="auto">
          <a:xfrm>
            <a:off x="251520" y="1052736"/>
            <a:ext cx="8695773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</a:t>
            </a:fld>
            <a:endParaRPr lang="ru-RU"/>
          </a:p>
        </p:txBody>
      </p:sp>
      <p:grpSp>
        <p:nvGrpSpPr>
          <p:cNvPr id="15" name="Группа 14"/>
          <p:cNvGrpSpPr/>
          <p:nvPr/>
        </p:nvGrpSpPr>
        <p:grpSpPr>
          <a:xfrm>
            <a:off x="71405" y="6066585"/>
            <a:ext cx="9001189" cy="725621"/>
            <a:chOff x="71405" y="6066585"/>
            <a:chExt cx="9001189" cy="725621"/>
          </a:xfrm>
        </p:grpSpPr>
        <p:pic>
          <p:nvPicPr>
            <p:cNvPr id="16" name="Picture 6">
              <a:hlinkClick r:id="rId3" action="ppaction://hlinksldjump" tooltip="Уплотнение с баббитовыми подшипниками"/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075055" y="6066586"/>
              <a:ext cx="951581" cy="72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innerShdw blurRad="495300" dist="50800" dir="8100000">
                <a:prstClr val="black">
                  <a:alpha val="50000"/>
                </a:prstClr>
              </a:innerShdw>
            </a:effectLst>
          </p:spPr>
        </p:pic>
        <p:pic>
          <p:nvPicPr>
            <p:cNvPr id="18" name="Picture 8">
              <a:hlinkClick r:id="rId5" action="ppaction://hlinksldjump" tooltip="Кормовое уплотнение"/>
            </p:cNvPr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082353" y="6066586"/>
              <a:ext cx="954841" cy="72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sx="103000" sy="103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9" name="Picture 9">
              <a:hlinkClick r:id="rId7" action="ppaction://hlinksldjump" tooltip="Манжеты"/>
            </p:cNvPr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5089650" y="6066586"/>
              <a:ext cx="949840" cy="72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sx="103000" sy="103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0" name="Picture 10">
              <a:hlinkClick r:id="rId9" action="ppaction://hlinksldjump" tooltip="Маасляная система"/>
            </p:cNvPr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6093299" y="6066587"/>
              <a:ext cx="934020" cy="72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sx="103000" sy="103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1" name="Picture 11">
              <a:hlinkClick r:id="rId11" action="ppaction://hlinksldjump" tooltip="Масляный бачок"/>
            </p:cNvPr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7096948" y="6066586"/>
              <a:ext cx="978920" cy="72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sx="103000" sy="103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2" name="Picture 2">
              <a:hlinkClick r:id="rId13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4086001" y="6066587"/>
              <a:ext cx="942780" cy="72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sx="103000" sy="103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3" name="Picture 3">
              <a:hlinkClick r:id="rId15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71405" y="6066585"/>
              <a:ext cx="980917" cy="72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sx="103000" sy="103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4" name="Прямоугольник 23">
              <a:hlinkClick r:id="rId17" action="ppaction://hlinksldjump"/>
            </p:cNvPr>
            <p:cNvSpPr/>
            <p:nvPr/>
          </p:nvSpPr>
          <p:spPr>
            <a:xfrm>
              <a:off x="8100594" y="6066586"/>
              <a:ext cx="972000" cy="720000"/>
            </a:xfrm>
            <a:prstGeom prst="rect">
              <a:avLst/>
            </a:prstGeom>
            <a:effectLst>
              <a:outerShdw blurRad="50800" dist="38100" dir="2700000" sx="103000" sy="103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6000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tx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?</a:t>
              </a:r>
              <a:endParaRPr lang="ru-RU" sz="6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pic>
          <p:nvPicPr>
            <p:cNvPr id="25" name="Picture 4">
              <a:hlinkClick r:id="rId18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2071670" y="6072206"/>
              <a:ext cx="948370" cy="72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2464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Носовое уплотнение</a:t>
            </a:r>
            <a:endParaRPr lang="ru-RU" dirty="0"/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1524000" y="3947001"/>
          <a:ext cx="6096000" cy="365760"/>
        </p:xfrm>
        <a:graphic>
          <a:graphicData uri="http://schemas.openxmlformats.org/drawingml/2006/table">
            <a:tbl>
              <a:tblPr/>
              <a:tblGrid>
                <a:gridCol w="6096000"/>
              </a:tblGrid>
              <a:tr h="0">
                <a:tc>
                  <a:txBody>
                    <a:bodyPr/>
                    <a:lstStyle/>
                    <a:p>
                      <a:r>
                        <a:rPr lang="ru-RU"/>
                        <a:t>Спасибо. Объявление скрыто.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</a:t>
            </a:fld>
            <a:endParaRPr lang="ru-RU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1524000" y="3246120"/>
          <a:ext cx="6096000" cy="365760"/>
        </p:xfrm>
        <a:graphic>
          <a:graphicData uri="http://schemas.openxmlformats.org/drawingml/2006/table">
            <a:tbl>
              <a:tblPr/>
              <a:tblGrid>
                <a:gridCol w="6096000"/>
              </a:tblGrid>
              <a:tr h="0">
                <a:tc>
                  <a:txBody>
                    <a:bodyPr/>
                    <a:lstStyle/>
                    <a:p>
                      <a:r>
                        <a:rPr lang="ru-RU"/>
                        <a:t>×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1033" name="Picture 9" descr="https://favicon.yandex.net/favicon/unitech.vl.ru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0" y="-4186238"/>
            <a:ext cx="152400" cy="152400"/>
          </a:xfrm>
          <a:prstGeom prst="rect">
            <a:avLst/>
          </a:prstGeom>
          <a:noFill/>
        </p:spPr>
      </p:pic>
      <p:sp>
        <p:nvSpPr>
          <p:cNvPr id="1034" name="AutoShape 10" descr="https://docviewer.yandex.ru/htmlimage?id=yyfe-9t8i55ztetnq27njzu0i4gg3ef9dur8fsvo8jbb88epqj2mdcrgx1rqgohdwdoxw2t6peu685ln9pgizgmsjl5enj5y0ib2xcav&amp;width=900&amp;name=bg-14.png&amp;uid=230325775"/>
          <p:cNvSpPr>
            <a:spLocks noChangeAspect="1" noChangeArrowheads="1"/>
          </p:cNvSpPr>
          <p:nvPr/>
        </p:nvSpPr>
        <p:spPr bwMode="auto">
          <a:xfrm>
            <a:off x="647700" y="-2200275"/>
            <a:ext cx="8572500" cy="60579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3" name="AutoShape 19"/>
          <p:cNvSpPr>
            <a:spLocks noChangeAspect="1" noChangeArrowheads="1"/>
          </p:cNvSpPr>
          <p:nvPr/>
        </p:nvSpPr>
        <p:spPr bwMode="auto">
          <a:xfrm>
            <a:off x="0" y="54927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47" name="Picture 2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0088" y="1681163"/>
            <a:ext cx="7743825" cy="349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" name="Группа 9"/>
          <p:cNvGrpSpPr/>
          <p:nvPr/>
        </p:nvGrpSpPr>
        <p:grpSpPr>
          <a:xfrm>
            <a:off x="71405" y="6066585"/>
            <a:ext cx="9001189" cy="725621"/>
            <a:chOff x="71405" y="6066585"/>
            <a:chExt cx="9001189" cy="725621"/>
          </a:xfrm>
        </p:grpSpPr>
        <p:pic>
          <p:nvPicPr>
            <p:cNvPr id="11" name="Picture 6">
              <a:hlinkClick r:id="rId5" action="ppaction://hlinksldjump" tooltip="Уплотнение с баббитовыми подшипниками"/>
            </p:cNvPr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075055" y="6066586"/>
              <a:ext cx="951581" cy="72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sx="103000" sy="103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2" name="Picture 8">
              <a:hlinkClick r:id="rId7" action="ppaction://hlinksldjump" tooltip="Кормовое уплотнение"/>
            </p:cNvPr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082353" y="6066586"/>
              <a:ext cx="954841" cy="72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sx="103000" sy="103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3" name="Picture 9">
              <a:hlinkClick r:id="rId9" action="ppaction://hlinksldjump" tooltip="Манжеты"/>
            </p:cNvPr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5089650" y="6066586"/>
              <a:ext cx="949840" cy="72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sx="103000" sy="103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4" name="Picture 10">
              <a:hlinkClick r:id="rId11" action="ppaction://hlinksldjump" tooltip="Маасляная система"/>
            </p:cNvPr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6093299" y="6066587"/>
              <a:ext cx="934020" cy="72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sx="103000" sy="103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5" name="Picture 11">
              <a:hlinkClick r:id="rId13" action="ppaction://hlinksldjump" tooltip="Масляный бачок"/>
            </p:cNvPr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7096948" y="6066586"/>
              <a:ext cx="978920" cy="72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sx="103000" sy="103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6" name="Picture 2">
              <a:hlinkClick r:id="rId15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4086001" y="6066587"/>
              <a:ext cx="942780" cy="72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sx="103000" sy="103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7" name="Picture 3">
              <a:hlinkClick r:id="rId17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71405" y="6066585"/>
              <a:ext cx="980917" cy="72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sx="103000" sy="103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8" name="Прямоугольник 17">
              <a:hlinkClick r:id="rId19" action="ppaction://hlinksldjump"/>
            </p:cNvPr>
            <p:cNvSpPr/>
            <p:nvPr/>
          </p:nvSpPr>
          <p:spPr>
            <a:xfrm>
              <a:off x="8100594" y="6066586"/>
              <a:ext cx="972000" cy="720000"/>
            </a:xfrm>
            <a:prstGeom prst="rect">
              <a:avLst/>
            </a:prstGeom>
            <a:effectLst>
              <a:outerShdw blurRad="50800" dist="38100" dir="2700000" sx="103000" sy="103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6000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tx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?</a:t>
              </a:r>
              <a:endParaRPr lang="ru-RU" sz="6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pic>
          <p:nvPicPr>
            <p:cNvPr id="19" name="Picture 4">
              <a:hlinkClick r:id="rId20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21" cstate="print"/>
            <a:srcRect/>
            <a:stretch>
              <a:fillRect/>
            </a:stretch>
          </p:blipFill>
          <p:spPr bwMode="auto">
            <a:xfrm>
              <a:off x="2071670" y="6072206"/>
              <a:ext cx="948370" cy="72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innerShdw blurRad="469900" dist="50800" dir="8100000">
                <a:prstClr val="black">
                  <a:alpha val="50000"/>
                </a:prstClr>
              </a:innerShdw>
            </a:effec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373616" cy="79208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Кормовое уплотнение</a:t>
            </a:r>
            <a:endParaRPr lang="en-GB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 t="20132"/>
          <a:stretch>
            <a:fillRect/>
          </a:stretch>
        </p:blipFill>
        <p:spPr bwMode="auto">
          <a:xfrm flipH="1">
            <a:off x="219075" y="1484784"/>
            <a:ext cx="8924925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</a:t>
            </a:fld>
            <a:endParaRPr lang="ru-RU"/>
          </a:p>
        </p:txBody>
      </p:sp>
      <p:grpSp>
        <p:nvGrpSpPr>
          <p:cNvPr id="18" name="Группа 17"/>
          <p:cNvGrpSpPr/>
          <p:nvPr/>
        </p:nvGrpSpPr>
        <p:grpSpPr>
          <a:xfrm>
            <a:off x="71405" y="6066585"/>
            <a:ext cx="9001189" cy="725621"/>
            <a:chOff x="71405" y="6066585"/>
            <a:chExt cx="9001189" cy="725621"/>
          </a:xfrm>
        </p:grpSpPr>
        <p:pic>
          <p:nvPicPr>
            <p:cNvPr id="19" name="Picture 6">
              <a:hlinkClick r:id="rId3" action="ppaction://hlinksldjump" tooltip="Уплотнение с баббитовыми подшипниками"/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075055" y="6066586"/>
              <a:ext cx="951581" cy="72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sx="103000" sy="103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0" name="Picture 8">
              <a:hlinkClick r:id="rId5" action="ppaction://hlinksldjump" tooltip="Кормовое уплотнение"/>
            </p:cNvPr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082353" y="6066586"/>
              <a:ext cx="954841" cy="72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innerShdw blurRad="482600" dist="50800" dir="8100000">
                <a:prstClr val="black">
                  <a:alpha val="50000"/>
                </a:prstClr>
              </a:innerShdw>
            </a:effectLst>
          </p:spPr>
        </p:pic>
        <p:pic>
          <p:nvPicPr>
            <p:cNvPr id="21" name="Picture 9">
              <a:hlinkClick r:id="rId7" action="ppaction://hlinksldjump" tooltip="Манжеты"/>
            </p:cNvPr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5089650" y="6066586"/>
              <a:ext cx="949840" cy="72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sx="103000" sy="103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2" name="Picture 10">
              <a:hlinkClick r:id="rId9" action="ppaction://hlinksldjump" tooltip="Маасляная система"/>
            </p:cNvPr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6093299" y="6066587"/>
              <a:ext cx="934020" cy="72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sx="103000" sy="103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3" name="Picture 11">
              <a:hlinkClick r:id="rId11" action="ppaction://hlinksldjump" tooltip="Масляный бачок"/>
            </p:cNvPr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7096948" y="6066586"/>
              <a:ext cx="978920" cy="72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sx="103000" sy="103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4" name="Picture 2">
              <a:hlinkClick r:id="rId13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4086001" y="6066587"/>
              <a:ext cx="942780" cy="72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sx="103000" sy="103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5" name="Picture 3">
              <a:hlinkClick r:id="rId15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71405" y="6066585"/>
              <a:ext cx="980917" cy="72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sx="103000" sy="103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6" name="Прямоугольник 25">
              <a:hlinkClick r:id="rId17" action="ppaction://hlinksldjump"/>
            </p:cNvPr>
            <p:cNvSpPr/>
            <p:nvPr/>
          </p:nvSpPr>
          <p:spPr>
            <a:xfrm>
              <a:off x="8100594" y="6066586"/>
              <a:ext cx="972000" cy="720000"/>
            </a:xfrm>
            <a:prstGeom prst="rect">
              <a:avLst/>
            </a:prstGeom>
            <a:effectLst>
              <a:outerShdw blurRad="50800" dist="38100" dir="2700000" sx="103000" sy="103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6000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tx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?</a:t>
              </a:r>
              <a:endParaRPr lang="ru-RU" sz="6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pic>
          <p:nvPicPr>
            <p:cNvPr id="27" name="Picture 4">
              <a:hlinkClick r:id="rId18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2071670" y="6072206"/>
              <a:ext cx="948370" cy="72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147248" cy="70868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dirty="0" err="1" smtClean="0"/>
              <a:t>Противонамоточный</a:t>
            </a:r>
            <a:r>
              <a:rPr lang="ru-RU" sz="4400" dirty="0" smtClean="0"/>
              <a:t> кожух</a:t>
            </a:r>
            <a:endParaRPr lang="ru-RU" sz="4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5</a:t>
            </a:fld>
            <a:endParaRPr lang="ru-RU"/>
          </a:p>
        </p:txBody>
      </p:sp>
      <p:pic>
        <p:nvPicPr>
          <p:cNvPr id="1026" name="Picture 2" descr="New ropeguard &amp; netcutter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1628800"/>
            <a:ext cx="5682208" cy="4261656"/>
          </a:xfrm>
          <a:prstGeom prst="rect">
            <a:avLst/>
          </a:prstGeom>
          <a:noFill/>
        </p:spPr>
      </p:pic>
      <p:grpSp>
        <p:nvGrpSpPr>
          <p:cNvPr id="6" name="Группа 5"/>
          <p:cNvGrpSpPr/>
          <p:nvPr/>
        </p:nvGrpSpPr>
        <p:grpSpPr>
          <a:xfrm>
            <a:off x="71405" y="6066585"/>
            <a:ext cx="9001189" cy="725621"/>
            <a:chOff x="71405" y="6066585"/>
            <a:chExt cx="9001189" cy="725621"/>
          </a:xfrm>
        </p:grpSpPr>
        <p:pic>
          <p:nvPicPr>
            <p:cNvPr id="7" name="Picture 6">
              <a:hlinkClick r:id="rId4" action="ppaction://hlinksldjump" tooltip="Уплотнение с баббитовыми подшипниками"/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075055" y="6066586"/>
              <a:ext cx="951581" cy="72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sx="103000" sy="103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8" name="Picture 8">
              <a:hlinkClick r:id="rId6" action="ppaction://hlinksldjump" tooltip="Кормовое уплотнение"/>
            </p:cNvPr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082353" y="6066586"/>
              <a:ext cx="954841" cy="72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sx="103000" sy="103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9" name="Picture 9">
              <a:hlinkClick r:id="rId8" action="ppaction://hlinksldjump" tooltip="Манжеты"/>
            </p:cNvPr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5089650" y="6066586"/>
              <a:ext cx="949840" cy="72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sx="103000" sy="103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0" name="Picture 10">
              <a:hlinkClick r:id="rId10" action="ppaction://hlinksldjump" tooltip="Маасляная система"/>
            </p:cNvPr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6093299" y="6066587"/>
              <a:ext cx="934020" cy="72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sx="103000" sy="103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1" name="Picture 11">
              <a:hlinkClick r:id="rId12" action="ppaction://hlinksldjump" tooltip="Масляный бачок"/>
            </p:cNvPr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7096948" y="6066586"/>
              <a:ext cx="978920" cy="72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sx="103000" sy="103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2" name="Picture 2">
              <a:hlinkClick r:id="rId14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4086001" y="6066587"/>
              <a:ext cx="942780" cy="72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innerShdw blurRad="482600" dist="50800" dir="8100000">
                <a:prstClr val="black">
                  <a:alpha val="50000"/>
                </a:prstClr>
              </a:innerShdw>
            </a:effectLst>
          </p:spPr>
        </p:pic>
        <p:pic>
          <p:nvPicPr>
            <p:cNvPr id="13" name="Picture 3">
              <a:hlinkClick r:id="rId16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71405" y="6066585"/>
              <a:ext cx="980917" cy="72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sx="103000" sy="103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4" name="Прямоугольник 13">
              <a:hlinkClick r:id="rId18" action="ppaction://hlinksldjump"/>
            </p:cNvPr>
            <p:cNvSpPr/>
            <p:nvPr/>
          </p:nvSpPr>
          <p:spPr>
            <a:xfrm>
              <a:off x="8100594" y="6066586"/>
              <a:ext cx="972000" cy="720000"/>
            </a:xfrm>
            <a:prstGeom prst="rect">
              <a:avLst/>
            </a:prstGeom>
            <a:effectLst>
              <a:outerShdw blurRad="50800" dist="38100" dir="2700000" sx="103000" sy="103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6000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tx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?</a:t>
              </a:r>
              <a:endParaRPr lang="ru-RU" sz="6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pic>
          <p:nvPicPr>
            <p:cNvPr id="15" name="Picture 4">
              <a:hlinkClick r:id="rId19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20" cstate="print"/>
            <a:srcRect/>
            <a:stretch>
              <a:fillRect/>
            </a:stretch>
          </p:blipFill>
          <p:spPr bwMode="auto">
            <a:xfrm>
              <a:off x="2071670" y="6072206"/>
              <a:ext cx="948370" cy="72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3466728" cy="936104"/>
          </a:xfrm>
        </p:spPr>
        <p:txBody>
          <a:bodyPr/>
          <a:lstStyle/>
          <a:p>
            <a:r>
              <a:rPr lang="ru-RU" dirty="0" smtClean="0"/>
              <a:t>Манжеты</a:t>
            </a:r>
            <a:endParaRPr lang="en-GB" dirty="0"/>
          </a:p>
        </p:txBody>
      </p:sp>
      <p:pic>
        <p:nvPicPr>
          <p:cNvPr id="8195" name="Picture 3" descr="D:\AMИ\3 СЭУ 3-й курс\Kонспект\53 Элементы судового валопровода\iCAXXJYK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3068960"/>
            <a:ext cx="4057443" cy="2589857"/>
          </a:xfrm>
          <a:prstGeom prst="rect">
            <a:avLst/>
          </a:prstGeom>
          <a:noFill/>
        </p:spPr>
      </p:pic>
      <p:pic>
        <p:nvPicPr>
          <p:cNvPr id="8194" name="Picture 2" descr="D:\AMИ\3 СЭУ 3-й курс\Kонспект\53 Элементы судового валопровода\1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620688"/>
            <a:ext cx="3515697" cy="2292846"/>
          </a:xfrm>
          <a:prstGeom prst="rect">
            <a:avLst/>
          </a:prstGeom>
          <a:noFill/>
        </p:spPr>
      </p:pic>
      <p:pic>
        <p:nvPicPr>
          <p:cNvPr id="1026" name="Picture 2" descr="D:\AMИ\3 СЭУ 3-й курс\Kонспект\53 Элементы судового валопровода\iCAOV3T7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1628800"/>
            <a:ext cx="3312000" cy="3164330"/>
          </a:xfrm>
          <a:prstGeom prst="rect">
            <a:avLst/>
          </a:prstGeom>
          <a:noFill/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6</a:t>
            </a:fld>
            <a:endParaRPr lang="ru-RU"/>
          </a:p>
        </p:txBody>
      </p:sp>
      <p:grpSp>
        <p:nvGrpSpPr>
          <p:cNvPr id="18" name="Группа 17"/>
          <p:cNvGrpSpPr/>
          <p:nvPr/>
        </p:nvGrpSpPr>
        <p:grpSpPr>
          <a:xfrm>
            <a:off x="71405" y="6066585"/>
            <a:ext cx="9001189" cy="725621"/>
            <a:chOff x="71405" y="6066585"/>
            <a:chExt cx="9001189" cy="725621"/>
          </a:xfrm>
        </p:grpSpPr>
        <p:pic>
          <p:nvPicPr>
            <p:cNvPr id="19" name="Picture 6">
              <a:hlinkClick r:id="rId5" action="ppaction://hlinksldjump" tooltip="Уплотнение с баббитовыми подшипниками"/>
            </p:cNvPr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075055" y="6066586"/>
              <a:ext cx="951581" cy="72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sx="103000" sy="103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0" name="Picture 8">
              <a:hlinkClick r:id="rId7" action="ppaction://hlinksldjump" tooltip="Кормовое уплотнение"/>
            </p:cNvPr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082353" y="6066586"/>
              <a:ext cx="954841" cy="72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sx="103000" sy="103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1" name="Picture 9">
              <a:hlinkClick r:id="rId9" action="ppaction://hlinksldjump" tooltip="Манжеты"/>
            </p:cNvPr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5089650" y="6066586"/>
              <a:ext cx="949840" cy="72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innerShdw blurRad="533400" dist="50800" dir="8100000">
                <a:prstClr val="black">
                  <a:alpha val="50000"/>
                </a:prstClr>
              </a:innerShdw>
            </a:effectLst>
          </p:spPr>
        </p:pic>
        <p:pic>
          <p:nvPicPr>
            <p:cNvPr id="22" name="Picture 10">
              <a:hlinkClick r:id="rId11" action="ppaction://hlinksldjump" tooltip="Маасляная система"/>
            </p:cNvPr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6093299" y="6066587"/>
              <a:ext cx="934020" cy="72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sx="103000" sy="103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3" name="Picture 11">
              <a:hlinkClick r:id="rId13" action="ppaction://hlinksldjump" tooltip="Масляный бачок"/>
            </p:cNvPr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7096948" y="6066586"/>
              <a:ext cx="978920" cy="72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sx="103000" sy="103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4" name="Picture 2">
              <a:hlinkClick r:id="rId15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4086001" y="6066587"/>
              <a:ext cx="942780" cy="72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sx="103000" sy="103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5" name="Picture 3">
              <a:hlinkClick r:id="rId17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71405" y="6066585"/>
              <a:ext cx="980917" cy="72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sx="103000" sy="103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6" name="Прямоугольник 25">
              <a:hlinkClick r:id="rId19" action="ppaction://hlinksldjump"/>
            </p:cNvPr>
            <p:cNvSpPr/>
            <p:nvPr/>
          </p:nvSpPr>
          <p:spPr>
            <a:xfrm>
              <a:off x="8100594" y="6066586"/>
              <a:ext cx="972000" cy="720000"/>
            </a:xfrm>
            <a:prstGeom prst="rect">
              <a:avLst/>
            </a:prstGeom>
            <a:effectLst>
              <a:outerShdw blurRad="50800" dist="38100" dir="2700000" sx="103000" sy="103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6000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tx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?</a:t>
              </a:r>
              <a:endParaRPr lang="ru-RU" sz="6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pic>
          <p:nvPicPr>
            <p:cNvPr id="27" name="Picture 4">
              <a:hlinkClick r:id="rId20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21" cstate="print"/>
            <a:srcRect/>
            <a:stretch>
              <a:fillRect/>
            </a:stretch>
          </p:blipFill>
          <p:spPr bwMode="auto">
            <a:xfrm>
              <a:off x="2071670" y="6072206"/>
              <a:ext cx="948370" cy="72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63668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Масляная система дейдвуда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83568" y="764704"/>
            <a:ext cx="7424187" cy="5275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7</a:t>
            </a:fld>
            <a:endParaRPr lang="ru-RU"/>
          </a:p>
        </p:txBody>
      </p:sp>
      <p:grpSp>
        <p:nvGrpSpPr>
          <p:cNvPr id="17" name="Группа 16"/>
          <p:cNvGrpSpPr/>
          <p:nvPr/>
        </p:nvGrpSpPr>
        <p:grpSpPr>
          <a:xfrm>
            <a:off x="71405" y="6066585"/>
            <a:ext cx="9001189" cy="725621"/>
            <a:chOff x="71405" y="6066585"/>
            <a:chExt cx="9001189" cy="725621"/>
          </a:xfrm>
        </p:grpSpPr>
        <p:pic>
          <p:nvPicPr>
            <p:cNvPr id="18" name="Picture 6">
              <a:hlinkClick r:id="rId3" action="ppaction://hlinksldjump" tooltip="Уплотнение с баббитовыми подшипниками"/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075055" y="6066586"/>
              <a:ext cx="951581" cy="72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sx="103000" sy="103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9" name="Picture 8">
              <a:hlinkClick r:id="rId5" action="ppaction://hlinksldjump" tooltip="Кормовое уплотнение"/>
            </p:cNvPr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082353" y="6066586"/>
              <a:ext cx="954841" cy="72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sx="103000" sy="103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0" name="Picture 9">
              <a:hlinkClick r:id="rId7" action="ppaction://hlinksldjump" tooltip="Манжеты"/>
            </p:cNvPr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5089650" y="6066586"/>
              <a:ext cx="949840" cy="72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sx="103000" sy="103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1" name="Picture 10">
              <a:hlinkClick r:id="rId9" action="ppaction://hlinksldjump" tooltip="Маасляная система"/>
            </p:cNvPr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6093299" y="6066587"/>
              <a:ext cx="934020" cy="72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innerShdw blurRad="508000" dist="50800" dir="8100000">
                <a:prstClr val="black">
                  <a:alpha val="50000"/>
                </a:prstClr>
              </a:innerShdw>
            </a:effectLst>
          </p:spPr>
        </p:pic>
        <p:pic>
          <p:nvPicPr>
            <p:cNvPr id="22" name="Picture 11">
              <a:hlinkClick r:id="rId11" action="ppaction://hlinksldjump" tooltip="Масляный бачок"/>
            </p:cNvPr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7096948" y="6066586"/>
              <a:ext cx="978920" cy="72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sx="103000" sy="103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3" name="Picture 2">
              <a:hlinkClick r:id="rId13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4086001" y="6066587"/>
              <a:ext cx="942780" cy="72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sx="103000" sy="103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4" name="Picture 3">
              <a:hlinkClick r:id="rId15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71405" y="6066585"/>
              <a:ext cx="980917" cy="72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sx="103000" sy="103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5" name="Прямоугольник 24">
              <a:hlinkClick r:id="rId17" action="ppaction://hlinksldjump"/>
            </p:cNvPr>
            <p:cNvSpPr/>
            <p:nvPr/>
          </p:nvSpPr>
          <p:spPr>
            <a:xfrm>
              <a:off x="8100594" y="6066586"/>
              <a:ext cx="972000" cy="720000"/>
            </a:xfrm>
            <a:prstGeom prst="rect">
              <a:avLst/>
            </a:prstGeom>
            <a:effectLst>
              <a:outerShdw blurRad="50800" dist="38100" dir="2700000" sx="103000" sy="103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6000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tx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?</a:t>
              </a:r>
              <a:endParaRPr lang="ru-RU" sz="6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pic>
          <p:nvPicPr>
            <p:cNvPr id="26" name="Picture 4">
              <a:hlinkClick r:id="rId18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2071670" y="6072206"/>
              <a:ext cx="948370" cy="72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686800" cy="564672"/>
          </a:xfrm>
        </p:spPr>
        <p:txBody>
          <a:bodyPr>
            <a:noAutofit/>
          </a:bodyPr>
          <a:lstStyle/>
          <a:p>
            <a:r>
              <a:rPr lang="ru-RU" sz="3600" dirty="0" smtClean="0"/>
              <a:t>Масляный бачок носового уплотнения</a:t>
            </a:r>
            <a:endParaRPr lang="en-GB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724128" y="1052736"/>
            <a:ext cx="2911443" cy="475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8</a:t>
            </a:fld>
            <a:endParaRPr lang="ru-RU"/>
          </a:p>
        </p:txBody>
      </p:sp>
      <p:grpSp>
        <p:nvGrpSpPr>
          <p:cNvPr id="17" name="Группа 16"/>
          <p:cNvGrpSpPr/>
          <p:nvPr/>
        </p:nvGrpSpPr>
        <p:grpSpPr>
          <a:xfrm>
            <a:off x="71405" y="6066585"/>
            <a:ext cx="9001189" cy="725621"/>
            <a:chOff x="71405" y="6066585"/>
            <a:chExt cx="9001189" cy="725621"/>
          </a:xfrm>
        </p:grpSpPr>
        <p:pic>
          <p:nvPicPr>
            <p:cNvPr id="18" name="Picture 6">
              <a:hlinkClick r:id="rId3" action="ppaction://hlinksldjump" tooltip="Уплотнение с баббитовыми подшипниками"/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075055" y="6066586"/>
              <a:ext cx="951581" cy="72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sx="103000" sy="103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9" name="Picture 8">
              <a:hlinkClick r:id="rId5" action="ppaction://hlinksldjump" tooltip="Кормовое уплотнение"/>
            </p:cNvPr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082353" y="6066586"/>
              <a:ext cx="954841" cy="72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sx="103000" sy="103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0" name="Picture 9">
              <a:hlinkClick r:id="rId7" action="ppaction://hlinksldjump" tooltip="Манжеты"/>
            </p:cNvPr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5089650" y="6066586"/>
              <a:ext cx="949840" cy="72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sx="103000" sy="103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1" name="Picture 10">
              <a:hlinkClick r:id="rId9" action="ppaction://hlinksldjump" tooltip="Маасляная система"/>
            </p:cNvPr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6093299" y="6066587"/>
              <a:ext cx="934020" cy="72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sx="103000" sy="103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2" name="Picture 11">
              <a:hlinkClick r:id="rId11" action="ppaction://hlinksldjump" tooltip="Масляный бачок"/>
            </p:cNvPr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7096948" y="6066586"/>
              <a:ext cx="978920" cy="72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innerShdw blurRad="482600" dist="50800" dir="8100000">
                <a:prstClr val="black">
                  <a:alpha val="50000"/>
                </a:prstClr>
              </a:innerShdw>
            </a:effectLst>
          </p:spPr>
        </p:pic>
        <p:pic>
          <p:nvPicPr>
            <p:cNvPr id="23" name="Picture 2">
              <a:hlinkClick r:id="rId13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4086001" y="6066587"/>
              <a:ext cx="942780" cy="72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sx="103000" sy="103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4" name="Picture 3">
              <a:hlinkClick r:id="rId15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71405" y="6066585"/>
              <a:ext cx="980917" cy="72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sx="103000" sy="103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5" name="Прямоугольник 24">
              <a:hlinkClick r:id="rId17" action="ppaction://hlinksldjump"/>
            </p:cNvPr>
            <p:cNvSpPr/>
            <p:nvPr/>
          </p:nvSpPr>
          <p:spPr>
            <a:xfrm>
              <a:off x="8100594" y="6066586"/>
              <a:ext cx="972000" cy="720000"/>
            </a:xfrm>
            <a:prstGeom prst="rect">
              <a:avLst/>
            </a:prstGeom>
            <a:effectLst>
              <a:outerShdw blurRad="50800" dist="38100" dir="2700000" sx="103000" sy="103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6000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tx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?</a:t>
              </a:r>
              <a:endParaRPr lang="ru-RU" sz="6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pic>
          <p:nvPicPr>
            <p:cNvPr id="26" name="Picture 4">
              <a:hlinkClick r:id="rId18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2071670" y="6072206"/>
              <a:ext cx="948370" cy="72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71480"/>
            <a:ext cx="8229600" cy="51033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Вопросы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357298"/>
            <a:ext cx="8401080" cy="4967302"/>
          </a:xfrm>
        </p:spPr>
        <p:txBody>
          <a:bodyPr>
            <a:normAutofit/>
          </a:bodyPr>
          <a:lstStyle/>
          <a:p>
            <a:pPr marL="355600" lvl="0" indent="-355600">
              <a:buFont typeface="+mj-lt"/>
              <a:buAutoNum type="arabicPeriod"/>
            </a:pPr>
            <a:r>
              <a:rPr lang="ru-RU" dirty="0" smtClean="0"/>
              <a:t>Каково назначение кормового уплотнения дейдвудного устройства?</a:t>
            </a:r>
          </a:p>
          <a:p>
            <a:pPr marL="355600" lvl="0" indent="-355600">
              <a:buFont typeface="+mj-lt"/>
              <a:buAutoNum type="arabicPeriod"/>
            </a:pPr>
            <a:r>
              <a:rPr lang="ru-RU" dirty="0" smtClean="0"/>
              <a:t>Что является основным уплотнительным элементом?</a:t>
            </a:r>
          </a:p>
          <a:p>
            <a:pPr marL="355600" lvl="0" indent="-355600">
              <a:buFont typeface="+mj-lt"/>
              <a:buAutoNum type="arabicPeriod"/>
            </a:pPr>
            <a:r>
              <a:rPr lang="ru-RU" dirty="0" smtClean="0"/>
              <a:t>Каково назначение «Пневмостопа»? </a:t>
            </a:r>
          </a:p>
          <a:p>
            <a:pPr marL="355600" lvl="0" indent="-355600">
              <a:buFont typeface="+mj-lt"/>
              <a:buAutoNum type="arabicPeriod"/>
            </a:pPr>
            <a:r>
              <a:rPr lang="ru-RU" dirty="0" smtClean="0"/>
              <a:t>Из какого материала изготовлены уплотнительные манжеты? </a:t>
            </a:r>
          </a:p>
          <a:p>
            <a:pPr marL="355600" lvl="0" indent="-355600">
              <a:buFont typeface="+mj-lt"/>
              <a:buAutoNum type="arabicPeriod"/>
            </a:pPr>
            <a:r>
              <a:rPr lang="ru-RU" dirty="0" smtClean="0"/>
              <a:t>Каков допустимый расход масла?</a:t>
            </a:r>
          </a:p>
          <a:p>
            <a:pPr marL="355600" lvl="0" indent="-355600">
              <a:buFont typeface="+mj-lt"/>
              <a:buAutoNum type="arabicPeriod"/>
            </a:pPr>
            <a:r>
              <a:rPr lang="ru-RU" dirty="0" smtClean="0"/>
              <a:t>Какова допустимая температура нагрева дейдвудного уплотнения?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9</a:t>
            </a:fld>
            <a:endParaRPr lang="ru-RU"/>
          </a:p>
        </p:txBody>
      </p:sp>
      <p:grpSp>
        <p:nvGrpSpPr>
          <p:cNvPr id="16" name="Группа 15"/>
          <p:cNvGrpSpPr/>
          <p:nvPr/>
        </p:nvGrpSpPr>
        <p:grpSpPr>
          <a:xfrm>
            <a:off x="71405" y="6066585"/>
            <a:ext cx="9001189" cy="725621"/>
            <a:chOff x="71405" y="6066585"/>
            <a:chExt cx="9001189" cy="725621"/>
          </a:xfrm>
        </p:grpSpPr>
        <p:pic>
          <p:nvPicPr>
            <p:cNvPr id="17" name="Picture 6">
              <a:hlinkClick r:id="rId2" action="ppaction://hlinksldjump" tooltip="Уплотнение с баббитовыми подшипниками"/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75055" y="6066586"/>
              <a:ext cx="951581" cy="72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sx="103000" sy="103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8" name="Picture 8">
              <a:hlinkClick r:id="rId4" action="ppaction://hlinksldjump" tooltip="Кормовое уплотнение"/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082353" y="6066586"/>
              <a:ext cx="954841" cy="72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sx="103000" sy="103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9" name="Picture 9">
              <a:hlinkClick r:id="rId6" action="ppaction://hlinksldjump" tooltip="Манжеты"/>
            </p:cNvPr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089650" y="6066586"/>
              <a:ext cx="949840" cy="72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sx="103000" sy="103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0" name="Picture 10">
              <a:hlinkClick r:id="rId8" action="ppaction://hlinksldjump" tooltip="Маасляная система"/>
            </p:cNvPr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6093299" y="6066587"/>
              <a:ext cx="934020" cy="72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sx="103000" sy="103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1" name="Picture 11">
              <a:hlinkClick r:id="rId10" action="ppaction://hlinksldjump" tooltip="Масляный бачок"/>
            </p:cNvPr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7096948" y="6066586"/>
              <a:ext cx="978920" cy="72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sx="103000" sy="103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2" name="Picture 2">
              <a:hlinkClick r:id="rId12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4086001" y="6066587"/>
              <a:ext cx="942780" cy="72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sx="103000" sy="103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3" name="Picture 3">
              <a:hlinkClick r:id="rId14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71405" y="6066585"/>
              <a:ext cx="980917" cy="72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sx="103000" sy="103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4" name="Прямоугольник 23">
              <a:hlinkClick r:id="rId16" action="ppaction://hlinksldjump"/>
            </p:cNvPr>
            <p:cNvSpPr/>
            <p:nvPr/>
          </p:nvSpPr>
          <p:spPr>
            <a:xfrm>
              <a:off x="8100594" y="6066586"/>
              <a:ext cx="972000" cy="720000"/>
            </a:xfrm>
            <a:prstGeom prst="rect">
              <a:avLst/>
            </a:prstGeom>
            <a:effectLst>
              <a:innerShdw blurRad="5207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6000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tx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?</a:t>
              </a:r>
              <a:endParaRPr lang="ru-RU" sz="6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pic>
          <p:nvPicPr>
            <p:cNvPr id="25" name="Picture 4">
              <a:hlinkClick r:id="rId17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2071670" y="6072206"/>
              <a:ext cx="948370" cy="72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9831</TotalTime>
  <Words>148</Words>
  <Application>Microsoft Office PowerPoint</Application>
  <PresentationFormat>Экран (4:3)</PresentationFormat>
  <Paragraphs>46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Поток</vt:lpstr>
      <vt:lpstr>Дейдвудные устройства современных судов</vt:lpstr>
      <vt:lpstr>Уплотнение с баббитовыми подшипниками</vt:lpstr>
      <vt:lpstr>Носовое уплотнение</vt:lpstr>
      <vt:lpstr>Кормовое уплотнение</vt:lpstr>
      <vt:lpstr>Противонамоточный кожух</vt:lpstr>
      <vt:lpstr>Манжеты</vt:lpstr>
      <vt:lpstr>Масляная система дейдвуда</vt:lpstr>
      <vt:lpstr>Масляный бачок носового уплотнения</vt:lpstr>
      <vt:lpstr>Вопросы</vt:lpstr>
      <vt:lpstr>Вопросы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Yuriy</dc:creator>
  <cp:lastModifiedBy>mkk302</cp:lastModifiedBy>
  <cp:revision>435</cp:revision>
  <dcterms:created xsi:type="dcterms:W3CDTF">2013-11-26T18:08:58Z</dcterms:created>
  <dcterms:modified xsi:type="dcterms:W3CDTF">2016-08-19T10:08:58Z</dcterms:modified>
</cp:coreProperties>
</file>