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8" r:id="rId6"/>
    <p:sldId id="257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450" y="-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 №24 Анализ ограничительных характеристик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76864" cy="1343000"/>
          </a:xfrm>
        </p:spPr>
        <p:txBody>
          <a:bodyPr>
            <a:normAutofit/>
          </a:bodyPr>
          <a:lstStyle/>
          <a:p>
            <a:pPr algn="just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Возницкий И. В. Судовые двигатели внутреннего сгорания. Том 2. / И.В.Возницкий, А.С.Пунда – М.:МОРКНИГА, 2010.- 382 с Стр. 197-199</a:t>
            </a:r>
          </a:p>
          <a:p>
            <a:endParaRPr lang="ru-RU" dirty="0"/>
          </a:p>
        </p:txBody>
      </p:sp>
      <p:pic>
        <p:nvPicPr>
          <p:cNvPr id="4" name="Рисунок 3" descr="D:\AMИ\3 СЭУ\Библиотека\Kнижная полка\[1] Возницкий И.В. А.С.Пунда СДВС  Том 1 2010 г.и\Возницкий Пунда Том 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95535" y="4077072"/>
            <a:ext cx="648000" cy="948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AD383-A0C7-4F66-8C96-58B6F5BB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характеристик двигателя в логарифмических шкалах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388470-3EC4-4A64-B74F-4401CE6AF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nb-NO" i="1" dirty="0"/>
              <a:t>N</a:t>
            </a:r>
            <a:r>
              <a:rPr lang="nb-NO" i="1" baseline="-25000" dirty="0"/>
              <a:t>e</a:t>
            </a:r>
            <a:r>
              <a:rPr lang="ru-RU" i="1" dirty="0"/>
              <a:t> = </a:t>
            </a:r>
            <a:r>
              <a:rPr lang="nb-NO" i="1" dirty="0"/>
              <a:t>c p</a:t>
            </a:r>
            <a:r>
              <a:rPr lang="nb-NO" i="1" baseline="-25000" dirty="0"/>
              <a:t>e</a:t>
            </a:r>
            <a:r>
              <a:rPr lang="nb-NO" i="1" dirty="0"/>
              <a:t> n</a:t>
            </a:r>
            <a:r>
              <a:rPr lang="ru-RU" i="1" dirty="0"/>
              <a:t>,</a:t>
            </a:r>
          </a:p>
          <a:p>
            <a:pPr marL="0" indent="0">
              <a:buNone/>
            </a:pPr>
            <a:r>
              <a:rPr lang="ru-RU" i="1" dirty="0"/>
              <a:t>С- постоянный коэффициент</a:t>
            </a:r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en-US" i="1" dirty="0"/>
              <a:t>N</a:t>
            </a:r>
            <a:r>
              <a:rPr lang="en-US" i="1" baseline="-25000" dirty="0"/>
              <a:t>e</a:t>
            </a:r>
            <a:r>
              <a:rPr lang="ru-RU" i="1" dirty="0"/>
              <a:t> = </a:t>
            </a:r>
            <a:r>
              <a:rPr lang="en-US" i="1" dirty="0"/>
              <a:t>c n</a:t>
            </a:r>
            <a:r>
              <a:rPr lang="ru-RU" i="1" baseline="30000" dirty="0"/>
              <a:t>1</a:t>
            </a:r>
            <a:r>
              <a:rPr lang="ru-RU" i="1" dirty="0"/>
              <a:t>, (</a:t>
            </a:r>
            <a:r>
              <a:rPr lang="ru-RU" dirty="0"/>
              <a:t>при </a:t>
            </a:r>
            <a:r>
              <a:rPr lang="nb-NO" i="1" dirty="0"/>
              <a:t>p</a:t>
            </a:r>
            <a:r>
              <a:rPr lang="nb-NO" i="1" baseline="-25000" dirty="0"/>
              <a:t>e</a:t>
            </a:r>
            <a:r>
              <a:rPr lang="nb-NO" dirty="0"/>
              <a:t> </a:t>
            </a:r>
            <a:r>
              <a:rPr lang="ru-RU" dirty="0"/>
              <a:t>постоянной)</a:t>
            </a:r>
          </a:p>
          <a:p>
            <a:pPr marL="0" indent="0">
              <a:buNone/>
            </a:pPr>
            <a:r>
              <a:rPr lang="nb-NO" i="1" dirty="0"/>
              <a:t>N</a:t>
            </a:r>
            <a:r>
              <a:rPr lang="nb-NO" i="1" baseline="-25000" dirty="0"/>
              <a:t>e</a:t>
            </a:r>
            <a:r>
              <a:rPr lang="ru-RU" i="1" dirty="0"/>
              <a:t> = </a:t>
            </a:r>
            <a:r>
              <a:rPr lang="nb-NO" i="1" dirty="0"/>
              <a:t>c n</a:t>
            </a:r>
            <a:r>
              <a:rPr lang="nb-NO" i="1" baseline="30000" dirty="0"/>
              <a:t>i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N</a:t>
            </a:r>
            <a:r>
              <a:rPr lang="en-US" i="1" baseline="-25000" dirty="0"/>
              <a:t>e</a:t>
            </a:r>
            <a:r>
              <a:rPr lang="ru-RU" i="1" dirty="0"/>
              <a:t> = </a:t>
            </a:r>
            <a:r>
              <a:rPr lang="en-US" i="1" dirty="0"/>
              <a:t>c n</a:t>
            </a:r>
            <a:r>
              <a:rPr lang="ru-RU" i="1" baseline="30000" dirty="0"/>
              <a:t>3</a:t>
            </a:r>
            <a:r>
              <a:rPr lang="ru-RU" i="1" dirty="0"/>
              <a:t> </a:t>
            </a:r>
            <a:r>
              <a:rPr lang="ru-RU" dirty="0"/>
              <a:t>(при работе на ВФШ)</a:t>
            </a:r>
          </a:p>
          <a:p>
            <a:pPr marL="0" indent="0">
              <a:buNone/>
            </a:pPr>
            <a:r>
              <a:rPr lang="nb-NO" i="1" dirty="0"/>
              <a:t>N</a:t>
            </a:r>
            <a:r>
              <a:rPr lang="nb-NO" i="1" baseline="-25000" dirty="0"/>
              <a:t>e</a:t>
            </a:r>
            <a:r>
              <a:rPr lang="ru-RU" i="1" dirty="0"/>
              <a:t> = </a:t>
            </a:r>
            <a:r>
              <a:rPr lang="nb-NO" i="1" dirty="0"/>
              <a:t>c n</a:t>
            </a:r>
            <a:r>
              <a:rPr lang="nb-NO" i="1" baseline="30000" dirty="0"/>
              <a:t>i</a:t>
            </a:r>
            <a:endParaRPr lang="ru-RU" dirty="0"/>
          </a:p>
          <a:p>
            <a:pPr marL="0" indent="0">
              <a:buNone/>
            </a:pPr>
            <a:r>
              <a:rPr lang="nb-NO" dirty="0"/>
              <a:t>y=ax +b, </a:t>
            </a:r>
            <a:endParaRPr lang="ru-RU" dirty="0"/>
          </a:p>
          <a:p>
            <a:pPr marL="0" indent="0">
              <a:buNone/>
            </a:pPr>
            <a:r>
              <a:rPr lang="nb-NO" dirty="0"/>
              <a:t>log(</a:t>
            </a:r>
            <a:r>
              <a:rPr lang="nb-NO" i="1" dirty="0"/>
              <a:t>N</a:t>
            </a:r>
            <a:r>
              <a:rPr lang="nb-NO" i="1" baseline="-25000" dirty="0"/>
              <a:t>e</a:t>
            </a:r>
            <a:r>
              <a:rPr lang="nb-NO" dirty="0"/>
              <a:t>) = </a:t>
            </a:r>
            <a:r>
              <a:rPr lang="nb-NO" i="1" dirty="0"/>
              <a:t>i </a:t>
            </a:r>
            <a:r>
              <a:rPr lang="nb-NO" dirty="0"/>
              <a:t>log(</a:t>
            </a:r>
            <a:r>
              <a:rPr lang="nb-NO" i="1" dirty="0"/>
              <a:t>n</a:t>
            </a:r>
            <a:r>
              <a:rPr lang="nb-NO" dirty="0"/>
              <a:t>) +log(</a:t>
            </a:r>
            <a:r>
              <a:rPr lang="nb-NO" i="1" dirty="0"/>
              <a:t>c</a:t>
            </a:r>
            <a:r>
              <a:rPr lang="nb-NO" dirty="0"/>
              <a:t>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08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0A5856A-0BB5-47CA-A885-7A38BB7D7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8137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линия в линейных шкалах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мощности в логарифмических шкалах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A6F5C59-6B70-4F5B-8E69-74DC22314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8DEA279-83BF-4A2D-9A81-04B983DF1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7" name="Полотно 1">
            <a:extLst>
              <a:ext uri="{FF2B5EF4-FFF2-40B4-BE49-F238E27FC236}">
                <a16:creationId xmlns:a16="http://schemas.microsoft.com/office/drawing/2014/main" id="{2B4DB64E-4BC6-4498-87E5-D3EAC11ED47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600200"/>
            <a:ext cx="3322754" cy="3006600"/>
            <a:chOff x="0" y="0"/>
            <a:chExt cx="33227" cy="30066"/>
          </a:xfrm>
        </p:grpSpPr>
        <p:sp>
          <p:nvSpPr>
            <p:cNvPr id="8" name="AutoShape 3">
              <a:extLst>
                <a:ext uri="{FF2B5EF4-FFF2-40B4-BE49-F238E27FC236}">
                  <a16:creationId xmlns:a16="http://schemas.microsoft.com/office/drawing/2014/main" id="{3B2F044B-7EA4-47B8-A3A7-8AF3FF88F6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30924" cy="24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9" name="Рисунок 2">
              <a:extLst>
                <a:ext uri="{FF2B5EF4-FFF2-40B4-BE49-F238E27FC236}">
                  <a16:creationId xmlns:a16="http://schemas.microsoft.com/office/drawing/2014/main" id="{84E59F71-5F60-48EE-895C-D4ADADD370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3227" cy="30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10">
            <a:extLst>
              <a:ext uri="{FF2B5EF4-FFF2-40B4-BE49-F238E27FC236}">
                <a16:creationId xmlns:a16="http://schemas.microsoft.com/office/drawing/2014/main" id="{2EE89CCD-606B-4D8F-9C8E-9EF7E8795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818" y="1600199"/>
            <a:ext cx="104272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1" name="Полотно 3">
            <a:extLst>
              <a:ext uri="{FF2B5EF4-FFF2-40B4-BE49-F238E27FC236}">
                <a16:creationId xmlns:a16="http://schemas.microsoft.com/office/drawing/2014/main" id="{7EDA1355-5321-4E93-8446-6C025CAE8C05}"/>
              </a:ext>
            </a:extLst>
          </p:cNvPr>
          <p:cNvGrpSpPr>
            <a:grpSpLocks/>
          </p:cNvGrpSpPr>
          <p:nvPr/>
        </p:nvGrpSpPr>
        <p:grpSpPr bwMode="auto">
          <a:xfrm>
            <a:off x="4001001" y="1556792"/>
            <a:ext cx="5050216" cy="3340839"/>
            <a:chOff x="0" y="0"/>
            <a:chExt cx="44290" cy="25908"/>
          </a:xfrm>
        </p:grpSpPr>
        <p:sp>
          <p:nvSpPr>
            <p:cNvPr id="12" name="AutoShape 9">
              <a:extLst>
                <a:ext uri="{FF2B5EF4-FFF2-40B4-BE49-F238E27FC236}">
                  <a16:creationId xmlns:a16="http://schemas.microsoft.com/office/drawing/2014/main" id="{95ACF18B-295E-4154-BE98-8B8454BD1EF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41770" cy="25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3" name="Рисунок 4">
              <a:extLst>
                <a:ext uri="{FF2B5EF4-FFF2-40B4-BE49-F238E27FC236}">
                  <a16:creationId xmlns:a16="http://schemas.microsoft.com/office/drawing/2014/main" id="{CF2A765D-84B7-437D-AEBC-76CAEF7B4E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4290" cy="243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 Box 7">
              <a:extLst>
                <a:ext uri="{FF2B5EF4-FFF2-40B4-BE49-F238E27FC236}">
                  <a16:creationId xmlns:a16="http://schemas.microsoft.com/office/drawing/2014/main" id="{1AFBF78F-E01E-4D34-AB8F-9F9D822E3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54" y="4216"/>
              <a:ext cx="18936" cy="35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ru-RU" sz="1400" b="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Ne = c ni</a:t>
              </a:r>
              <a:endParaRPr kumimoji="0" lang="nb-N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log(</a:t>
              </a:r>
              <a:r>
                <a:rPr kumimoji="0" lang="nb-NO" altLang="ru-RU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N</a:t>
              </a:r>
              <a:r>
                <a:rPr kumimoji="0" lang="nb-NO" altLang="ru-RU" sz="1400" b="0" i="1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e</a:t>
              </a:r>
              <a:r>
                <a:rPr kumimoji="0" lang="nb-NO" alt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) = </a:t>
              </a:r>
              <a:r>
                <a:rPr kumimoji="0" lang="nb-NO" altLang="ru-RU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 </a:t>
              </a:r>
              <a:r>
                <a:rPr kumimoji="0" lang="nb-NO" alt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log(</a:t>
              </a:r>
              <a:r>
                <a:rPr kumimoji="0" lang="nb-NO" altLang="ru-RU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n</a:t>
              </a:r>
              <a:r>
                <a:rPr kumimoji="0" lang="nb-NO" alt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) +log(</a:t>
              </a:r>
              <a:r>
                <a:rPr kumimoji="0" lang="nb-NO" altLang="ru-RU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</a:t>
              </a:r>
              <a:r>
                <a:rPr kumimoji="0" lang="nb-NO" altLang="ru-R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kumimoji="0" lang="nb-N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b-N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6">
              <a:extLst>
                <a:ext uri="{FF2B5EF4-FFF2-40B4-BE49-F238E27FC236}">
                  <a16:creationId xmlns:a16="http://schemas.microsoft.com/office/drawing/2014/main" id="{C11E2862-C266-41E9-AD13-CA1F70172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7" y="501"/>
              <a:ext cx="7855" cy="25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b-NO" altLang="ru-RU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y=log(N</a:t>
              </a:r>
              <a:r>
                <a:rPr kumimoji="0" lang="nb-NO" altLang="ru-RU" sz="14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e</a:t>
              </a:r>
              <a:r>
                <a:rPr kumimoji="0" lang="nb-NO" altLang="ru-RU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kumimoji="0" lang="nb-NO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b-NO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247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DDCAC-943A-401D-924A-2A9FBC6A1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Внешняя характеристика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AC8F3B-BD7A-48FA-96F3-1138F97DA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46A33A4-A379-464A-8627-9B666C32A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7944" y="1576184"/>
            <a:ext cx="454342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40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rcRect t="50841"/>
          <a:stretch>
            <a:fillRect/>
          </a:stretch>
        </p:blipFill>
        <p:spPr bwMode="auto">
          <a:xfrm>
            <a:off x="4139952" y="2636912"/>
            <a:ext cx="4392000" cy="327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235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Ограничительные характеристики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221" y="3351768"/>
            <a:ext cx="3312368" cy="2557245"/>
          </a:xfrm>
        </p:spPr>
        <p:txBody>
          <a:bodyPr>
            <a:normAutofit/>
          </a:bodyPr>
          <a:lstStyle/>
          <a:p>
            <a:pPr marL="77788" indent="-77788">
              <a:spcBef>
                <a:spcPts val="0"/>
              </a:spcBef>
              <a:buNone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en-GB" sz="28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GB" sz="2800" i="1" baseline="-25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GB" sz="2800" i="1" dirty="0">
                <a:latin typeface="Times New Roman" pitchFamily="18" charset="0"/>
                <a:cs typeface="Times New Roman" pitchFamily="18" charset="0"/>
              </a:rPr>
              <a:t>cons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t, </a:t>
            </a:r>
          </a:p>
          <a:p>
            <a:pPr marL="77788" indent="-77788">
              <a:spcBef>
                <a:spcPts val="0"/>
              </a:spcBef>
              <a:buNone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3 –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n= 103.3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об/мин, </a:t>
            </a:r>
          </a:p>
          <a:p>
            <a:pPr marL="77788" indent="-77788">
              <a:spcBef>
                <a:spcPts val="0"/>
              </a:spcBef>
              <a:buNone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4 и 5 -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ограничительная характеристика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1374" r="4493"/>
          <a:stretch>
            <a:fillRect/>
          </a:stretch>
        </p:blipFill>
        <p:spPr bwMode="auto">
          <a:xfrm>
            <a:off x="3639357" y="1268760"/>
            <a:ext cx="539319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37155" y="1136988"/>
            <a:ext cx="33123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А – номинальный режим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– максимально допустимая мощность</a:t>
            </a:r>
            <a:r>
              <a:rPr lang="en-US" sz="26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1374" r="4493"/>
          <a:stretch>
            <a:fillRect/>
          </a:stretch>
        </p:blipFill>
        <p:spPr bwMode="auto">
          <a:xfrm>
            <a:off x="1250847" y="490364"/>
            <a:ext cx="6642305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388EB-C619-430A-B046-C0109943D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Содержание работы.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07AD45-44E8-4F2F-AB72-B2849D9ED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Исследовать и изучить ограничительную характеристику судового дизеля.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Выполнить эскиз ограничительной характеристики.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Рассмотреть и описать зоны длительной и кратковременной работы двигателя.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Ответить на контрольные вопросы.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Составить отчёт.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Включить в отчёт эскиз ограничительной характеристики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Ответы на контрольные вопросы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941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9EB41-7474-4DF4-927F-14A96FF36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1240C2-6E5B-4EF7-94DC-AE63298BE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9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является главным аргументом для наложения ограничений на развиваемое двигателем среднее эффективное давление на всем допустимом диапа­зоне оборотов?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ограничивают ограничительные характеристики?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какой области частоты вращения до­пускается работа при давлении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р</a:t>
            </a:r>
            <a:r>
              <a:rPr lang="ru-R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100%?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делать, если режим переходит в область меньшей частоты вращения?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зона рекомендована для назначения режимов длительной работы двигателя?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654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3588</TotalTime>
  <Words>292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Практическое занятие №24 Анализ ограничительных характеристик</vt:lpstr>
      <vt:lpstr>Изображение характеристик двигателя в логарифмических шкалах</vt:lpstr>
      <vt:lpstr>Прямая линия в линейных шкалах График мощности в логарифмических шкалах</vt:lpstr>
      <vt:lpstr>Внешняя характеристика</vt:lpstr>
      <vt:lpstr>Ограничительные характеристики</vt:lpstr>
      <vt:lpstr>Презентация PowerPoint</vt:lpstr>
      <vt:lpstr>Содержание работы. </vt:lpstr>
      <vt:lpstr>Контрольные вопросы.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Malyshev yuriy</dc:creator>
  <cp:lastModifiedBy>Malyshev yuriy</cp:lastModifiedBy>
  <cp:revision>17</cp:revision>
  <dcterms:created xsi:type="dcterms:W3CDTF">2016-11-08T18:26:58Z</dcterms:created>
  <dcterms:modified xsi:type="dcterms:W3CDTF">2019-02-05T04:03:01Z</dcterms:modified>
</cp:coreProperties>
</file>