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4" r:id="rId5"/>
    <p:sldId id="258" r:id="rId6"/>
    <p:sldId id="265" r:id="rId7"/>
    <p:sldId id="259" r:id="rId8"/>
    <p:sldId id="267" r:id="rId9"/>
    <p:sldId id="260" r:id="rId10"/>
    <p:sldId id="266" r:id="rId11"/>
    <p:sldId id="261" r:id="rId12"/>
    <p:sldId id="268" r:id="rId13"/>
    <p:sldId id="271" r:id="rId14"/>
    <p:sldId id="269" r:id="rId15"/>
    <p:sldId id="263"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3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image" Target="../media/image4.emf"/><Relationship Id="rId12" Type="http://schemas.openxmlformats.org/officeDocument/2006/relationships/slide" Target="slide9.xml"/><Relationship Id="rId17" Type="http://schemas.openxmlformats.org/officeDocument/2006/relationships/image" Target="../media/image9.emf"/><Relationship Id="rId2" Type="http://schemas.openxmlformats.org/officeDocument/2006/relationships/hyperlink" Target="http://i1.studmed.ru/7/e/148406.jpg" TargetMode="External"/><Relationship Id="rId16"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6.emf"/><Relationship Id="rId5" Type="http://schemas.openxmlformats.org/officeDocument/2006/relationships/image" Target="../media/image3.emf"/><Relationship Id="rId15" Type="http://schemas.openxmlformats.org/officeDocument/2006/relationships/image" Target="../media/image8.emf"/><Relationship Id="rId10" Type="http://schemas.openxmlformats.org/officeDocument/2006/relationships/slide" Target="slide7.xml"/><Relationship Id="rId4" Type="http://schemas.openxmlformats.org/officeDocument/2006/relationships/image" Target="../media/image2.jpeg"/><Relationship Id="rId9" Type="http://schemas.openxmlformats.org/officeDocument/2006/relationships/image" Target="../media/image5.emf"/><Relationship Id="rId14" Type="http://schemas.openxmlformats.org/officeDocument/2006/relationships/slide" Target="slide1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image" Target="../media/image8.emf"/><Relationship Id="rId2" Type="http://schemas.openxmlformats.org/officeDocument/2006/relationships/image" Target="../media/image3.emf"/><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6.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slide" Target="slide9.xml"/><Relationship Id="rId14"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18" Type="http://schemas.openxmlformats.org/officeDocument/2006/relationships/slide" Target="slide13.xml"/><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image" Target="../media/image17.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19" Type="http://schemas.openxmlformats.org/officeDocument/2006/relationships/slide" Target="slide14.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18" Type="http://schemas.openxmlformats.org/officeDocument/2006/relationships/slide" Target="slide13.xml"/><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slide" Target="slide12.xml"/><Relationship Id="rId1" Type="http://schemas.openxmlformats.org/officeDocument/2006/relationships/themeOverride" Target="../theme/themeOverride2.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19" Type="http://schemas.openxmlformats.org/officeDocument/2006/relationships/slide" Target="slide14.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slide" Target="slide15.xml"/><Relationship Id="rId18" Type="http://schemas.openxmlformats.org/officeDocument/2006/relationships/slide" Target="slide14.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image" Target="../media/image8.emf"/><Relationship Id="rId17" Type="http://schemas.openxmlformats.org/officeDocument/2006/relationships/slide" Target="slide13.xml"/><Relationship Id="rId2" Type="http://schemas.openxmlformats.org/officeDocument/2006/relationships/image" Target="../media/image3.emf"/><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2.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slide" Target="slide9.xml"/><Relationship Id="rId14" Type="http://schemas.openxmlformats.org/officeDocument/2006/relationships/image" Target="../media/image9.emf"/></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18" Type="http://schemas.openxmlformats.org/officeDocument/2006/relationships/slide" Target="slide13.xml"/><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slide" Target="slide12.xml"/><Relationship Id="rId1" Type="http://schemas.openxmlformats.org/officeDocument/2006/relationships/themeOverride" Target="../theme/themeOverride3.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19" Type="http://schemas.openxmlformats.org/officeDocument/2006/relationships/slide" Target="slide14.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image" Target="../media/image18.jpeg"/><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image" Target="../media/image8.emf"/><Relationship Id="rId2" Type="http://schemas.openxmlformats.org/officeDocument/2006/relationships/image" Target="../media/image3.emf"/><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6.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slide" Target="slide9.xml"/><Relationship Id="rId14"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7.emf"/><Relationship Id="rId3" Type="http://schemas.openxmlformats.org/officeDocument/2006/relationships/image" Target="../media/image10.png"/><Relationship Id="rId7" Type="http://schemas.openxmlformats.org/officeDocument/2006/relationships/image" Target="../media/image4.emf"/><Relationship Id="rId12" Type="http://schemas.openxmlformats.org/officeDocument/2006/relationships/slide" Target="slide9.xml"/><Relationship Id="rId17" Type="http://schemas.openxmlformats.org/officeDocument/2006/relationships/image" Target="../media/image9.emf"/><Relationship Id="rId2" Type="http://schemas.openxmlformats.org/officeDocument/2006/relationships/hyperlink" Target="http://1.bp.blogspot.com/-3UpUcL5FOHE/U2C-B4KzrsI/AAAAAAAABGQ/m6u64zpbVOg/s1600/1.png" TargetMode="Externa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6.emf"/><Relationship Id="rId5" Type="http://schemas.openxmlformats.org/officeDocument/2006/relationships/image" Target="../media/image3.emf"/><Relationship Id="rId15" Type="http://schemas.openxmlformats.org/officeDocument/2006/relationships/image" Target="../media/image8.emf"/><Relationship Id="rId10" Type="http://schemas.openxmlformats.org/officeDocument/2006/relationships/slide" Target="slide7.xml"/><Relationship Id="rId4" Type="http://schemas.openxmlformats.org/officeDocument/2006/relationships/image" Target="../media/image11.png"/><Relationship Id="rId9" Type="http://schemas.openxmlformats.org/officeDocument/2006/relationships/image" Target="../media/image5.emf"/><Relationship Id="rId14" Type="http://schemas.openxmlformats.org/officeDocument/2006/relationships/slide" Target="slide11.xml"/></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slide" Target="slide15.xml"/><Relationship Id="rId18" Type="http://schemas.openxmlformats.org/officeDocument/2006/relationships/slide" Target="slide4.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image" Target="../media/image8.emf"/><Relationship Id="rId17" Type="http://schemas.openxmlformats.org/officeDocument/2006/relationships/image" Target="../media/image13.png"/><Relationship Id="rId2" Type="http://schemas.openxmlformats.org/officeDocument/2006/relationships/image" Target="../media/image3.emf"/><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3.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slide" Target="slide9.xml"/><Relationship Id="rId14" Type="http://schemas.openxmlformats.org/officeDocument/2006/relationships/image" Target="../media/image9.emf"/></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image" Target="../media/image8.emf"/><Relationship Id="rId17" Type="http://schemas.openxmlformats.org/officeDocument/2006/relationships/slide" Target="slide4.xml"/><Relationship Id="rId2" Type="http://schemas.openxmlformats.org/officeDocument/2006/relationships/image" Target="../media/image3.emf"/><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3.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slide" Target="slide9.xml"/><Relationship Id="rId1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image" Target="../media/image14.jpeg"/><Relationship Id="rId16"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slideLayout" Target="../slideLayouts/slideLayout2.xml"/><Relationship Id="rId16" Type="http://schemas.openxmlformats.org/officeDocument/2006/relationships/slide" Target="slide6.xml"/><Relationship Id="rId1" Type="http://schemas.openxmlformats.org/officeDocument/2006/relationships/themeOverride" Target="../theme/themeOverride1.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image" Target="../media/image15.jpeg"/><Relationship Id="rId16"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image" Target="../media/image8.emf"/><Relationship Id="rId2" Type="http://schemas.openxmlformats.org/officeDocument/2006/relationships/image" Target="../media/image3.emf"/><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6.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slide" Target="slide9.xml"/><Relationship Id="rId14" Type="http://schemas.openxmlformats.org/officeDocument/2006/relationships/image" Target="../media/image9.emf"/></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5.emf"/><Relationship Id="rId12" Type="http://schemas.openxmlformats.org/officeDocument/2006/relationships/slide" Target="slide11.xml"/><Relationship Id="rId17" Type="http://schemas.openxmlformats.org/officeDocument/2006/relationships/image" Target="../media/image12.png"/><Relationship Id="rId2" Type="http://schemas.openxmlformats.org/officeDocument/2006/relationships/image" Target="../media/image16.jpeg"/><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emf"/><Relationship Id="rId5" Type="http://schemas.openxmlformats.org/officeDocument/2006/relationships/image" Target="../media/image4.emf"/><Relationship Id="rId15" Type="http://schemas.openxmlformats.org/officeDocument/2006/relationships/image" Target="../media/image9.emf"/><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6.emf"/><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80728"/>
            <a:ext cx="7772400" cy="1470025"/>
          </a:xfrm>
        </p:spPr>
        <p:txBody>
          <a:bodyPr/>
          <a:lstStyle/>
          <a:p>
            <a:r>
              <a:rPr lang="ru-RU" dirty="0" smtClean="0"/>
              <a:t>Конструкция коллекторов, сепараторов пара, трубок</a:t>
            </a:r>
            <a:endParaRPr lang="ru-RU" dirty="0"/>
          </a:p>
        </p:txBody>
      </p:sp>
      <p:sp>
        <p:nvSpPr>
          <p:cNvPr id="4" name="Прямоугольник 3"/>
          <p:cNvSpPr/>
          <p:nvPr/>
        </p:nvSpPr>
        <p:spPr>
          <a:xfrm>
            <a:off x="1187624" y="4536007"/>
            <a:ext cx="7128792" cy="830997"/>
          </a:xfrm>
          <a:prstGeom prst="rect">
            <a:avLst/>
          </a:prstGeom>
        </p:spPr>
        <p:txBody>
          <a:bodyPr wrap="square">
            <a:spAutoFit/>
          </a:bodyPr>
          <a:lstStyle/>
          <a:p>
            <a:r>
              <a:rPr lang="ru-RU" sz="2400" dirty="0" err="1" smtClean="0"/>
              <a:t>А.Г.Верете</a:t>
            </a:r>
            <a:r>
              <a:rPr lang="ru-RU" sz="2400" dirty="0" smtClean="0"/>
              <a:t> </a:t>
            </a:r>
            <a:r>
              <a:rPr lang="ru-RU" sz="2400" dirty="0" err="1" smtClean="0"/>
              <a:t>А.,К.,Дельвиг</a:t>
            </a:r>
            <a:r>
              <a:rPr lang="ru-RU" sz="2400" dirty="0" smtClean="0"/>
              <a:t>.  Судовые газовые и паровые </a:t>
            </a:r>
            <a:r>
              <a:rPr lang="ru-RU" sz="2400" dirty="0" err="1" smtClean="0"/>
              <a:t>эгернетические</a:t>
            </a:r>
            <a:r>
              <a:rPr lang="ru-RU" sz="2400" dirty="0" smtClean="0"/>
              <a:t> установки. Стр</a:t>
            </a:r>
            <a:r>
              <a:rPr lang="ru-RU" sz="2400" dirty="0" smtClean="0"/>
              <a:t>. 18-22 </a:t>
            </a:r>
            <a:endParaRPr lang="ru-RU" sz="2400" dirty="0"/>
          </a:p>
        </p:txBody>
      </p:sp>
      <p:pic>
        <p:nvPicPr>
          <p:cNvPr id="5" name="Picture 2" descr="Верете А.Г., Дельвинг А.К. Судовые паровые и газовые энергетические установки">
            <a:hlinkClick r:id="rId2"/>
          </p:cNvPr>
          <p:cNvPicPr>
            <a:picLocks noChangeAspect="1" noChangeArrowheads="1"/>
          </p:cNvPicPr>
          <p:nvPr/>
        </p:nvPicPr>
        <p:blipFill>
          <a:blip r:embed="rId3" cstate="print"/>
          <a:srcRect/>
          <a:stretch>
            <a:fillRect/>
          </a:stretch>
        </p:blipFill>
        <p:spPr bwMode="auto">
          <a:xfrm>
            <a:off x="611560" y="4581128"/>
            <a:ext cx="432000" cy="680310"/>
          </a:xfrm>
          <a:prstGeom prst="rect">
            <a:avLst/>
          </a:prstGeom>
          <a:ln>
            <a:noFill/>
          </a:ln>
          <a:effectLst/>
        </p:spPr>
      </p:pic>
      <p:pic>
        <p:nvPicPr>
          <p:cNvPr id="6146" name="Picture 2" descr="Барабаны паровых котлов"/>
          <p:cNvPicPr>
            <a:picLocks noChangeAspect="1" noChangeArrowheads="1"/>
          </p:cNvPicPr>
          <p:nvPr/>
        </p:nvPicPr>
        <p:blipFill>
          <a:blip r:embed="rId4" cstate="print"/>
          <a:srcRect/>
          <a:stretch>
            <a:fillRect/>
          </a:stretch>
        </p:blipFill>
        <p:spPr bwMode="auto">
          <a:xfrm>
            <a:off x="395536" y="2420888"/>
            <a:ext cx="1514475" cy="1428750"/>
          </a:xfrm>
          <a:prstGeom prst="rect">
            <a:avLst/>
          </a:prstGeom>
          <a:noFill/>
        </p:spPr>
      </p:pic>
      <p:grpSp>
        <p:nvGrpSpPr>
          <p:cNvPr id="13" name="Группа 12"/>
          <p:cNvGrpSpPr/>
          <p:nvPr/>
        </p:nvGrpSpPr>
        <p:grpSpPr>
          <a:xfrm>
            <a:off x="676772" y="5949280"/>
            <a:ext cx="7783660" cy="576000"/>
            <a:chOff x="420980" y="5661248"/>
            <a:chExt cx="7783660" cy="576000"/>
          </a:xfrm>
        </p:grpSpPr>
        <p:pic>
          <p:nvPicPr>
            <p:cNvPr id="1026" name="Picture 2">
              <a:hlinkClick r:id="" action="ppaction://hlinkshowjump?jump=firstslide"/>
            </p:cNvPr>
            <p:cNvPicPr>
              <a:picLocks noChangeAspect="1" noChangeArrowheads="1"/>
            </p:cNvPicPr>
            <p:nvPr/>
          </p:nvPicPr>
          <p:blipFill>
            <a:blip r:embed="rId5" cstate="print"/>
            <a:srcRect l="2410" t="3148"/>
            <a:stretch>
              <a:fillRect/>
            </a:stretch>
          </p:blipFill>
          <p:spPr bwMode="auto">
            <a:xfrm>
              <a:off x="420980" y="5661248"/>
              <a:ext cx="758272" cy="576000"/>
            </a:xfrm>
            <a:prstGeom prst="rect">
              <a:avLst/>
            </a:prstGeom>
            <a:noFill/>
            <a:ln w="9525">
              <a:noFill/>
              <a:miter lim="800000"/>
              <a:headEnd/>
              <a:tailEnd/>
            </a:ln>
            <a:effectLst>
              <a:innerShdw blurRad="469900" dist="50800" dir="8100000">
                <a:prstClr val="black">
                  <a:alpha val="50000"/>
                </a:prstClr>
              </a:innerShdw>
            </a:effectLst>
          </p:spPr>
        </p:pic>
        <p:pic>
          <p:nvPicPr>
            <p:cNvPr id="1027" name="Picture 3">
              <a:hlinkClick r:id="rId6" action="ppaction://hlinksldjump"/>
            </p:cNvPr>
            <p:cNvPicPr>
              <a:picLocks noChangeAspect="1" noChangeArrowheads="1"/>
            </p:cNvPicPr>
            <p:nvPr/>
          </p:nvPicPr>
          <p:blipFill>
            <a:blip r:embed="rId7"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28" name="Picture 4">
              <a:hlinkClick r:id="rId8" action="ppaction://hlinksldjump"/>
            </p:cNvPr>
            <p:cNvPicPr>
              <a:picLocks noChangeAspect="1" noChangeArrowheads="1"/>
            </p:cNvPicPr>
            <p:nvPr/>
          </p:nvPicPr>
          <p:blipFill>
            <a:blip r:embed="rId9"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29" name="Picture 5">
              <a:hlinkClick r:id="rId10" action="ppaction://hlinksldjump"/>
            </p:cNvPr>
            <p:cNvPicPr>
              <a:picLocks noChangeAspect="1" noChangeArrowheads="1"/>
            </p:cNvPicPr>
            <p:nvPr/>
          </p:nvPicPr>
          <p:blipFill>
            <a:blip r:embed="rId11"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30" name="Picture 6">
              <a:hlinkClick r:id="rId12" action="ppaction://hlinksldjump"/>
            </p:cNvPr>
            <p:cNvPicPr>
              <a:picLocks noChangeAspect="1" noChangeArrowheads="1"/>
            </p:cNvPicPr>
            <p:nvPr/>
          </p:nvPicPr>
          <p:blipFill>
            <a:blip r:embed="rId13"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31" name="Picture 7">
              <a:hlinkClick r:id="rId14" action="ppaction://hlinksldjump"/>
            </p:cNvPr>
            <p:cNvPicPr>
              <a:picLocks noChangeAspect="1" noChangeArrowheads="1"/>
            </p:cNvPicPr>
            <p:nvPr/>
          </p:nvPicPr>
          <p:blipFill>
            <a:blip r:embed="rId15"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32" name="Picture 8">
              <a:hlinkClick r:id="rId16" action="ppaction://hlinksldjump"/>
            </p:cNvPr>
            <p:cNvPicPr>
              <a:picLocks noChangeAspect="1" noChangeArrowheads="1"/>
            </p:cNvPicPr>
            <p:nvPr/>
          </p:nvPicPr>
          <p:blipFill>
            <a:blip r:embed="rId17"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dirty="0" smtClean="0"/>
              <a:t>Лючки</a:t>
            </a:r>
            <a:endParaRPr lang="ru-RU" dirty="0"/>
          </a:p>
        </p:txBody>
      </p:sp>
      <p:sp>
        <p:nvSpPr>
          <p:cNvPr id="3" name="Содержимое 2"/>
          <p:cNvSpPr>
            <a:spLocks noGrp="1"/>
          </p:cNvSpPr>
          <p:nvPr>
            <p:ph idx="1"/>
          </p:nvPr>
        </p:nvSpPr>
        <p:spPr>
          <a:xfrm>
            <a:off x="251520" y="764704"/>
            <a:ext cx="8784976" cy="5472608"/>
          </a:xfrm>
        </p:spPr>
        <p:txBody>
          <a:bodyPr>
            <a:normAutofit fontScale="70000" lnSpcReduction="20000"/>
          </a:bodyPr>
          <a:lstStyle/>
          <a:p>
            <a:pPr marL="88900" indent="19050" algn="just">
              <a:buNone/>
            </a:pPr>
            <a:r>
              <a:rPr lang="ru-RU" dirty="0" smtClean="0"/>
              <a:t>Если диаметр коллектора меньше 450 мм, то для осмотра, очистки и ремонта установленных в нем труб предусматриваются лючки или отверстия, расположенные напротив труб и закрываемые </a:t>
            </a:r>
            <a:r>
              <a:rPr lang="ru-RU" dirty="0" err="1" smtClean="0"/>
              <a:t>лючковыми</a:t>
            </a:r>
            <a:r>
              <a:rPr lang="ru-RU" dirty="0" smtClean="0"/>
              <a:t> крышками </a:t>
            </a:r>
            <a:r>
              <a:rPr lang="en-GB" dirty="0" err="1" smtClean="0"/>
              <a:t>или</a:t>
            </a:r>
            <a:r>
              <a:rPr lang="en-GB" cap="small" dirty="0" smtClean="0"/>
              <a:t> </a:t>
            </a:r>
            <a:r>
              <a:rPr lang="ru-RU" dirty="0" smtClean="0"/>
              <a:t>пробками. На </a:t>
            </a:r>
            <a:r>
              <a:rPr lang="ru-RU" dirty="0" smtClean="0"/>
              <a:t>рисунке </a:t>
            </a:r>
            <a:r>
              <a:rPr lang="ru-RU" dirty="0" smtClean="0"/>
              <a:t>а показан наиболее простой вариант закрытия отверстий резьбовыми </a:t>
            </a:r>
            <a:r>
              <a:rPr lang="ru-RU" dirty="0" smtClean="0"/>
              <a:t>пробками </a:t>
            </a:r>
            <a:r>
              <a:rPr lang="ru-RU" dirty="0" smtClean="0"/>
              <a:t>1 на прокладках 2. На </a:t>
            </a:r>
            <a:r>
              <a:rPr lang="ru-RU" dirty="0" smtClean="0"/>
              <a:t>рисунке </a:t>
            </a:r>
            <a:r>
              <a:rPr lang="ru-RU" dirty="0" smtClean="0"/>
              <a:t>показаны конструкции пробковых закрытий, применяемые в котлах, работающих на паре высоких параметров. Недостатками рассмотренных пробковых закрытий являются сложность их вывертывания, несмотря на то, что при постановке пробок их резьбу смазывают графитовой </a:t>
            </a:r>
            <a:r>
              <a:rPr lang="ru-RU" dirty="0" smtClean="0"/>
              <a:t>смазкой. Наиболее </a:t>
            </a:r>
            <a:r>
              <a:rPr lang="ru-RU" dirty="0" smtClean="0"/>
              <a:t>удобным и достаточно надежным способом, является закры­тие лючков крышками на </a:t>
            </a:r>
            <a:r>
              <a:rPr lang="ru-RU" dirty="0" smtClean="0"/>
              <a:t>прокладках. </a:t>
            </a:r>
            <a:r>
              <a:rPr lang="ru-RU" dirty="0" smtClean="0"/>
              <a:t>Крышку 8 овальной формы, имеющую штырь с резьбой, заводят в коллектор 6 и </a:t>
            </a:r>
            <a:r>
              <a:rPr lang="ru-RU" dirty="0" smtClean="0"/>
              <a:t>притягивают </a:t>
            </a:r>
            <a:r>
              <a:rPr lang="ru-RU" dirty="0" smtClean="0"/>
              <a:t>с помощью гайки 4 и поперечины 5. При натяге гайка, упираясь в поперечину, обжимает прокладку 7. Резьбовое отверстие 3 в штыре крышки предназначено для ввертывания рыма для страховочного шкерта. Ма­териалом уплотняющих прокладок в зависимости от места уплотнения, среды, давления и температуры могут быть специальная люковая лента, </a:t>
            </a:r>
            <a:r>
              <a:rPr lang="ru-RU" dirty="0" err="1" smtClean="0"/>
              <a:t>паронит</a:t>
            </a:r>
            <a:r>
              <a:rPr lang="ru-RU" dirty="0" smtClean="0"/>
              <a:t>, </a:t>
            </a:r>
            <a:r>
              <a:rPr lang="ru-RU" dirty="0" err="1" smtClean="0"/>
              <a:t>клингерит</a:t>
            </a:r>
            <a:r>
              <a:rPr lang="ru-RU" dirty="0" smtClean="0"/>
              <a:t>, медь, мягкая сталь.</a:t>
            </a:r>
            <a:endParaRPr lang="ru-RU" dirty="0"/>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2"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3" action="ppaction://hlinksldjump"/>
            </p:cNvPr>
            <p:cNvPicPr>
              <a:picLocks noChangeAspect="1" noChangeArrowheads="1"/>
            </p:cNvPicPr>
            <p:nvPr/>
          </p:nvPicPr>
          <p:blipFill>
            <a:blip r:embed="rId4"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5" action="ppaction://hlinksldjump"/>
            </p:cNvPr>
            <p:cNvPicPr>
              <a:picLocks noChangeAspect="1" noChangeArrowheads="1"/>
            </p:cNvPicPr>
            <p:nvPr/>
          </p:nvPicPr>
          <p:blipFill>
            <a:blip r:embed="rId6"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7" action="ppaction://hlinksldjump"/>
            </p:cNvPr>
            <p:cNvPicPr>
              <a:picLocks noChangeAspect="1" noChangeArrowheads="1"/>
            </p:cNvPicPr>
            <p:nvPr/>
          </p:nvPicPr>
          <p:blipFill>
            <a:blip r:embed="rId8"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9" action="ppaction://hlinksldjump"/>
            </p:cNvPr>
            <p:cNvPicPr>
              <a:picLocks noChangeAspect="1" noChangeArrowheads="1"/>
            </p:cNvPicPr>
            <p:nvPr/>
          </p:nvPicPr>
          <p:blipFill>
            <a:blip r:embed="rId10"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1" action="ppaction://hlinksldjump"/>
            </p:cNvPr>
            <p:cNvPicPr>
              <a:picLocks noChangeAspect="1" noChangeArrowheads="1"/>
            </p:cNvPicPr>
            <p:nvPr/>
          </p:nvPicPr>
          <p:blipFill>
            <a:blip r:embed="rId12"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3" action="ppaction://hlinksldjump"/>
            </p:cNvPr>
            <p:cNvPicPr>
              <a:picLocks noChangeAspect="1" noChangeArrowheads="1"/>
            </p:cNvPicPr>
            <p:nvPr/>
          </p:nvPicPr>
          <p:blipFill>
            <a:blip r:embed="rId14"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5" action="ppaction://hlinksldjump"/>
          </p:cNvPr>
          <p:cNvPicPr>
            <a:picLocks noChangeAspect="1" noChangeArrowheads="1"/>
          </p:cNvPicPr>
          <p:nvPr/>
        </p:nvPicPr>
        <p:blipFill>
          <a:blip r:embed="rId16" cstate="print"/>
          <a:srcRect/>
          <a:stretch>
            <a:fillRect/>
          </a:stretch>
        </p:blipFill>
        <p:spPr bwMode="auto">
          <a:xfrm>
            <a:off x="5364104" y="6579368"/>
            <a:ext cx="144000" cy="108000"/>
          </a:xfrm>
          <a:prstGeom prst="rect">
            <a:avLst/>
          </a:prstGeom>
          <a:noFill/>
          <a:ln w="9525">
            <a:noFill/>
            <a:miter lim="800000"/>
            <a:headEnd/>
            <a:tailEnd/>
          </a:ln>
          <a:effectLst>
            <a:innerShdw blurRad="482600" dist="50800" dir="8100000">
              <a:prstClr val="black">
                <a:alpha val="50000"/>
              </a:prstClr>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22114"/>
          </a:xfrm>
        </p:spPr>
        <p:txBody>
          <a:bodyPr>
            <a:normAutofit/>
          </a:bodyPr>
          <a:lstStyle/>
          <a:p>
            <a:pPr lvl="0"/>
            <a:r>
              <a:rPr lang="ru-RU" sz="3600" dirty="0" smtClean="0">
                <a:latin typeface="Times New Roman" pitchFamily="18" charset="0"/>
                <a:cs typeface="Arial" pitchFamily="34" charset="0"/>
              </a:rPr>
              <a:t>Внутреннее устройство коллекторов</a:t>
            </a:r>
            <a:endParaRPr lang="ru-RU" dirty="0"/>
          </a:p>
        </p:txBody>
      </p:sp>
      <p:pic>
        <p:nvPicPr>
          <p:cNvPr id="4099" name="Picture 3"/>
          <p:cNvPicPr>
            <a:picLocks noChangeAspect="1" noChangeArrowheads="1"/>
          </p:cNvPicPr>
          <p:nvPr/>
        </p:nvPicPr>
        <p:blipFill>
          <a:blip r:embed="rId2" cstate="print">
            <a:grayscl/>
          </a:blip>
          <a:srcRect/>
          <a:stretch>
            <a:fillRect/>
          </a:stretch>
        </p:blipFill>
        <p:spPr bwMode="auto">
          <a:xfrm>
            <a:off x="1619672" y="836720"/>
            <a:ext cx="5616000" cy="5052742"/>
          </a:xfrm>
          <a:prstGeom prst="rect">
            <a:avLst/>
          </a:prstGeom>
          <a:noFill/>
        </p:spPr>
      </p:pic>
      <p:grpSp>
        <p:nvGrpSpPr>
          <p:cNvPr id="5" name="Группа 4"/>
          <p:cNvGrpSpPr/>
          <p:nvPr/>
        </p:nvGrpSpPr>
        <p:grpSpPr>
          <a:xfrm>
            <a:off x="676772" y="5949280"/>
            <a:ext cx="7783660" cy="576000"/>
            <a:chOff x="420980" y="5661248"/>
            <a:chExt cx="7783660" cy="576000"/>
          </a:xfrm>
        </p:grpSpPr>
        <p:pic>
          <p:nvPicPr>
            <p:cNvPr id="6"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innerShdw blurRad="444500" dist="50800" dir="8100000">
                <a:prstClr val="black">
                  <a:alpha val="50000"/>
                </a:prstClr>
              </a:innerShdw>
            </a:effectLst>
          </p:spPr>
        </p:pic>
        <p:pic>
          <p:nvPicPr>
            <p:cNvPr id="12"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3" name="Picture 2">
            <a:hlinkClick r:id="rId16" action="ppaction://hlinksldjump"/>
          </p:cNvPr>
          <p:cNvPicPr>
            <a:picLocks noChangeAspect="1" noChangeArrowheads="1"/>
          </p:cNvPicPr>
          <p:nvPr/>
        </p:nvPicPr>
        <p:blipFill>
          <a:blip r:embed="rId17" cstate="print"/>
          <a:srcRect/>
          <a:stretch>
            <a:fillRect/>
          </a:stretch>
        </p:blipFill>
        <p:spPr bwMode="auto">
          <a:xfrm>
            <a:off x="6588240"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2">
            <a:hlinkClick r:id="rId18" action="ppaction://hlinksldjump"/>
          </p:cNvPr>
          <p:cNvPicPr>
            <a:picLocks noChangeAspect="1" noChangeArrowheads="1"/>
          </p:cNvPicPr>
          <p:nvPr/>
        </p:nvPicPr>
        <p:blipFill>
          <a:blip r:embed="rId17" cstate="print"/>
          <a:srcRect/>
          <a:stretch>
            <a:fillRect/>
          </a:stretch>
        </p:blipFill>
        <p:spPr bwMode="auto">
          <a:xfrm>
            <a:off x="6804264"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2">
            <a:hlinkClick r:id="rId19" action="ppaction://hlinksldjump"/>
          </p:cNvPr>
          <p:cNvPicPr>
            <a:picLocks noChangeAspect="1" noChangeArrowheads="1"/>
          </p:cNvPicPr>
          <p:nvPr/>
        </p:nvPicPr>
        <p:blipFill>
          <a:blip r:embed="rId17" cstate="print"/>
          <a:srcRect/>
          <a:stretch>
            <a:fillRect/>
          </a:stretch>
        </p:blipFill>
        <p:spPr bwMode="auto">
          <a:xfrm>
            <a:off x="7020288"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3600" b="1" dirty="0" smtClean="0">
                <a:cs typeface="Arial" pitchFamily="34" charset="0"/>
              </a:rPr>
              <a:t>Внутреннее устройство коллекторов</a:t>
            </a:r>
            <a:endParaRPr lang="ru-RU" sz="3600" b="1" dirty="0"/>
          </a:p>
        </p:txBody>
      </p:sp>
      <p:sp>
        <p:nvSpPr>
          <p:cNvPr id="3" name="Содержимое 2"/>
          <p:cNvSpPr>
            <a:spLocks noGrp="1"/>
          </p:cNvSpPr>
          <p:nvPr>
            <p:ph idx="1"/>
          </p:nvPr>
        </p:nvSpPr>
        <p:spPr>
          <a:xfrm>
            <a:off x="539552" y="1124744"/>
            <a:ext cx="8229600" cy="5112568"/>
          </a:xfrm>
        </p:spPr>
        <p:txBody>
          <a:bodyPr>
            <a:noAutofit/>
          </a:bodyPr>
          <a:lstStyle/>
          <a:p>
            <a:pPr marL="0" indent="0" algn="just">
              <a:spcBef>
                <a:spcPts val="0"/>
              </a:spcBef>
              <a:buNone/>
            </a:pPr>
            <a:r>
              <a:rPr lang="ru-RU" sz="2800" b="1" dirty="0" smtClean="0">
                <a:latin typeface="Times New Roman" pitchFamily="18" charset="0"/>
                <a:cs typeface="Times New Roman" pitchFamily="18" charset="0"/>
              </a:rPr>
              <a:t>В</a:t>
            </a:r>
            <a:r>
              <a:rPr lang="ru-RU" sz="2800" dirty="0" smtClean="0">
                <a:latin typeface="Times New Roman" pitchFamily="18" charset="0"/>
                <a:cs typeface="Times New Roman" pitchFamily="18" charset="0"/>
              </a:rPr>
              <a:t> паровом коллекторе котла могут располагаться  - парозаборная труба, </a:t>
            </a:r>
            <a:r>
              <a:rPr lang="ru-RU" sz="2800" dirty="0" err="1" smtClean="0">
                <a:latin typeface="Times New Roman" pitchFamily="18" charset="0"/>
                <a:cs typeface="Times New Roman" pitchFamily="18" charset="0"/>
              </a:rPr>
              <a:t>паросепарирующие</a:t>
            </a:r>
            <a:r>
              <a:rPr lang="ru-RU" sz="2800" dirty="0" smtClean="0">
                <a:latin typeface="Times New Roman" pitchFamily="18" charset="0"/>
                <a:cs typeface="Times New Roman" pitchFamily="18" charset="0"/>
              </a:rPr>
              <a:t> устройства, питательные трубы, трубы верхнего продувания, направляющий щит жалюзийный сепаратор, </a:t>
            </a:r>
            <a:r>
              <a:rPr lang="ru-RU" sz="2800" dirty="0" err="1" smtClean="0">
                <a:latin typeface="Times New Roman" pitchFamily="18" charset="0"/>
                <a:cs typeface="Times New Roman" pitchFamily="18" charset="0"/>
              </a:rPr>
              <a:t>внутриколлекторные</a:t>
            </a:r>
            <a:r>
              <a:rPr lang="ru-RU" sz="2800" dirty="0" smtClean="0">
                <a:latin typeface="Times New Roman" pitchFamily="18" charset="0"/>
                <a:cs typeface="Times New Roman" pitchFamily="18" charset="0"/>
              </a:rPr>
              <a:t> циклонные сепараторы, пароохладитель.</a:t>
            </a:r>
          </a:p>
          <a:p>
            <a:pPr marL="0" indent="0" algn="just">
              <a:spcBef>
                <a:spcPts val="0"/>
              </a:spcBef>
              <a:buNone/>
            </a:pPr>
            <a:r>
              <a:rPr lang="ru-RU" sz="2800" dirty="0" smtClean="0">
                <a:latin typeface="Times New Roman" pitchFamily="18" charset="0"/>
                <a:cs typeface="Times New Roman" pitchFamily="18" charset="0"/>
              </a:rPr>
              <a:t>В водяном коллекторе - трубы нижнего продувания, разделительные щиты, специальные </a:t>
            </a:r>
            <a:r>
              <a:rPr lang="ru-RU" sz="2800" dirty="0" err="1" smtClean="0">
                <a:latin typeface="Times New Roman" pitchFamily="18" charset="0"/>
                <a:cs typeface="Times New Roman" pitchFamily="18" charset="0"/>
              </a:rPr>
              <a:t>водоподогреватели</a:t>
            </a:r>
            <a:r>
              <a:rPr lang="ru-RU" sz="2800" dirty="0" smtClean="0">
                <a:latin typeface="Times New Roman" pitchFamily="18" charset="0"/>
                <a:cs typeface="Times New Roman" pitchFamily="18" charset="0"/>
              </a:rPr>
              <a:t>. дырчатый щит. </a:t>
            </a:r>
          </a:p>
          <a:p>
            <a:pPr marL="0" indent="0" algn="just">
              <a:spcBef>
                <a:spcPts val="0"/>
              </a:spcBef>
              <a:buNone/>
            </a:pPr>
            <a:endParaRPr lang="ru-RU" sz="2400" dirty="0">
              <a:latin typeface="Times New Roman" pitchFamily="18" charset="0"/>
              <a:cs typeface="Times New Roman" pitchFamily="18" charset="0"/>
            </a:endParaRPr>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6" action="ppaction://hlinksldjump"/>
          </p:cNvPr>
          <p:cNvPicPr>
            <a:picLocks noChangeAspect="1" noChangeArrowheads="1"/>
          </p:cNvPicPr>
          <p:nvPr/>
        </p:nvPicPr>
        <p:blipFill>
          <a:blip r:embed="rId17" cstate="print"/>
          <a:srcRect/>
          <a:stretch>
            <a:fillRect/>
          </a:stretch>
        </p:blipFill>
        <p:spPr bwMode="auto">
          <a:xfrm>
            <a:off x="6588240" y="6579368"/>
            <a:ext cx="144000" cy="108000"/>
          </a:xfrm>
          <a:prstGeom prst="rect">
            <a:avLst/>
          </a:prstGeom>
          <a:noFill/>
          <a:ln w="9525">
            <a:noFill/>
            <a:miter lim="800000"/>
            <a:headEnd/>
            <a:tailEnd/>
          </a:ln>
          <a:effectLst>
            <a:innerShdw blurRad="469900" dist="50800" dir="8100000">
              <a:prstClr val="black">
                <a:alpha val="50000"/>
              </a:prstClr>
            </a:innerShdw>
          </a:effectLst>
        </p:spPr>
      </p:pic>
      <p:pic>
        <p:nvPicPr>
          <p:cNvPr id="13" name="Picture 2">
            <a:hlinkClick r:id="rId18" action="ppaction://hlinksldjump"/>
          </p:cNvPr>
          <p:cNvPicPr>
            <a:picLocks noChangeAspect="1" noChangeArrowheads="1"/>
          </p:cNvPicPr>
          <p:nvPr/>
        </p:nvPicPr>
        <p:blipFill>
          <a:blip r:embed="rId17" cstate="print"/>
          <a:srcRect/>
          <a:stretch>
            <a:fillRect/>
          </a:stretch>
        </p:blipFill>
        <p:spPr bwMode="auto">
          <a:xfrm>
            <a:off x="6804264"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2">
            <a:hlinkClick r:id="rId19" action="ppaction://hlinksldjump"/>
          </p:cNvPr>
          <p:cNvPicPr>
            <a:picLocks noChangeAspect="1" noChangeArrowheads="1"/>
          </p:cNvPicPr>
          <p:nvPr/>
        </p:nvPicPr>
        <p:blipFill>
          <a:blip r:embed="rId17" cstate="print"/>
          <a:srcRect/>
          <a:stretch>
            <a:fillRect/>
          </a:stretch>
        </p:blipFill>
        <p:spPr bwMode="auto">
          <a:xfrm>
            <a:off x="7020288"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Autofit/>
          </a:bodyPr>
          <a:lstStyle/>
          <a:p>
            <a:r>
              <a:rPr lang="ru-RU" sz="3200" b="1" dirty="0" smtClean="0">
                <a:cs typeface="Arial" pitchFamily="34" charset="0"/>
              </a:rPr>
              <a:t>Внутреннее устройство коллекторов</a:t>
            </a:r>
            <a:endParaRPr lang="ru-RU" sz="3200" dirty="0"/>
          </a:p>
        </p:txBody>
      </p:sp>
      <p:sp>
        <p:nvSpPr>
          <p:cNvPr id="3" name="Содержимое 2"/>
          <p:cNvSpPr>
            <a:spLocks noGrp="1"/>
          </p:cNvSpPr>
          <p:nvPr>
            <p:ph idx="1"/>
          </p:nvPr>
        </p:nvSpPr>
        <p:spPr>
          <a:xfrm>
            <a:off x="467544" y="836712"/>
            <a:ext cx="8229600" cy="5145435"/>
          </a:xfrm>
        </p:spPr>
        <p:txBody>
          <a:bodyPr>
            <a:normAutofit fontScale="55000" lnSpcReduction="20000"/>
          </a:bodyPr>
          <a:lstStyle/>
          <a:p>
            <a:pPr marL="0" indent="0" algn="just">
              <a:buNone/>
            </a:pPr>
            <a:r>
              <a:rPr lang="ru-RU" b="1" dirty="0" smtClean="0"/>
              <a:t>Паровой и водяной коллекторы</a:t>
            </a:r>
            <a:r>
              <a:rPr lang="ru-RU" dirty="0" smtClean="0"/>
              <a:t> изготавливают цилиндрическими, сварными. Коллекторы экранов делают тоже цилиндрическими или прямоугольного сечения. Материалом для изготовления коллекторов служит </a:t>
            </a:r>
            <a:r>
              <a:rPr lang="ru-RU" dirty="0" err="1" smtClean="0"/>
              <a:t>среднемарганцовистая</a:t>
            </a:r>
            <a:r>
              <a:rPr lang="ru-RU" dirty="0" smtClean="0"/>
              <a:t> или специальная низколегированная сталь. Кол­лектор состоит из сварного корпуса </a:t>
            </a:r>
            <a:r>
              <a:rPr lang="ru-RU" dirty="0" smtClean="0"/>
              <a:t>4 </a:t>
            </a:r>
            <a:r>
              <a:rPr lang="ru-RU" dirty="0" smtClean="0"/>
              <a:t>и приваренных к нему днищ 1 и 5, изготавливаемых методом горячей штамповки. Участки коллекторов, в которых закрепляются трубы, называются трубными решетками. Для обеспечения лучшей плотности соединения труб трубные решетки 3 обычно бывают утолщенными. Для возможности доступа внутрь коллектора в одном или обоих днищах располагают лазы, по пери­метру которых на днищах выполняется внутренняя </a:t>
            </a:r>
            <a:r>
              <a:rPr lang="ru-RU" dirty="0" err="1" smtClean="0"/>
              <a:t>отбуртовка</a:t>
            </a:r>
            <a:r>
              <a:rPr lang="ru-RU" dirty="0" smtClean="0"/>
              <a:t>. Трубы 6 закрепляют в коллекторах обычно развальцовкой, иногда с допол­нительной </a:t>
            </a:r>
            <a:r>
              <a:rPr lang="ru-RU" dirty="0" err="1" smtClean="0"/>
              <a:t>подваркой</a:t>
            </a:r>
            <a:r>
              <a:rPr lang="ru-RU" dirty="0" smtClean="0"/>
              <a:t> или только на сварке. Для вальцовки диаметры отверстий в трубных решетках выпол­няют на 1 —1,5 мм больше наружного диаметра труб, благодаря чему обеспечивается их свободная установка. Концы труб задвигают внутрь коллектора на 6—7 мм от внутренней стенки трубной решетки и цилиндрическими роликами валь­цовки уплотняют посадку труб в отверстие. Затем с помощью конических роликов вальцовки разделы­вают срез трубы «на колокольчик», после чего окончательно вальцуют трубу так, что ее стенка в районе соединения </a:t>
            </a:r>
            <a:r>
              <a:rPr lang="ru-RU" dirty="0" err="1" smtClean="0"/>
              <a:t>утоньшается</a:t>
            </a:r>
            <a:r>
              <a:rPr lang="ru-RU" dirty="0" smtClean="0"/>
              <a:t> на 10—12% первоначального размера. Для лучшей плотности и прочности соединения   в   отверстиях   трубной   решетки протачивают от одной до трех канавок (в зависимости от толщины стенки решетки) глубиной примерно 0,5 мм. На коллекторах устанавли­вают </a:t>
            </a:r>
            <a:r>
              <a:rPr lang="ru-RU" dirty="0" err="1" smtClean="0"/>
              <a:t>приварыши</a:t>
            </a:r>
            <a:r>
              <a:rPr lang="ru-RU" dirty="0" smtClean="0"/>
              <a:t> 2 под арматуру и контрольно-измерительные приборы.</a:t>
            </a:r>
            <a:endParaRPr lang="ru-RU" dirty="0"/>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2"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3" action="ppaction://hlinksldjump"/>
            </p:cNvPr>
            <p:cNvPicPr>
              <a:picLocks noChangeAspect="1" noChangeArrowheads="1"/>
            </p:cNvPicPr>
            <p:nvPr/>
          </p:nvPicPr>
          <p:blipFill>
            <a:blip r:embed="rId4"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5" action="ppaction://hlinksldjump"/>
            </p:cNvPr>
            <p:cNvPicPr>
              <a:picLocks noChangeAspect="1" noChangeArrowheads="1"/>
            </p:cNvPicPr>
            <p:nvPr/>
          </p:nvPicPr>
          <p:blipFill>
            <a:blip r:embed="rId6"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7" action="ppaction://hlinksldjump"/>
            </p:cNvPr>
            <p:cNvPicPr>
              <a:picLocks noChangeAspect="1" noChangeArrowheads="1"/>
            </p:cNvPicPr>
            <p:nvPr/>
          </p:nvPicPr>
          <p:blipFill>
            <a:blip r:embed="rId8"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9" action="ppaction://hlinksldjump"/>
            </p:cNvPr>
            <p:cNvPicPr>
              <a:picLocks noChangeAspect="1" noChangeArrowheads="1"/>
            </p:cNvPicPr>
            <p:nvPr/>
          </p:nvPicPr>
          <p:blipFill>
            <a:blip r:embed="rId10"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1" action="ppaction://hlinksldjump"/>
            </p:cNvPr>
            <p:cNvPicPr>
              <a:picLocks noChangeAspect="1" noChangeArrowheads="1"/>
            </p:cNvPicPr>
            <p:nvPr/>
          </p:nvPicPr>
          <p:blipFill>
            <a:blip r:embed="rId12"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3" action="ppaction://hlinksldjump"/>
            </p:cNvPr>
            <p:cNvPicPr>
              <a:picLocks noChangeAspect="1" noChangeArrowheads="1"/>
            </p:cNvPicPr>
            <p:nvPr/>
          </p:nvPicPr>
          <p:blipFill>
            <a:blip r:embed="rId14"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5" action="ppaction://hlinksldjump"/>
          </p:cNvPr>
          <p:cNvPicPr>
            <a:picLocks noChangeAspect="1" noChangeArrowheads="1"/>
          </p:cNvPicPr>
          <p:nvPr/>
        </p:nvPicPr>
        <p:blipFill>
          <a:blip r:embed="rId16" cstate="print"/>
          <a:srcRect/>
          <a:stretch>
            <a:fillRect/>
          </a:stretch>
        </p:blipFill>
        <p:spPr bwMode="auto">
          <a:xfrm>
            <a:off x="6588240"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2">
            <a:hlinkClick r:id="rId17" action="ppaction://hlinksldjump"/>
          </p:cNvPr>
          <p:cNvPicPr>
            <a:picLocks noChangeAspect="1" noChangeArrowheads="1"/>
          </p:cNvPicPr>
          <p:nvPr/>
        </p:nvPicPr>
        <p:blipFill>
          <a:blip r:embed="rId16" cstate="print"/>
          <a:srcRect/>
          <a:stretch>
            <a:fillRect/>
          </a:stretch>
        </p:blipFill>
        <p:spPr bwMode="auto">
          <a:xfrm>
            <a:off x="6804264" y="6579368"/>
            <a:ext cx="144000" cy="108000"/>
          </a:xfrm>
          <a:prstGeom prst="rect">
            <a:avLst/>
          </a:prstGeom>
          <a:noFill/>
          <a:ln w="9525">
            <a:noFill/>
            <a:miter lim="800000"/>
            <a:headEnd/>
            <a:tailEnd/>
          </a:ln>
          <a:effectLst>
            <a:innerShdw blurRad="393700" dist="50800" dir="8100000">
              <a:prstClr val="black">
                <a:alpha val="50000"/>
              </a:prstClr>
            </a:innerShdw>
          </a:effectLst>
        </p:spPr>
      </p:pic>
      <p:pic>
        <p:nvPicPr>
          <p:cNvPr id="14" name="Picture 2">
            <a:hlinkClick r:id="rId18" action="ppaction://hlinksldjump"/>
          </p:cNvPr>
          <p:cNvPicPr>
            <a:picLocks noChangeAspect="1" noChangeArrowheads="1"/>
          </p:cNvPicPr>
          <p:nvPr/>
        </p:nvPicPr>
        <p:blipFill>
          <a:blip r:embed="rId16" cstate="print"/>
          <a:srcRect/>
          <a:stretch>
            <a:fillRect/>
          </a:stretch>
        </p:blipFill>
        <p:spPr bwMode="auto">
          <a:xfrm>
            <a:off x="7020288"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3600" b="1" dirty="0" smtClean="0">
                <a:cs typeface="Arial" pitchFamily="34" charset="0"/>
              </a:rPr>
              <a:t>Внутреннее устройство коллекторов</a:t>
            </a:r>
            <a:endParaRPr lang="ru-RU" sz="3600" dirty="0"/>
          </a:p>
        </p:txBody>
      </p:sp>
      <p:sp>
        <p:nvSpPr>
          <p:cNvPr id="3" name="Содержимое 2"/>
          <p:cNvSpPr>
            <a:spLocks noGrp="1"/>
          </p:cNvSpPr>
          <p:nvPr>
            <p:ph idx="1"/>
          </p:nvPr>
        </p:nvSpPr>
        <p:spPr>
          <a:xfrm>
            <a:off x="457200" y="980728"/>
            <a:ext cx="8229600" cy="5877272"/>
          </a:xfrm>
        </p:spPr>
        <p:txBody>
          <a:bodyPr>
            <a:normAutofit fontScale="40000" lnSpcReduction="20000"/>
          </a:bodyPr>
          <a:lstStyle/>
          <a:p>
            <a:pPr marL="0" indent="0" algn="just">
              <a:spcBef>
                <a:spcPts val="0"/>
              </a:spcBef>
              <a:buNone/>
            </a:pPr>
            <a:r>
              <a:rPr lang="ru-RU" b="1" dirty="0" smtClean="0"/>
              <a:t>Парозаборная труба </a:t>
            </a:r>
            <a:r>
              <a:rPr lang="ru-RU" dirty="0" smtClean="0"/>
              <a:t>14 (см. рис. 1.12, г) предназначена для равномерного забора более сухого пара из котла. Труба располагается вдоль парового коллектора и присоединяется к стопорному клапану. Торцевые концы трубы заглушены. Для забора пара в верхней части трубы расположены отверстия или прорези, общая площадь которых в несколько раз больше площади поперечного сечения самой трубы. Делается это для того, чтобы пар, проходящий через отверстия или прорези, имел небольшую скорость. При малых скоростях пар увлекает за собой меньше влаги, кроме того, часть ее в отверстиях или прорезях отбивается. Забираемый пар осушают не только для исключения заброса влаги в паропровод и паровые механизмы, но и для уменьшения уноса с водой солей из котла, приводящих к накипеобразованию.</a:t>
            </a:r>
          </a:p>
          <a:p>
            <a:pPr marL="0" indent="0" algn="just">
              <a:spcBef>
                <a:spcPts val="0"/>
              </a:spcBef>
              <a:buNone/>
            </a:pPr>
            <a:r>
              <a:rPr lang="ru-RU" b="1" dirty="0" smtClean="0"/>
              <a:t>Питательные трубы </a:t>
            </a:r>
            <a:r>
              <a:rPr lang="ru-RU" dirty="0" smtClean="0"/>
              <a:t>16 служат для подачи питательной воды в котел. Они проходят от питательных клапа­нов вдоль парового коллектора. Для равномерного смешения питательной воды с водой котла вдоль труб в два или три ряда располагаются отвер­стия диаметром 6— 10 мм, а в верхней части трубы — два или три отверстия для выхода воздуха. Места установки питательных труб строго определены при проектировании и постройке котла, поскольку при ином расположении может произойти неравномерное смешение питательной воды с водой котла и нарушится циркуля­ция. Обычно эти трубы размещают в районе опускных труб или предусматривают установку перегородок для направления питательной воды в</a:t>
            </a:r>
            <a:r>
              <a:rPr lang="ru-RU" cap="small" dirty="0" smtClean="0"/>
              <a:t> </a:t>
            </a:r>
            <a:r>
              <a:rPr lang="ru-RU" dirty="0" smtClean="0"/>
              <a:t>опускные ряды труб. При использовании погруженных дырчатых щитов питательные трубы иногда распо­лагают над ними, благодаря чему достигаются небольшая промывка пара и снижение его солесодержания.</a:t>
            </a:r>
          </a:p>
          <a:p>
            <a:pPr marL="0" indent="0" algn="just">
              <a:spcBef>
                <a:spcPts val="0"/>
              </a:spcBef>
              <a:buNone/>
            </a:pPr>
            <a:r>
              <a:rPr lang="ru-RU" b="1" dirty="0" smtClean="0"/>
              <a:t>Труба 13 верхнего продувания </a:t>
            </a:r>
            <a:r>
              <a:rPr lang="ru-RU" dirty="0" smtClean="0"/>
              <a:t>предназначена для улавливания с поверхности зеркала испарения пены и других плавающих примесей и удале­ния их из котла. Труба одним концом присоединяется к клапану верхнего продувания, а на свободном конце имеет воронку 15, которая обычно располагается на 50—100 мм ниже нормального рабочего уровня воды в котле. Во избежание завихрений во­ды и поступления через воронку в систему продувания пара в ней иногда ставят радиальные ребра. Встре­чаются конструкции систем верхнего продувания с несколькими воронка­ми. У некоторых котлов воронок нет и продувание осуществляется через отверстия или щели в стенке трубы.</a:t>
            </a:r>
          </a:p>
          <a:p>
            <a:pPr marL="0" indent="0" algn="just">
              <a:spcBef>
                <a:spcPts val="0"/>
              </a:spcBef>
              <a:buNone/>
            </a:pPr>
            <a:r>
              <a:rPr lang="ru-RU" b="1" dirty="0" smtClean="0"/>
              <a:t>Труба 17 нижнего продувания </a:t>
            </a:r>
            <a:r>
              <a:rPr lang="ru-RU" dirty="0" smtClean="0"/>
              <a:t>служит для удаления из котла осаждающегося шлама, т. е. выпадающих в осадок веществ, накапливающихся в процессе парообразования. Трубу нижнего продувания ставят на рас­стоянии 20—30 мм от нижней стенки водяного коллектора в месте ожи­даемого наибольшего скопления шла­ма. На трубах имеются отверстия или щели, а иногда по условиям компоновки агрегата устанавливают патрубки-отростки, обращенные вниз. Трубы продувания подключают через клапаны и трубы к забортной арма­туре.</a:t>
            </a:r>
          </a:p>
          <a:p>
            <a:pPr marL="0" indent="0" algn="just">
              <a:spcBef>
                <a:spcPts val="0"/>
              </a:spcBef>
              <a:buNone/>
            </a:pPr>
            <a:endParaRPr lang="ru-RU" dirty="0"/>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6" action="ppaction://hlinksldjump"/>
          </p:cNvPr>
          <p:cNvPicPr>
            <a:picLocks noChangeAspect="1" noChangeArrowheads="1"/>
          </p:cNvPicPr>
          <p:nvPr/>
        </p:nvPicPr>
        <p:blipFill>
          <a:blip r:embed="rId17" cstate="print"/>
          <a:srcRect/>
          <a:stretch>
            <a:fillRect/>
          </a:stretch>
        </p:blipFill>
        <p:spPr bwMode="auto">
          <a:xfrm>
            <a:off x="6588240"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2">
            <a:hlinkClick r:id="rId18" action="ppaction://hlinksldjump"/>
          </p:cNvPr>
          <p:cNvPicPr>
            <a:picLocks noChangeAspect="1" noChangeArrowheads="1"/>
          </p:cNvPicPr>
          <p:nvPr/>
        </p:nvPicPr>
        <p:blipFill>
          <a:blip r:embed="rId17" cstate="print"/>
          <a:srcRect/>
          <a:stretch>
            <a:fillRect/>
          </a:stretch>
        </p:blipFill>
        <p:spPr bwMode="auto">
          <a:xfrm>
            <a:off x="6804264"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2">
            <a:hlinkClick r:id="rId19" action="ppaction://hlinksldjump"/>
          </p:cNvPr>
          <p:cNvPicPr>
            <a:picLocks noChangeAspect="1" noChangeArrowheads="1"/>
          </p:cNvPicPr>
          <p:nvPr/>
        </p:nvPicPr>
        <p:blipFill>
          <a:blip r:embed="rId17" cstate="print"/>
          <a:srcRect/>
          <a:stretch>
            <a:fillRect/>
          </a:stretch>
        </p:blipFill>
        <p:spPr bwMode="auto">
          <a:xfrm>
            <a:off x="7020288" y="6579368"/>
            <a:ext cx="144000" cy="108000"/>
          </a:xfrm>
          <a:prstGeom prst="rect">
            <a:avLst/>
          </a:prstGeom>
          <a:noFill/>
          <a:ln w="9525">
            <a:noFill/>
            <a:miter lim="800000"/>
            <a:headEnd/>
            <a:tailEnd/>
          </a:ln>
          <a:effectLst>
            <a:innerShdw blurRad="431800" dist="50800" dir="8100000">
              <a:prstClr val="black">
                <a:alpha val="50000"/>
              </a:prstClr>
            </a:inn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GB" b="1" dirty="0" err="1" smtClean="0"/>
              <a:t>Сепараторы</a:t>
            </a:r>
            <a:r>
              <a:rPr lang="en-GB" b="1" dirty="0" smtClean="0"/>
              <a:t> </a:t>
            </a:r>
            <a:r>
              <a:rPr lang="en-GB" b="1" dirty="0" err="1" smtClean="0"/>
              <a:t>пара</a:t>
            </a:r>
            <a:endParaRPr lang="ru-RU" dirty="0"/>
          </a:p>
        </p:txBody>
      </p:sp>
      <p:sp>
        <p:nvSpPr>
          <p:cNvPr id="3" name="Содержимое 2"/>
          <p:cNvSpPr>
            <a:spLocks noGrp="1"/>
          </p:cNvSpPr>
          <p:nvPr>
            <p:ph idx="1"/>
          </p:nvPr>
        </p:nvSpPr>
        <p:spPr/>
        <p:txBody>
          <a:bodyPr/>
          <a:lstStyle/>
          <a:p>
            <a:endParaRPr lang="ru-RU"/>
          </a:p>
        </p:txBody>
      </p:sp>
      <p:pic>
        <p:nvPicPr>
          <p:cNvPr id="5122" name="Picture 2"/>
          <p:cNvPicPr>
            <a:picLocks noChangeAspect="1" noChangeArrowheads="1"/>
          </p:cNvPicPr>
          <p:nvPr/>
        </p:nvPicPr>
        <p:blipFill>
          <a:blip r:embed="rId2" cstate="print">
            <a:lum bright="-20000" contrast="60000"/>
            <a:grayscl/>
          </a:blip>
          <a:srcRect l="2443"/>
          <a:stretch>
            <a:fillRect/>
          </a:stretch>
        </p:blipFill>
        <p:spPr bwMode="auto">
          <a:xfrm>
            <a:off x="395536" y="836712"/>
            <a:ext cx="8467458" cy="5016475"/>
          </a:xfrm>
          <a:prstGeom prst="rect">
            <a:avLst/>
          </a:prstGeom>
          <a:noFill/>
        </p:spPr>
      </p:pic>
      <p:grpSp>
        <p:nvGrpSpPr>
          <p:cNvPr id="5" name="Группа 4"/>
          <p:cNvGrpSpPr/>
          <p:nvPr/>
        </p:nvGrpSpPr>
        <p:grpSpPr>
          <a:xfrm>
            <a:off x="676772" y="5949280"/>
            <a:ext cx="7783660" cy="576000"/>
            <a:chOff x="420980" y="5661248"/>
            <a:chExt cx="7783660" cy="576000"/>
          </a:xfrm>
        </p:grpSpPr>
        <p:pic>
          <p:nvPicPr>
            <p:cNvPr id="6"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2"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innerShdw blurRad="444500" dist="50800" dir="8100000">
                <a:prstClr val="black">
                  <a:alpha val="50000"/>
                </a:prstClr>
              </a:innerShdw>
            </a:effectLst>
          </p:spPr>
        </p:pic>
      </p:grpSp>
      <p:pic>
        <p:nvPicPr>
          <p:cNvPr id="13" name="Picture 2">
            <a:hlinkClick r:id="rId16" action="ppaction://hlinksldjump"/>
          </p:cNvPr>
          <p:cNvPicPr>
            <a:picLocks noChangeAspect="1" noChangeArrowheads="1"/>
          </p:cNvPicPr>
          <p:nvPr/>
        </p:nvPicPr>
        <p:blipFill>
          <a:blip r:embed="rId17" cstate="print"/>
          <a:srcRect/>
          <a:stretch>
            <a:fillRect/>
          </a:stretch>
        </p:blipFill>
        <p:spPr bwMode="auto">
          <a:xfrm>
            <a:off x="7740368" y="6597352"/>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8614"/>
            <a:ext cx="8229600" cy="346050"/>
          </a:xfrm>
        </p:spPr>
        <p:txBody>
          <a:bodyPr>
            <a:normAutofit fontScale="90000"/>
          </a:bodyPr>
          <a:lstStyle/>
          <a:p>
            <a:r>
              <a:rPr lang="en-GB" sz="3200" b="1" dirty="0" err="1" smtClean="0"/>
              <a:t>Сепараторы</a:t>
            </a:r>
            <a:r>
              <a:rPr lang="en-GB" sz="3200" b="1" dirty="0" smtClean="0"/>
              <a:t> </a:t>
            </a:r>
            <a:r>
              <a:rPr lang="en-GB" sz="3200" b="1" dirty="0" err="1" smtClean="0"/>
              <a:t>пара</a:t>
            </a:r>
            <a:endParaRPr lang="ru-RU" dirty="0"/>
          </a:p>
        </p:txBody>
      </p:sp>
      <p:sp>
        <p:nvSpPr>
          <p:cNvPr id="3" name="Содержимое 2"/>
          <p:cNvSpPr>
            <a:spLocks noGrp="1"/>
          </p:cNvSpPr>
          <p:nvPr>
            <p:ph idx="1"/>
          </p:nvPr>
        </p:nvSpPr>
        <p:spPr>
          <a:xfrm>
            <a:off x="179512" y="476672"/>
            <a:ext cx="8784976" cy="6381328"/>
          </a:xfrm>
        </p:spPr>
        <p:txBody>
          <a:bodyPr>
            <a:normAutofit fontScale="40000" lnSpcReduction="20000"/>
          </a:bodyPr>
          <a:lstStyle/>
          <a:p>
            <a:pPr marL="0" indent="0" algn="just">
              <a:spcBef>
                <a:spcPts val="0"/>
              </a:spcBef>
              <a:buNone/>
            </a:pPr>
            <a:r>
              <a:rPr lang="ru-RU" dirty="0" smtClean="0"/>
              <a:t>Сепаратор пара котла с принудительной циркуляцией используют для отделения пара от воды ив качестве емкости для воды. Пуск, остановка, переменные режимы работы УК связаны со зна­чительным изменением </a:t>
            </a:r>
            <a:r>
              <a:rPr lang="ru-RU" dirty="0" err="1" smtClean="0"/>
              <a:t>водосодержания</a:t>
            </a:r>
            <a:r>
              <a:rPr lang="ru-RU" dirty="0" smtClean="0"/>
              <a:t> его </a:t>
            </a:r>
            <a:r>
              <a:rPr lang="ru-RU" dirty="0" err="1" smtClean="0"/>
              <a:t>экономайзерной</a:t>
            </a:r>
            <a:r>
              <a:rPr lang="ru-RU" dirty="0" smtClean="0"/>
              <a:t> и испари­тельной поверхностей нагрева, что является причиной изменений уров­ня воды в сепараторе пара. Колебания уровня воды могут нарушить нормальный режим эксплуатации других элементов энергетической установки. Поэтому масса воды в сепараторах должна быть достаточ­ной для компенсации возможных колебаний уровня, а размеры сепа­ратора должны обеспечить получение пара требуемого качества и воз­можность приема массы воды, вытесняемой в него из обогреваемой части УК при его пуске. Давление пара в сепараторе должно быть меньше, чем в УК, на сумму значений гидравлических сопротивлений </a:t>
            </a:r>
            <a:r>
              <a:rPr lang="ru-RU" dirty="0" err="1" smtClean="0"/>
              <a:t>р</a:t>
            </a:r>
            <a:r>
              <a:rPr lang="ru-RU" baseline="-25000" dirty="0" err="1" smtClean="0"/>
              <a:t>г</a:t>
            </a:r>
            <a:r>
              <a:rPr lang="ru-RU" dirty="0" smtClean="0"/>
              <a:t> и гидростатического столба </a:t>
            </a:r>
            <a:r>
              <a:rPr lang="ru-RU" dirty="0" err="1" smtClean="0"/>
              <a:t>рст</a:t>
            </a:r>
            <a:r>
              <a:rPr lang="ru-RU" dirty="0" smtClean="0"/>
              <a:t> между испарительной поверхностью нагрева котла и сепа­ратором:</a:t>
            </a:r>
            <a:endParaRPr lang="ru-RU" dirty="0" smtClean="0"/>
          </a:p>
          <a:p>
            <a:pPr marL="0" indent="0" algn="just">
              <a:spcBef>
                <a:spcPts val="0"/>
              </a:spcBef>
              <a:buNone/>
            </a:pPr>
            <a:r>
              <a:rPr lang="ru-RU" dirty="0" err="1" smtClean="0"/>
              <a:t>р</a:t>
            </a:r>
            <a:r>
              <a:rPr lang="ru-RU" baseline="-25000" dirty="0" err="1" smtClean="0"/>
              <a:t>с</a:t>
            </a:r>
            <a:r>
              <a:rPr lang="ru-RU" dirty="0" err="1" smtClean="0"/>
              <a:t>=</a:t>
            </a:r>
            <a:r>
              <a:rPr lang="ru-RU" dirty="0" smtClean="0"/>
              <a:t> р</a:t>
            </a:r>
            <a:r>
              <a:rPr lang="ru-RU" baseline="-25000" dirty="0" smtClean="0"/>
              <a:t>к</a:t>
            </a:r>
            <a:r>
              <a:rPr lang="ru-RU" dirty="0" smtClean="0"/>
              <a:t> — (</a:t>
            </a:r>
            <a:r>
              <a:rPr lang="ru-RU" dirty="0" err="1" smtClean="0"/>
              <a:t>р</a:t>
            </a:r>
            <a:r>
              <a:rPr lang="ru-RU" baseline="-25000" dirty="0" err="1" smtClean="0"/>
              <a:t>г</a:t>
            </a:r>
            <a:r>
              <a:rPr lang="ru-RU" dirty="0" smtClean="0"/>
              <a:t> + </a:t>
            </a:r>
            <a:r>
              <a:rPr lang="ru-RU" dirty="0" err="1" smtClean="0"/>
              <a:t>р</a:t>
            </a:r>
            <a:r>
              <a:rPr lang="ru-RU" baseline="-25000" dirty="0" err="1" smtClean="0"/>
              <a:t>ст</a:t>
            </a:r>
            <a:r>
              <a:rPr lang="ru-RU" dirty="0" smtClean="0"/>
              <a:t>),   </a:t>
            </a:r>
            <a:r>
              <a:rPr lang="ru-RU" dirty="0" smtClean="0"/>
              <a:t>(22)</a:t>
            </a:r>
            <a:endParaRPr lang="ru-RU" dirty="0" smtClean="0"/>
          </a:p>
          <a:p>
            <a:pPr marL="0" indent="0" algn="just">
              <a:spcBef>
                <a:spcPts val="0"/>
              </a:spcBef>
              <a:buNone/>
            </a:pPr>
            <a:r>
              <a:rPr lang="ru-RU" dirty="0" smtClean="0"/>
              <a:t>где р</a:t>
            </a:r>
            <a:r>
              <a:rPr lang="ru-RU" baseline="-25000" dirty="0" smtClean="0"/>
              <a:t>к</a:t>
            </a:r>
            <a:r>
              <a:rPr lang="ru-RU" dirty="0" smtClean="0"/>
              <a:t> — давление в испарительной поверхности нагрева</a:t>
            </a:r>
            <a:r>
              <a:rPr lang="ru-RU" cap="small" dirty="0" smtClean="0"/>
              <a:t> УК, МПа.</a:t>
            </a:r>
            <a:endParaRPr lang="ru-RU" dirty="0" smtClean="0"/>
          </a:p>
          <a:p>
            <a:pPr marL="0" indent="0" algn="just">
              <a:spcBef>
                <a:spcPts val="0"/>
              </a:spcBef>
              <a:buNone/>
            </a:pPr>
            <a:r>
              <a:rPr lang="ru-RU" dirty="0" smtClean="0"/>
              <a:t>Разность давлений в УК и сепараторе обычно составляет 0,05— 0,3 МПа. Паровой сепаратор может быть вертикальным, более удоб­ным для размещения, и горизонтальным, имеющим значительно боль­шую площадь зеркала испарения, чем вертикальный сепаратор, при одинаковых диаметрах. Вертикальный сепаратор (рис. 58) представляет собой цилиндри­ческий сосуд, состоящий из корпуса 11, покрытого изоляцией 10 и крепящегося посредством опор 15. В корпусе имеется лаз 9, а на кор­пусе расположены клапаны: предохранительный 3, стопорный 4, пи­тательный 6, продувания 8, Также на корпусе расположены водоуказательный прибор 5, импульсный генератор термогидравлического ре­гулятора 1, патрубки 2 и 7 для присоединения клапанов пароводяной смеси и циркуляционной воды. Внутри сепаратора установлены паро-отборная труба 12, труба питательной воды 13, козырек 14, предотвра­щающий унос пара циркуляционной водой, отбойный щит 16 для бо­лее эффективного отделения воды и пара. Горизонтальные сепараторы по конструктивному исполнению не­значительно отличаются от пароводяных коллекторов вспомогатель­ных   котлов. Основными аккумуляторами теплоты в сепараторе пара являются вода и пар, которые в значительной степени определяют динамиче­ские характеристики УК. </a:t>
            </a:r>
            <a:r>
              <a:rPr lang="ru-RU" cap="small" dirty="0" smtClean="0"/>
              <a:t>где </a:t>
            </a:r>
            <a:r>
              <a:rPr lang="ru-RU" cap="small" dirty="0" err="1" smtClean="0"/>
              <a:t>G</a:t>
            </a:r>
            <a:r>
              <a:rPr lang="ru-RU" cap="small" baseline="-25000" dirty="0" err="1" smtClean="0"/>
              <a:t>п.в</a:t>
            </a:r>
            <a:r>
              <a:rPr lang="ru-RU" cap="small" baseline="-25000" dirty="0" smtClean="0"/>
              <a:t>.</a:t>
            </a:r>
            <a:r>
              <a:rPr lang="ru-RU" cap="small" dirty="0" smtClean="0"/>
              <a:t> </a:t>
            </a:r>
            <a:r>
              <a:rPr lang="ru-RU" cap="small" dirty="0" err="1" smtClean="0"/>
              <a:t>G</a:t>
            </a:r>
            <a:r>
              <a:rPr lang="ru-RU" cap="small" baseline="-25000" dirty="0" err="1" smtClean="0"/>
              <a:t>ц.в</a:t>
            </a:r>
            <a:r>
              <a:rPr lang="ru-RU" cap="small" baseline="-25000" dirty="0" smtClean="0"/>
              <a:t>.</a:t>
            </a:r>
            <a:r>
              <a:rPr lang="ru-RU" cap="small" dirty="0" smtClean="0"/>
              <a:t> </a:t>
            </a:r>
            <a:r>
              <a:rPr lang="ru-RU" cap="small" dirty="0" err="1" smtClean="0"/>
              <a:t>G</a:t>
            </a:r>
            <a:r>
              <a:rPr lang="ru-RU" cap="small" baseline="-25000" dirty="0" err="1" smtClean="0"/>
              <a:t>н.п</a:t>
            </a:r>
            <a:r>
              <a:rPr lang="ru-RU" cap="small" baseline="-25000" dirty="0" smtClean="0"/>
              <a:t>.</a:t>
            </a:r>
            <a:r>
              <a:rPr lang="ru-RU" cap="small" dirty="0" smtClean="0"/>
              <a:t>,— соответственно расходы питательной воды, циркуля­ционной воды и насыщенного пара, кг/с; </a:t>
            </a:r>
            <a:r>
              <a:rPr lang="ru-RU" i="1" cap="small" dirty="0" err="1" smtClean="0"/>
              <a:t>i</a:t>
            </a:r>
            <a:r>
              <a:rPr lang="ru-RU" cap="small" baseline="-25000" dirty="0" err="1" smtClean="0"/>
              <a:t>п.в</a:t>
            </a:r>
            <a:r>
              <a:rPr lang="ru-RU" cap="small" baseline="-25000" dirty="0" smtClean="0"/>
              <a:t>,</a:t>
            </a:r>
            <a:r>
              <a:rPr lang="ru-RU" cap="small" dirty="0" smtClean="0"/>
              <a:t> </a:t>
            </a:r>
            <a:r>
              <a:rPr lang="ru-RU" i="1" dirty="0" err="1" smtClean="0"/>
              <a:t>i</a:t>
            </a:r>
            <a:r>
              <a:rPr lang="ru-RU" cap="small" dirty="0" smtClean="0"/>
              <a:t>’ </a:t>
            </a:r>
            <a:r>
              <a:rPr lang="ru-RU" i="1" dirty="0" err="1" smtClean="0"/>
              <a:t>i</a:t>
            </a:r>
            <a:r>
              <a:rPr lang="ru-RU" cap="small" baseline="-25000" dirty="0" err="1" smtClean="0"/>
              <a:t>c</a:t>
            </a:r>
            <a:r>
              <a:rPr lang="ru-RU" cap="small" dirty="0" smtClean="0"/>
              <a:t> — </a:t>
            </a:r>
            <a:r>
              <a:rPr lang="ru-RU" cap="small" dirty="0" smtClean="0"/>
              <a:t>соответственно энтальпии питательной, кипящей, сепараторной воды. кДж/кг.</a:t>
            </a:r>
            <a:endParaRPr lang="ru-RU" dirty="0" smtClean="0"/>
          </a:p>
          <a:p>
            <a:pPr marL="0" indent="0" algn="just">
              <a:spcBef>
                <a:spcPts val="0"/>
              </a:spcBef>
              <a:buNone/>
            </a:pPr>
            <a:r>
              <a:rPr lang="ru-RU" dirty="0" smtClean="0"/>
              <a:t>Для непрерывного обеспечения паром судовых потребителей при различных эксплуатационных режимах главных двигателей, теплоты, аккумулированной в УКУ, должно быть достаточно в течение времени, необходимого для пуска и подключения под нагрузку ДГ или ввода в действие ВК. Такая ситуация возможна, например, при уменьшении или прекращении подвода теплоты в УК вследствие внезапного умень­шения мощности главного двигателя или его остановки</a:t>
            </a:r>
            <a:r>
              <a:rPr lang="ru-RU" dirty="0" smtClean="0"/>
              <a:t>. Поэтому </a:t>
            </a:r>
            <a:r>
              <a:rPr lang="ru-RU" dirty="0" smtClean="0"/>
              <a:t>стремятся повышать аккумуляционную способность УКУ, использовать способность водяного объема сепаратора аккумулиро­вать теплоту. Эту задачу решают подводом питательной воды в нижнюю часть сепаратора, чем достигают значительного увеличения его </a:t>
            </a:r>
            <a:r>
              <a:rPr lang="ru-RU" dirty="0" smtClean="0"/>
              <a:t>теплоемкости</a:t>
            </a:r>
            <a:r>
              <a:rPr lang="ru-RU" dirty="0" smtClean="0"/>
              <a:t>, подогревом питательной воды до температуры, близкой к тем­пературе насыщения, созданием новых конструкций сепараторов и схем УКУ.</a:t>
            </a:r>
          </a:p>
          <a:p>
            <a:pPr marL="0" indent="0" algn="just">
              <a:spcBef>
                <a:spcPts val="0"/>
              </a:spcBef>
              <a:buNone/>
            </a:pPr>
            <a:endParaRPr lang="ru-RU" dirty="0"/>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2"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3" action="ppaction://hlinksldjump"/>
            </p:cNvPr>
            <p:cNvPicPr>
              <a:picLocks noChangeAspect="1" noChangeArrowheads="1"/>
            </p:cNvPicPr>
            <p:nvPr/>
          </p:nvPicPr>
          <p:blipFill>
            <a:blip r:embed="rId4"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5" action="ppaction://hlinksldjump"/>
            </p:cNvPr>
            <p:cNvPicPr>
              <a:picLocks noChangeAspect="1" noChangeArrowheads="1"/>
            </p:cNvPicPr>
            <p:nvPr/>
          </p:nvPicPr>
          <p:blipFill>
            <a:blip r:embed="rId6"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7" action="ppaction://hlinksldjump"/>
            </p:cNvPr>
            <p:cNvPicPr>
              <a:picLocks noChangeAspect="1" noChangeArrowheads="1"/>
            </p:cNvPicPr>
            <p:nvPr/>
          </p:nvPicPr>
          <p:blipFill>
            <a:blip r:embed="rId8"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9" action="ppaction://hlinksldjump"/>
            </p:cNvPr>
            <p:cNvPicPr>
              <a:picLocks noChangeAspect="1" noChangeArrowheads="1"/>
            </p:cNvPicPr>
            <p:nvPr/>
          </p:nvPicPr>
          <p:blipFill>
            <a:blip r:embed="rId10"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1" action="ppaction://hlinksldjump"/>
            </p:cNvPr>
            <p:cNvPicPr>
              <a:picLocks noChangeAspect="1" noChangeArrowheads="1"/>
            </p:cNvPicPr>
            <p:nvPr/>
          </p:nvPicPr>
          <p:blipFill>
            <a:blip r:embed="rId12"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3" action="ppaction://hlinksldjump"/>
            </p:cNvPr>
            <p:cNvPicPr>
              <a:picLocks noChangeAspect="1" noChangeArrowheads="1"/>
            </p:cNvPicPr>
            <p:nvPr/>
          </p:nvPicPr>
          <p:blipFill>
            <a:blip r:embed="rId14"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5" action="ppaction://hlinksldjump"/>
          </p:cNvPr>
          <p:cNvPicPr>
            <a:picLocks noChangeAspect="1" noChangeArrowheads="1"/>
          </p:cNvPicPr>
          <p:nvPr/>
        </p:nvPicPr>
        <p:blipFill>
          <a:blip r:embed="rId16" cstate="print"/>
          <a:srcRect/>
          <a:stretch>
            <a:fillRect/>
          </a:stretch>
        </p:blipFill>
        <p:spPr bwMode="auto">
          <a:xfrm>
            <a:off x="7740368" y="6597352"/>
            <a:ext cx="144000" cy="108000"/>
          </a:xfrm>
          <a:prstGeom prst="rect">
            <a:avLst/>
          </a:prstGeom>
          <a:noFill/>
          <a:ln w="9525">
            <a:noFill/>
            <a:miter lim="800000"/>
            <a:headEnd/>
            <a:tailEnd/>
          </a:ln>
          <a:effectLst>
            <a:innerShdw blurRad="431800" dist="50800" dir="8100000">
              <a:prstClr val="black">
                <a:alpha val="50000"/>
              </a:prstClr>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618856" cy="1143000"/>
          </a:xfrm>
        </p:spPr>
        <p:txBody>
          <a:bodyPr>
            <a:normAutofit fontScale="90000"/>
          </a:bodyPr>
          <a:lstStyle/>
          <a:p>
            <a:r>
              <a:rPr lang="ru-RU" dirty="0" smtClean="0"/>
              <a:t>Главные элементы котлов</a:t>
            </a:r>
            <a:endParaRPr lang="ru-RU" dirty="0"/>
          </a:p>
        </p:txBody>
      </p:sp>
      <p:sp>
        <p:nvSpPr>
          <p:cNvPr id="3" name="Содержимое 2"/>
          <p:cNvSpPr>
            <a:spLocks noGrp="1"/>
          </p:cNvSpPr>
          <p:nvPr>
            <p:ph idx="1"/>
          </p:nvPr>
        </p:nvSpPr>
        <p:spPr/>
        <p:txBody>
          <a:bodyPr/>
          <a:lstStyle/>
          <a:p>
            <a:endParaRPr lang="ru-RU"/>
          </a:p>
        </p:txBody>
      </p:sp>
      <p:pic>
        <p:nvPicPr>
          <p:cNvPr id="4" name="Picture 6" descr="http://1.bp.blogspot.com/-3UpUcL5FOHE/U2C-B4KzrsI/AAAAAAAABGQ/m6u64zpbVOg/s1600/1.png">
            <a:hlinkClick r:id="rId2"/>
          </p:cNvPr>
          <p:cNvPicPr>
            <a:picLocks noChangeAspect="1" noChangeArrowheads="1"/>
          </p:cNvPicPr>
          <p:nvPr/>
        </p:nvPicPr>
        <p:blipFill>
          <a:blip r:embed="rId3" cstate="print"/>
          <a:srcRect/>
          <a:stretch>
            <a:fillRect/>
          </a:stretch>
        </p:blipFill>
        <p:spPr bwMode="auto">
          <a:xfrm>
            <a:off x="611560" y="1412776"/>
            <a:ext cx="4278147" cy="4416153"/>
          </a:xfrm>
          <a:prstGeom prst="rect">
            <a:avLst/>
          </a:prstGeom>
          <a:noFill/>
        </p:spPr>
      </p:pic>
      <p:pic>
        <p:nvPicPr>
          <p:cNvPr id="5" name="Picture 4" descr="http://1.bp.blogspot.com/-JJgBIinN9KQ/U2C9hZL1cuI/AAAAAAAABGA/56jOOeiGnOU/s1600/1.png"/>
          <p:cNvPicPr>
            <a:picLocks noChangeAspect="1" noChangeArrowheads="1"/>
          </p:cNvPicPr>
          <p:nvPr/>
        </p:nvPicPr>
        <p:blipFill>
          <a:blip r:embed="rId4" cstate="print"/>
          <a:stretch>
            <a:fillRect/>
          </a:stretch>
        </p:blipFill>
        <p:spPr bwMode="auto">
          <a:xfrm>
            <a:off x="5184496" y="116636"/>
            <a:ext cx="3348000" cy="5741495"/>
          </a:xfrm>
          <a:prstGeom prst="rect">
            <a:avLst/>
          </a:prstGeom>
          <a:noFill/>
        </p:spPr>
      </p:pic>
      <p:grpSp>
        <p:nvGrpSpPr>
          <p:cNvPr id="6" name="Группа 5"/>
          <p:cNvGrpSpPr/>
          <p:nvPr/>
        </p:nvGrpSpPr>
        <p:grpSpPr>
          <a:xfrm>
            <a:off x="676772" y="5949280"/>
            <a:ext cx="7783660" cy="576000"/>
            <a:chOff x="420980" y="5661248"/>
            <a:chExt cx="7783660" cy="576000"/>
          </a:xfrm>
        </p:grpSpPr>
        <p:pic>
          <p:nvPicPr>
            <p:cNvPr id="7" name="Picture 2">
              <a:hlinkClick r:id="" action="ppaction://hlinkshowjump?jump=firstslide"/>
            </p:cNvPr>
            <p:cNvPicPr>
              <a:picLocks noChangeAspect="1" noChangeArrowheads="1"/>
            </p:cNvPicPr>
            <p:nvPr/>
          </p:nvPicPr>
          <p:blipFill>
            <a:blip r:embed="rId5"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3">
              <a:hlinkClick r:id="rId6" action="ppaction://hlinksldjump"/>
            </p:cNvPr>
            <p:cNvPicPr>
              <a:picLocks noChangeAspect="1" noChangeArrowheads="1"/>
            </p:cNvPicPr>
            <p:nvPr/>
          </p:nvPicPr>
          <p:blipFill>
            <a:blip r:embed="rId7" cstate="print"/>
            <a:srcRect t="3148" r="2354"/>
            <a:stretch>
              <a:fillRect/>
            </a:stretch>
          </p:blipFill>
          <p:spPr bwMode="auto">
            <a:xfrm>
              <a:off x="1589573" y="5661248"/>
              <a:ext cx="782720" cy="576000"/>
            </a:xfrm>
            <a:prstGeom prst="rect">
              <a:avLst/>
            </a:prstGeom>
            <a:noFill/>
            <a:ln w="9525">
              <a:noFill/>
              <a:miter lim="800000"/>
              <a:headEnd/>
              <a:tailEnd/>
            </a:ln>
            <a:effectLst>
              <a:innerShdw blurRad="495300" dist="50800" dir="8100000">
                <a:prstClr val="black">
                  <a:alpha val="50000"/>
                </a:prstClr>
              </a:innerShdw>
            </a:effectLst>
          </p:spPr>
        </p:pic>
        <p:pic>
          <p:nvPicPr>
            <p:cNvPr id="9" name="Picture 4">
              <a:hlinkClick r:id="rId8" action="ppaction://hlinksldjump"/>
            </p:cNvPr>
            <p:cNvPicPr>
              <a:picLocks noChangeAspect="1" noChangeArrowheads="1"/>
            </p:cNvPicPr>
            <p:nvPr/>
          </p:nvPicPr>
          <p:blipFill>
            <a:blip r:embed="rId9"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5">
              <a:hlinkClick r:id="rId10" action="ppaction://hlinksldjump"/>
            </p:cNvPr>
            <p:cNvPicPr>
              <a:picLocks noChangeAspect="1" noChangeArrowheads="1"/>
            </p:cNvPicPr>
            <p:nvPr/>
          </p:nvPicPr>
          <p:blipFill>
            <a:blip r:embed="rId11"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6">
              <a:hlinkClick r:id="rId12" action="ppaction://hlinksldjump"/>
            </p:cNvPr>
            <p:cNvPicPr>
              <a:picLocks noChangeAspect="1" noChangeArrowheads="1"/>
            </p:cNvPicPr>
            <p:nvPr/>
          </p:nvPicPr>
          <p:blipFill>
            <a:blip r:embed="rId13"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2" name="Picture 7">
              <a:hlinkClick r:id="rId14" action="ppaction://hlinksldjump"/>
            </p:cNvPr>
            <p:cNvPicPr>
              <a:picLocks noChangeAspect="1" noChangeArrowheads="1"/>
            </p:cNvPicPr>
            <p:nvPr/>
          </p:nvPicPr>
          <p:blipFill>
            <a:blip r:embed="rId15"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3" name="Picture 8">
              <a:hlinkClick r:id="rId16" action="ppaction://hlinksldjump"/>
            </p:cNvPr>
            <p:cNvPicPr>
              <a:picLocks noChangeAspect="1" noChangeArrowheads="1"/>
            </p:cNvPicPr>
            <p:nvPr/>
          </p:nvPicPr>
          <p:blipFill>
            <a:blip r:embed="rId17"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Главные элементы котлов</a:t>
            </a:r>
            <a:endParaRPr lang="ru-RU" b="1" dirty="0"/>
          </a:p>
        </p:txBody>
      </p:sp>
      <p:sp>
        <p:nvSpPr>
          <p:cNvPr id="3" name="Содержимое 2"/>
          <p:cNvSpPr>
            <a:spLocks noGrp="1"/>
          </p:cNvSpPr>
          <p:nvPr>
            <p:ph idx="1"/>
          </p:nvPr>
        </p:nvSpPr>
        <p:spPr>
          <a:xfrm>
            <a:off x="467544" y="1268760"/>
            <a:ext cx="8229600" cy="4525963"/>
          </a:xfrm>
        </p:spPr>
        <p:txBody>
          <a:bodyPr>
            <a:normAutofit lnSpcReduction="10000"/>
          </a:bodyPr>
          <a:lstStyle/>
          <a:p>
            <a:pPr marL="0" indent="0" algn="just">
              <a:buNone/>
            </a:pPr>
            <a:r>
              <a:rPr lang="ru-RU" b="1" dirty="0" smtClean="0"/>
              <a:t>Г</a:t>
            </a:r>
            <a:r>
              <a:rPr lang="ru-RU" dirty="0" smtClean="0"/>
              <a:t>лавными элементами котлов являются паровой коллектор и один или два водяных коллектора, соединенных между собой трубами. Водяной коллектор, соединенный с пароводяным пучком экрана, обычно называют экранным. У котлов такого типа топки образуются боковым экранам и конвективным </a:t>
            </a:r>
            <a:r>
              <a:rPr lang="ru-RU" dirty="0" err="1" smtClean="0"/>
              <a:t>притопочным</a:t>
            </a:r>
            <a:r>
              <a:rPr lang="ru-RU" dirty="0" smtClean="0"/>
              <a:t> пучком. В ряде конструкций применяются и торцевые экраны.</a:t>
            </a:r>
          </a:p>
          <a:p>
            <a:endParaRPr lang="ru-RU" dirty="0"/>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2"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3" action="ppaction://hlinksldjump"/>
            </p:cNvPr>
            <p:cNvPicPr>
              <a:picLocks noChangeAspect="1" noChangeArrowheads="1"/>
            </p:cNvPicPr>
            <p:nvPr/>
          </p:nvPicPr>
          <p:blipFill>
            <a:blip r:embed="rId4"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5" action="ppaction://hlinksldjump"/>
            </p:cNvPr>
            <p:cNvPicPr>
              <a:picLocks noChangeAspect="1" noChangeArrowheads="1"/>
            </p:cNvPicPr>
            <p:nvPr/>
          </p:nvPicPr>
          <p:blipFill>
            <a:blip r:embed="rId6"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7" action="ppaction://hlinksldjump"/>
            </p:cNvPr>
            <p:cNvPicPr>
              <a:picLocks noChangeAspect="1" noChangeArrowheads="1"/>
            </p:cNvPicPr>
            <p:nvPr/>
          </p:nvPicPr>
          <p:blipFill>
            <a:blip r:embed="rId8"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9" action="ppaction://hlinksldjump"/>
            </p:cNvPr>
            <p:cNvPicPr>
              <a:picLocks noChangeAspect="1" noChangeArrowheads="1"/>
            </p:cNvPicPr>
            <p:nvPr/>
          </p:nvPicPr>
          <p:blipFill>
            <a:blip r:embed="rId10"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1" action="ppaction://hlinksldjump"/>
            </p:cNvPr>
            <p:cNvPicPr>
              <a:picLocks noChangeAspect="1" noChangeArrowheads="1"/>
            </p:cNvPicPr>
            <p:nvPr/>
          </p:nvPicPr>
          <p:blipFill>
            <a:blip r:embed="rId12"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3" action="ppaction://hlinksldjump"/>
            </p:cNvPr>
            <p:cNvPicPr>
              <a:picLocks noChangeAspect="1" noChangeArrowheads="1"/>
            </p:cNvPicPr>
            <p:nvPr/>
          </p:nvPicPr>
          <p:blipFill>
            <a:blip r:embed="rId14"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2050" name="Picture 2">
            <a:hlinkClick r:id="rId15" action="ppaction://hlinksldjump"/>
          </p:cNvPr>
          <p:cNvPicPr>
            <a:picLocks noChangeAspect="1" noChangeArrowheads="1"/>
          </p:cNvPicPr>
          <p:nvPr/>
        </p:nvPicPr>
        <p:blipFill>
          <a:blip r:embed="rId16" cstate="print"/>
          <a:srcRect/>
          <a:stretch>
            <a:fillRect/>
          </a:stretch>
        </p:blipFill>
        <p:spPr bwMode="auto">
          <a:xfrm>
            <a:off x="1907704" y="6579368"/>
            <a:ext cx="144000" cy="108000"/>
          </a:xfrm>
          <a:prstGeom prst="rect">
            <a:avLst/>
          </a:prstGeom>
          <a:noFill/>
          <a:ln w="9525">
            <a:noFill/>
            <a:miter lim="800000"/>
            <a:headEnd/>
            <a:tailEnd/>
          </a:ln>
          <a:effectLst>
            <a:innerShdw blurRad="469900" dist="50800" dir="8100000">
              <a:prstClr val="black">
                <a:alpha val="50000"/>
              </a:prstClr>
            </a:innerShdw>
          </a:effectLst>
        </p:spPr>
      </p:pic>
      <p:pic>
        <p:nvPicPr>
          <p:cNvPr id="13" name="Picture 2"/>
          <p:cNvPicPr>
            <a:picLocks noChangeAspect="1" noChangeArrowheads="1"/>
          </p:cNvPicPr>
          <p:nvPr/>
        </p:nvPicPr>
        <p:blipFill>
          <a:blip r:embed="rId17" cstate="print"/>
          <a:srcRect/>
          <a:stretch>
            <a:fillRect/>
          </a:stretch>
        </p:blipFill>
        <p:spPr bwMode="auto">
          <a:xfrm>
            <a:off x="3203848" y="5733256"/>
            <a:ext cx="216000" cy="162000"/>
          </a:xfrm>
          <a:prstGeom prst="rect">
            <a:avLst/>
          </a:prstGeom>
          <a:noFill/>
          <a:ln w="9525">
            <a:noFill/>
            <a:miter lim="800000"/>
            <a:headEnd/>
            <a:tailEnd/>
          </a:ln>
        </p:spPr>
      </p:pic>
      <p:pic>
        <p:nvPicPr>
          <p:cNvPr id="14" name="Picture 2">
            <a:hlinkClick r:id="rId18" action="ppaction://hlinksldjump"/>
          </p:cNvPr>
          <p:cNvPicPr>
            <a:picLocks noChangeAspect="1" noChangeArrowheads="1"/>
          </p:cNvPicPr>
          <p:nvPr/>
        </p:nvPicPr>
        <p:blipFill>
          <a:blip r:embed="rId16" cstate="print"/>
          <a:srcRect/>
          <a:stretch>
            <a:fillRect/>
          </a:stretch>
        </p:blipFill>
        <p:spPr bwMode="auto">
          <a:xfrm>
            <a:off x="2123728" y="6579368"/>
            <a:ext cx="144000" cy="108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b="1" dirty="0" smtClean="0"/>
              <a:t>Трубы</a:t>
            </a:r>
            <a:endParaRPr lang="ru-RU" dirty="0"/>
          </a:p>
        </p:txBody>
      </p:sp>
      <p:sp>
        <p:nvSpPr>
          <p:cNvPr id="3" name="Содержимое 2"/>
          <p:cNvSpPr>
            <a:spLocks noGrp="1"/>
          </p:cNvSpPr>
          <p:nvPr>
            <p:ph idx="1"/>
          </p:nvPr>
        </p:nvSpPr>
        <p:spPr>
          <a:xfrm>
            <a:off x="251520" y="1196752"/>
            <a:ext cx="8640960" cy="4929411"/>
          </a:xfrm>
        </p:spPr>
        <p:txBody>
          <a:bodyPr>
            <a:normAutofit fontScale="85000" lnSpcReduction="10000"/>
          </a:bodyPr>
          <a:lstStyle/>
          <a:p>
            <a:pPr marL="92075" indent="0" algn="just">
              <a:buNone/>
            </a:pPr>
            <a:r>
              <a:rPr lang="ru-RU" b="1" dirty="0" smtClean="0"/>
              <a:t>М</a:t>
            </a:r>
            <a:r>
              <a:rPr lang="ru-RU" dirty="0" smtClean="0"/>
              <a:t>атериал - малоуглеродистая сталь марок 10, 20, а при достаточно высоких параметрах — из специальных низколегированных сталей 15ХМ, 12Х1МФ и др. </a:t>
            </a:r>
          </a:p>
          <a:p>
            <a:pPr marL="92075" indent="0" algn="just">
              <a:buNone/>
            </a:pPr>
            <a:r>
              <a:rPr lang="ru-RU" b="1" dirty="0" smtClean="0"/>
              <a:t>Т</a:t>
            </a:r>
            <a:r>
              <a:rPr lang="ru-RU" dirty="0" smtClean="0"/>
              <a:t>рубы только цельнотянутые бесшовные. Первый ряд бокового экрана и нескольких рядов </a:t>
            </a:r>
            <a:r>
              <a:rPr lang="ru-RU" dirty="0" err="1" smtClean="0"/>
              <a:t>притопочного</a:t>
            </a:r>
            <a:r>
              <a:rPr lang="ru-RU" dirty="0" smtClean="0"/>
              <a:t> конвективного пучка большего диаметра. У парообразующих труб диаметр меньше, чем у опускных. Наибольший диаметр имеют опускные трубы, особенно </a:t>
            </a:r>
            <a:r>
              <a:rPr lang="ru-RU" dirty="0" err="1" smtClean="0"/>
              <a:t>необогреваемые</a:t>
            </a:r>
            <a:r>
              <a:rPr lang="ru-RU" dirty="0" smtClean="0"/>
              <a:t>, расположенные вне топки.</a:t>
            </a:r>
          </a:p>
          <a:p>
            <a:pPr marL="92075" indent="0" algn="just">
              <a:buNone/>
            </a:pPr>
            <a:r>
              <a:rPr lang="ru-RU" dirty="0" smtClean="0"/>
              <a:t>Трубы закрепляют в коллекторах развальцовкой, иногда с дополнительной </a:t>
            </a:r>
            <a:r>
              <a:rPr lang="ru-RU" dirty="0" err="1" smtClean="0"/>
              <a:t>подваркой</a:t>
            </a:r>
            <a:r>
              <a:rPr lang="ru-RU" dirty="0" smtClean="0"/>
              <a:t> или только на сварке. </a:t>
            </a:r>
          </a:p>
          <a:p>
            <a:endParaRPr lang="ru-RU" dirty="0"/>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2"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3" action="ppaction://hlinksldjump"/>
            </p:cNvPr>
            <p:cNvPicPr>
              <a:picLocks noChangeAspect="1" noChangeArrowheads="1"/>
            </p:cNvPicPr>
            <p:nvPr/>
          </p:nvPicPr>
          <p:blipFill>
            <a:blip r:embed="rId4"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5" action="ppaction://hlinksldjump"/>
            </p:cNvPr>
            <p:cNvPicPr>
              <a:picLocks noChangeAspect="1" noChangeArrowheads="1"/>
            </p:cNvPicPr>
            <p:nvPr/>
          </p:nvPicPr>
          <p:blipFill>
            <a:blip r:embed="rId6"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7" action="ppaction://hlinksldjump"/>
            </p:cNvPr>
            <p:cNvPicPr>
              <a:picLocks noChangeAspect="1" noChangeArrowheads="1"/>
            </p:cNvPicPr>
            <p:nvPr/>
          </p:nvPicPr>
          <p:blipFill>
            <a:blip r:embed="rId8"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9" action="ppaction://hlinksldjump"/>
            </p:cNvPr>
            <p:cNvPicPr>
              <a:picLocks noChangeAspect="1" noChangeArrowheads="1"/>
            </p:cNvPicPr>
            <p:nvPr/>
          </p:nvPicPr>
          <p:blipFill>
            <a:blip r:embed="rId10"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1" action="ppaction://hlinksldjump"/>
            </p:cNvPr>
            <p:cNvPicPr>
              <a:picLocks noChangeAspect="1" noChangeArrowheads="1"/>
            </p:cNvPicPr>
            <p:nvPr/>
          </p:nvPicPr>
          <p:blipFill>
            <a:blip r:embed="rId12"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3" action="ppaction://hlinksldjump"/>
            </p:cNvPr>
            <p:cNvPicPr>
              <a:picLocks noChangeAspect="1" noChangeArrowheads="1"/>
            </p:cNvPicPr>
            <p:nvPr/>
          </p:nvPicPr>
          <p:blipFill>
            <a:blip r:embed="rId14"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5" action="ppaction://hlinksldjump"/>
          </p:cNvPr>
          <p:cNvPicPr>
            <a:picLocks noChangeAspect="1" noChangeArrowheads="1"/>
          </p:cNvPicPr>
          <p:nvPr/>
        </p:nvPicPr>
        <p:blipFill>
          <a:blip r:embed="rId16" cstate="print"/>
          <a:srcRect/>
          <a:stretch>
            <a:fillRect/>
          </a:stretch>
        </p:blipFill>
        <p:spPr bwMode="auto">
          <a:xfrm>
            <a:off x="1907704" y="6579368"/>
            <a:ext cx="144000" cy="108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3" name="Picture 2">
            <a:hlinkClick r:id="rId17" action="ppaction://hlinksldjump"/>
          </p:cNvPr>
          <p:cNvPicPr>
            <a:picLocks noChangeAspect="1" noChangeArrowheads="1"/>
          </p:cNvPicPr>
          <p:nvPr/>
        </p:nvPicPr>
        <p:blipFill>
          <a:blip r:embed="rId16" cstate="print"/>
          <a:srcRect/>
          <a:stretch>
            <a:fillRect/>
          </a:stretch>
        </p:blipFill>
        <p:spPr bwMode="auto">
          <a:xfrm>
            <a:off x="2123728" y="6579368"/>
            <a:ext cx="144000" cy="108000"/>
          </a:xfrm>
          <a:prstGeom prst="rect">
            <a:avLst/>
          </a:prstGeom>
          <a:noFill/>
          <a:ln w="9525">
            <a:noFill/>
            <a:miter lim="800000"/>
            <a:headEnd/>
            <a:tailEnd/>
          </a:ln>
          <a:effectLst>
            <a:innerShdw blurRad="393700" dist="50800" dir="8100000">
              <a:prstClr val="black">
                <a:alpha val="50000"/>
              </a:prstClr>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b="1" dirty="0" smtClean="0"/>
              <a:t>Паровой и водяной коллекторы</a:t>
            </a:r>
            <a:endParaRPr lang="ru-RU" dirty="0"/>
          </a:p>
        </p:txBody>
      </p:sp>
      <p:sp>
        <p:nvSpPr>
          <p:cNvPr id="3" name="Содержимое 2"/>
          <p:cNvSpPr>
            <a:spLocks noGrp="1"/>
          </p:cNvSpPr>
          <p:nvPr>
            <p:ph idx="1"/>
          </p:nvPr>
        </p:nvSpPr>
        <p:spPr/>
        <p:txBody>
          <a:bodyPr/>
          <a:lstStyle/>
          <a:p>
            <a:endParaRPr lang="ru-RU"/>
          </a:p>
        </p:txBody>
      </p:sp>
      <p:pic>
        <p:nvPicPr>
          <p:cNvPr id="1026" name="Рисунок 2"/>
          <p:cNvPicPr>
            <a:picLocks noChangeAspect="1" noChangeArrowheads="1"/>
          </p:cNvPicPr>
          <p:nvPr/>
        </p:nvPicPr>
        <p:blipFill>
          <a:blip r:embed="rId2" cstate="print"/>
          <a:srcRect/>
          <a:stretch>
            <a:fillRect/>
          </a:stretch>
        </p:blipFill>
        <p:spPr bwMode="auto">
          <a:xfrm>
            <a:off x="467544" y="1196752"/>
            <a:ext cx="8336139" cy="4608512"/>
          </a:xfrm>
          <a:prstGeom prst="rect">
            <a:avLst/>
          </a:prstGeom>
          <a:noFill/>
          <a:ln w="9525">
            <a:noFill/>
            <a:miter lim="800000"/>
            <a:headEnd/>
            <a:tailEnd/>
          </a:ln>
        </p:spPr>
      </p:pic>
      <p:grpSp>
        <p:nvGrpSpPr>
          <p:cNvPr id="5" name="Группа 4"/>
          <p:cNvGrpSpPr/>
          <p:nvPr/>
        </p:nvGrpSpPr>
        <p:grpSpPr>
          <a:xfrm>
            <a:off x="676772" y="5949280"/>
            <a:ext cx="7783660" cy="576000"/>
            <a:chOff x="420980" y="5661248"/>
            <a:chExt cx="7783660" cy="576000"/>
          </a:xfrm>
        </p:grpSpPr>
        <p:pic>
          <p:nvPicPr>
            <p:cNvPr id="6"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innerShdw blurRad="495300" dist="50800" dir="8100000">
                <a:prstClr val="black">
                  <a:alpha val="50000"/>
                </a:prstClr>
              </a:innerShdw>
            </a:effectLst>
          </p:spPr>
        </p:pic>
        <p:pic>
          <p:nvPicPr>
            <p:cNvPr id="9"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2"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3" name="Picture 2">
            <a:hlinkClick r:id="rId16" action="ppaction://hlinksldjump"/>
          </p:cNvPr>
          <p:cNvPicPr>
            <a:picLocks noChangeAspect="1" noChangeArrowheads="1"/>
          </p:cNvPicPr>
          <p:nvPr/>
        </p:nvPicPr>
        <p:blipFill>
          <a:blip r:embed="rId17" cstate="print"/>
          <a:srcRect/>
          <a:stretch>
            <a:fillRect/>
          </a:stretch>
        </p:blipFill>
        <p:spPr bwMode="auto">
          <a:xfrm>
            <a:off x="3131856" y="6579368"/>
            <a:ext cx="144000" cy="108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sz="3600" b="1" dirty="0" smtClean="0"/>
              <a:t>Паровой и водяной коллекторы</a:t>
            </a:r>
            <a:endParaRPr lang="ru-RU" sz="3600" dirty="0"/>
          </a:p>
        </p:txBody>
      </p:sp>
      <p:sp>
        <p:nvSpPr>
          <p:cNvPr id="3" name="Содержимое 2"/>
          <p:cNvSpPr>
            <a:spLocks noGrp="1"/>
          </p:cNvSpPr>
          <p:nvPr>
            <p:ph idx="1"/>
          </p:nvPr>
        </p:nvSpPr>
        <p:spPr>
          <a:xfrm>
            <a:off x="251520" y="764704"/>
            <a:ext cx="8712968" cy="4680520"/>
          </a:xfrm>
        </p:spPr>
        <p:txBody>
          <a:bodyPr>
            <a:normAutofit/>
          </a:bodyPr>
          <a:lstStyle/>
          <a:p>
            <a:pPr marL="36000" indent="0" algn="just">
              <a:lnSpc>
                <a:spcPct val="90000"/>
              </a:lnSpc>
              <a:spcBef>
                <a:spcPts val="0"/>
              </a:spcBef>
              <a:buNone/>
            </a:pPr>
            <a:r>
              <a:rPr lang="ru-RU" sz="2800" b="1" dirty="0" smtClean="0">
                <a:latin typeface="Times New Roman" pitchFamily="18" charset="0"/>
                <a:cs typeface="Times New Roman" pitchFamily="18" charset="0"/>
              </a:rPr>
              <a:t>Ц</a:t>
            </a:r>
            <a:r>
              <a:rPr lang="ru-RU" sz="2800" dirty="0" smtClean="0">
                <a:latin typeface="Times New Roman" pitchFamily="18" charset="0"/>
                <a:cs typeface="Times New Roman" pitchFamily="18" charset="0"/>
              </a:rPr>
              <a:t>илиндрический, сварной. Материал - </a:t>
            </a:r>
            <a:r>
              <a:rPr lang="ru-RU" sz="2800" dirty="0" err="1" smtClean="0">
                <a:latin typeface="Times New Roman" pitchFamily="18" charset="0"/>
                <a:cs typeface="Times New Roman" pitchFamily="18" charset="0"/>
              </a:rPr>
              <a:t>среднемарганцовистая</a:t>
            </a:r>
            <a:r>
              <a:rPr lang="ru-RU" sz="2800" dirty="0" smtClean="0">
                <a:latin typeface="Times New Roman" pitchFamily="18" charset="0"/>
                <a:cs typeface="Times New Roman" pitchFamily="18" charset="0"/>
              </a:rPr>
              <a:t> или специальная низколегированная сталь. Коллектор состоит из сварного корпуса и приваренных </a:t>
            </a:r>
            <a:r>
              <a:rPr lang="ru-RU" sz="2800" dirty="0" err="1" smtClean="0">
                <a:latin typeface="Times New Roman" pitchFamily="18" charset="0"/>
                <a:cs typeface="Times New Roman" pitchFamily="18" charset="0"/>
              </a:rPr>
              <a:t>штампованых</a:t>
            </a:r>
            <a:r>
              <a:rPr lang="ru-RU" sz="2800" dirty="0" smtClean="0">
                <a:latin typeface="Times New Roman" pitchFamily="18" charset="0"/>
                <a:cs typeface="Times New Roman" pitchFamily="18" charset="0"/>
              </a:rPr>
              <a:t> днищ. Участки коллекторов, в которых закрепляются трубы, называются трубными решетками. трубные решетки  утолщенные. В одном или обоих днищах лазы, по периметру которых на днищах выполняется внутренняя </a:t>
            </a:r>
            <a:r>
              <a:rPr lang="ru-RU" sz="2800" dirty="0" err="1" smtClean="0">
                <a:latin typeface="Times New Roman" pitchFamily="18" charset="0"/>
                <a:cs typeface="Times New Roman" pitchFamily="18" charset="0"/>
              </a:rPr>
              <a:t>отбуртовка</a:t>
            </a:r>
            <a:r>
              <a:rPr lang="ru-RU" sz="2800" dirty="0" smtClean="0">
                <a:latin typeface="Times New Roman" pitchFamily="18" charset="0"/>
                <a:cs typeface="Times New Roman" pitchFamily="18" charset="0"/>
              </a:rPr>
              <a:t>. На коллекторах устанавливают </a:t>
            </a:r>
            <a:r>
              <a:rPr lang="ru-RU" sz="2800" dirty="0" err="1" smtClean="0">
                <a:latin typeface="Times New Roman" pitchFamily="18" charset="0"/>
                <a:cs typeface="Times New Roman" pitchFamily="18" charset="0"/>
              </a:rPr>
              <a:t>приварыши</a:t>
            </a:r>
            <a:r>
              <a:rPr lang="ru-RU" sz="2800" dirty="0" smtClean="0">
                <a:latin typeface="Times New Roman" pitchFamily="18" charset="0"/>
                <a:cs typeface="Times New Roman" pitchFamily="18" charset="0"/>
              </a:rPr>
              <a:t> 2 под арматуру и контрольно-измерительные приборы.</a:t>
            </a:r>
            <a:endParaRPr lang="ru-RU" sz="2800" dirty="0">
              <a:latin typeface="Times New Roman" pitchFamily="18" charset="0"/>
              <a:cs typeface="Times New Roman" pitchFamily="18" charset="0"/>
            </a:endParaRPr>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6" action="ppaction://hlinksldjump"/>
          </p:cNvPr>
          <p:cNvPicPr>
            <a:picLocks noChangeAspect="1" noChangeArrowheads="1"/>
          </p:cNvPicPr>
          <p:nvPr/>
        </p:nvPicPr>
        <p:blipFill>
          <a:blip r:embed="rId17" cstate="print"/>
          <a:srcRect/>
          <a:stretch>
            <a:fillRect/>
          </a:stretch>
        </p:blipFill>
        <p:spPr bwMode="auto">
          <a:xfrm>
            <a:off x="3131856" y="6579368"/>
            <a:ext cx="144000" cy="108000"/>
          </a:xfrm>
          <a:prstGeom prst="rect">
            <a:avLst/>
          </a:prstGeom>
          <a:noFill/>
          <a:ln w="9525">
            <a:noFill/>
            <a:miter lim="800000"/>
            <a:headEnd/>
            <a:tailEnd/>
          </a:ln>
          <a:effectLst>
            <a:innerShdw blurRad="431800" dist="50800" dir="8100000">
              <a:prstClr val="black">
                <a:alpha val="50000"/>
              </a:prstClr>
            </a:inn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Крышки лазов</a:t>
            </a:r>
            <a:endParaRPr lang="ru-RU" dirty="0"/>
          </a:p>
        </p:txBody>
      </p:sp>
      <p:pic>
        <p:nvPicPr>
          <p:cNvPr id="2050" name="Рисунок 1"/>
          <p:cNvPicPr>
            <a:picLocks noChangeAspect="1" noChangeArrowheads="1"/>
          </p:cNvPicPr>
          <p:nvPr/>
        </p:nvPicPr>
        <p:blipFill>
          <a:blip r:embed="rId2" cstate="print"/>
          <a:srcRect/>
          <a:stretch>
            <a:fillRect/>
          </a:stretch>
        </p:blipFill>
        <p:spPr bwMode="auto">
          <a:xfrm>
            <a:off x="467544" y="1988840"/>
            <a:ext cx="8319619" cy="3456384"/>
          </a:xfrm>
          <a:prstGeom prst="rect">
            <a:avLst/>
          </a:prstGeom>
          <a:noFill/>
          <a:ln w="9525">
            <a:noFill/>
            <a:miter lim="800000"/>
            <a:headEnd/>
            <a:tailEnd/>
          </a:ln>
        </p:spPr>
      </p:pic>
      <p:grpSp>
        <p:nvGrpSpPr>
          <p:cNvPr id="5" name="Группа 4"/>
          <p:cNvGrpSpPr/>
          <p:nvPr/>
        </p:nvGrpSpPr>
        <p:grpSpPr>
          <a:xfrm>
            <a:off x="676772" y="5949280"/>
            <a:ext cx="7783660" cy="576000"/>
            <a:chOff x="420980" y="5661248"/>
            <a:chExt cx="7783660" cy="576000"/>
          </a:xfrm>
        </p:grpSpPr>
        <p:pic>
          <p:nvPicPr>
            <p:cNvPr id="6"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innerShdw blurRad="444500" dist="50800" dir="8100000">
                <a:prstClr val="black">
                  <a:alpha val="50000"/>
                </a:prstClr>
              </a:innerShdw>
            </a:effectLst>
          </p:spPr>
        </p:pic>
        <p:pic>
          <p:nvPicPr>
            <p:cNvPr id="10"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2"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3" name="Picture 2">
            <a:hlinkClick r:id="rId16" action="ppaction://hlinksldjump"/>
          </p:cNvPr>
          <p:cNvPicPr>
            <a:picLocks noChangeAspect="1" noChangeArrowheads="1"/>
          </p:cNvPicPr>
          <p:nvPr/>
        </p:nvPicPr>
        <p:blipFill>
          <a:blip r:embed="rId17" cstate="print"/>
          <a:srcRect/>
          <a:stretch>
            <a:fillRect/>
          </a:stretch>
        </p:blipFill>
        <p:spPr bwMode="auto">
          <a:xfrm>
            <a:off x="4211976"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Крышки лазов</a:t>
            </a:r>
            <a:endParaRPr lang="ru-RU" dirty="0"/>
          </a:p>
        </p:txBody>
      </p:sp>
      <p:sp>
        <p:nvSpPr>
          <p:cNvPr id="3" name="Содержимое 2"/>
          <p:cNvSpPr>
            <a:spLocks noGrp="1"/>
          </p:cNvSpPr>
          <p:nvPr>
            <p:ph idx="1"/>
          </p:nvPr>
        </p:nvSpPr>
        <p:spPr>
          <a:xfrm>
            <a:off x="467544" y="1340768"/>
            <a:ext cx="8229600" cy="4525963"/>
          </a:xfrm>
        </p:spPr>
        <p:txBody>
          <a:bodyPr>
            <a:normAutofit fontScale="92500" lnSpcReduction="20000"/>
          </a:bodyPr>
          <a:lstStyle/>
          <a:p>
            <a:pPr marL="88900" indent="12700" algn="just">
              <a:buNone/>
            </a:pPr>
            <a:r>
              <a:rPr lang="ru-RU" dirty="0" smtClean="0"/>
              <a:t>Они закрываются крышками 2, которые заводят внутрь коллектора и прижимают к </a:t>
            </a:r>
            <a:r>
              <a:rPr lang="ru-RU" dirty="0" err="1" smtClean="0"/>
              <a:t>отбуртовке</a:t>
            </a:r>
            <a:r>
              <a:rPr lang="ru-RU" dirty="0" smtClean="0"/>
              <a:t> скобами 4 и шпильками 1 с гайками. Крышки лазов устанавливают на прокладках 3. В дальнейшем при ра­боте котла давление в нем при­жмет крышку лаза еще плотнее. Таким образом, крышка по размеру больше отверстия и для того чтобы ее можно было завести внутрь коллектора, отверстия лазов, делают эллиптичными — обычно   </a:t>
            </a:r>
            <a:r>
              <a:rPr lang="ru-RU" dirty="0" smtClean="0"/>
              <a:t>размером300</a:t>
            </a:r>
            <a:r>
              <a:rPr lang="en-US" dirty="0" smtClean="0"/>
              <a:t>X</a:t>
            </a:r>
            <a:r>
              <a:rPr lang="ru-RU" dirty="0" smtClean="0"/>
              <a:t> 400 мм. В ряде случаев для удобства крышку ставят на петле 5.</a:t>
            </a:r>
          </a:p>
          <a:p>
            <a:endParaRPr lang="ru-RU" dirty="0"/>
          </a:p>
        </p:txBody>
      </p:sp>
      <p:grpSp>
        <p:nvGrpSpPr>
          <p:cNvPr id="4" name="Группа 3"/>
          <p:cNvGrpSpPr/>
          <p:nvPr/>
        </p:nvGrpSpPr>
        <p:grpSpPr>
          <a:xfrm>
            <a:off x="676772" y="5949280"/>
            <a:ext cx="7783660" cy="576000"/>
            <a:chOff x="420980" y="5661248"/>
            <a:chExt cx="7783660" cy="576000"/>
          </a:xfrm>
        </p:grpSpPr>
        <p:pic>
          <p:nvPicPr>
            <p:cNvPr id="5" name="Picture 2">
              <a:hlinkClick r:id="" action="ppaction://hlinkshowjump?jump=firstslide"/>
            </p:cNvPr>
            <p:cNvPicPr>
              <a:picLocks noChangeAspect="1" noChangeArrowheads="1"/>
            </p:cNvPicPr>
            <p:nvPr/>
          </p:nvPicPr>
          <p:blipFill>
            <a:blip r:embed="rId2"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6" name="Picture 3">
              <a:hlinkClick r:id="rId3" action="ppaction://hlinksldjump"/>
            </p:cNvPr>
            <p:cNvPicPr>
              <a:picLocks noChangeAspect="1" noChangeArrowheads="1"/>
            </p:cNvPicPr>
            <p:nvPr/>
          </p:nvPicPr>
          <p:blipFill>
            <a:blip r:embed="rId4"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4">
              <a:hlinkClick r:id="rId5" action="ppaction://hlinksldjump"/>
            </p:cNvPr>
            <p:cNvPicPr>
              <a:picLocks noChangeAspect="1" noChangeArrowheads="1"/>
            </p:cNvPicPr>
            <p:nvPr/>
          </p:nvPicPr>
          <p:blipFill>
            <a:blip r:embed="rId6"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5">
              <a:hlinkClick r:id="rId7" action="ppaction://hlinksldjump"/>
            </p:cNvPr>
            <p:cNvPicPr>
              <a:picLocks noChangeAspect="1" noChangeArrowheads="1"/>
            </p:cNvPicPr>
            <p:nvPr/>
          </p:nvPicPr>
          <p:blipFill>
            <a:blip r:embed="rId8"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6">
              <a:hlinkClick r:id="rId9" action="ppaction://hlinksldjump"/>
            </p:cNvPr>
            <p:cNvPicPr>
              <a:picLocks noChangeAspect="1" noChangeArrowheads="1"/>
            </p:cNvPicPr>
            <p:nvPr/>
          </p:nvPicPr>
          <p:blipFill>
            <a:blip r:embed="rId10" cstate="print"/>
            <a:srcRect r="2354" b="3124"/>
            <a:stretch>
              <a:fillRect/>
            </a:stretch>
          </p:blipFill>
          <p:spPr bwMode="auto">
            <a:xfrm>
              <a:off x="5100772" y="5661248"/>
              <a:ext cx="76995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7">
              <a:hlinkClick r:id="rId11" action="ppaction://hlinksldjump"/>
            </p:cNvPr>
            <p:cNvPicPr>
              <a:picLocks noChangeAspect="1" noChangeArrowheads="1"/>
            </p:cNvPicPr>
            <p:nvPr/>
          </p:nvPicPr>
          <p:blipFill>
            <a:blip r:embed="rId12"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1" name="Picture 8">
              <a:hlinkClick r:id="rId13" action="ppaction://hlinksldjump"/>
            </p:cNvPr>
            <p:cNvPicPr>
              <a:picLocks noChangeAspect="1" noChangeArrowheads="1"/>
            </p:cNvPicPr>
            <p:nvPr/>
          </p:nvPicPr>
          <p:blipFill>
            <a:blip r:embed="rId14"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2" name="Picture 2">
            <a:hlinkClick r:id="rId15" action="ppaction://hlinksldjump"/>
          </p:cNvPr>
          <p:cNvPicPr>
            <a:picLocks noChangeAspect="1" noChangeArrowheads="1"/>
          </p:cNvPicPr>
          <p:nvPr/>
        </p:nvPicPr>
        <p:blipFill>
          <a:blip r:embed="rId16" cstate="print"/>
          <a:srcRect/>
          <a:stretch>
            <a:fillRect/>
          </a:stretch>
        </p:blipFill>
        <p:spPr bwMode="auto">
          <a:xfrm>
            <a:off x="4211976" y="6579368"/>
            <a:ext cx="144000" cy="108000"/>
          </a:xfrm>
          <a:prstGeom prst="rect">
            <a:avLst/>
          </a:prstGeom>
          <a:noFill/>
          <a:ln w="9525">
            <a:noFill/>
            <a:miter lim="800000"/>
            <a:headEnd/>
            <a:tailEnd/>
          </a:ln>
          <a:effectLst>
            <a:innerShdw blurRad="431800" dist="50800" dir="8100000">
              <a:prstClr val="black">
                <a:alpha val="50000"/>
              </a:prstClr>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Лючки</a:t>
            </a:r>
            <a:endParaRPr lang="ru-RU" dirty="0"/>
          </a:p>
        </p:txBody>
      </p:sp>
      <p:pic>
        <p:nvPicPr>
          <p:cNvPr id="3074" name="Рисунок 3"/>
          <p:cNvPicPr>
            <a:picLocks noChangeAspect="1" noChangeArrowheads="1"/>
          </p:cNvPicPr>
          <p:nvPr/>
        </p:nvPicPr>
        <p:blipFill>
          <a:blip r:embed="rId2" cstate="print"/>
          <a:srcRect r="2679" b="8381"/>
          <a:stretch>
            <a:fillRect/>
          </a:stretch>
        </p:blipFill>
        <p:spPr bwMode="auto">
          <a:xfrm>
            <a:off x="611560" y="908720"/>
            <a:ext cx="7848872" cy="4680520"/>
          </a:xfrm>
          <a:prstGeom prst="rect">
            <a:avLst/>
          </a:prstGeom>
          <a:noFill/>
          <a:ln w="9525">
            <a:noFill/>
            <a:miter lim="800000"/>
            <a:headEnd/>
            <a:tailEnd/>
          </a:ln>
        </p:spPr>
      </p:pic>
      <p:grpSp>
        <p:nvGrpSpPr>
          <p:cNvPr id="5" name="Группа 4"/>
          <p:cNvGrpSpPr/>
          <p:nvPr/>
        </p:nvGrpSpPr>
        <p:grpSpPr>
          <a:xfrm>
            <a:off x="676772" y="5949280"/>
            <a:ext cx="7783660" cy="576000"/>
            <a:chOff x="420980" y="5661248"/>
            <a:chExt cx="7783660" cy="576000"/>
          </a:xfrm>
        </p:grpSpPr>
        <p:pic>
          <p:nvPicPr>
            <p:cNvPr id="6" name="Picture 2">
              <a:hlinkClick r:id="" action="ppaction://hlinkshowjump?jump=firstslide"/>
            </p:cNvPr>
            <p:cNvPicPr>
              <a:picLocks noChangeAspect="1" noChangeArrowheads="1"/>
            </p:cNvPicPr>
            <p:nvPr/>
          </p:nvPicPr>
          <p:blipFill>
            <a:blip r:embed="rId3" cstate="print"/>
            <a:srcRect l="2410" t="3148"/>
            <a:stretch>
              <a:fillRect/>
            </a:stretch>
          </p:blipFill>
          <p:spPr bwMode="auto">
            <a:xfrm>
              <a:off x="420980" y="5661248"/>
              <a:ext cx="758272"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7" name="Picture 3">
              <a:hlinkClick r:id="rId4" action="ppaction://hlinksldjump"/>
            </p:cNvPr>
            <p:cNvPicPr>
              <a:picLocks noChangeAspect="1" noChangeArrowheads="1"/>
            </p:cNvPicPr>
            <p:nvPr/>
          </p:nvPicPr>
          <p:blipFill>
            <a:blip r:embed="rId5" cstate="print"/>
            <a:srcRect t="3148" r="2354"/>
            <a:stretch>
              <a:fillRect/>
            </a:stretch>
          </p:blipFill>
          <p:spPr bwMode="auto">
            <a:xfrm>
              <a:off x="1589573" y="5661248"/>
              <a:ext cx="7827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8" name="Picture 4">
              <a:hlinkClick r:id="rId6" action="ppaction://hlinksldjump"/>
            </p:cNvPr>
            <p:cNvPicPr>
              <a:picLocks noChangeAspect="1" noChangeArrowheads="1"/>
            </p:cNvPicPr>
            <p:nvPr/>
          </p:nvPicPr>
          <p:blipFill>
            <a:blip r:embed="rId7" cstate="print"/>
            <a:srcRect r="4735"/>
            <a:stretch>
              <a:fillRect/>
            </a:stretch>
          </p:blipFill>
          <p:spPr bwMode="auto">
            <a:xfrm>
              <a:off x="2788726" y="5661248"/>
              <a:ext cx="733088"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9" name="Picture 5">
              <a:hlinkClick r:id="rId8" action="ppaction://hlinksldjump"/>
            </p:cNvPr>
            <p:cNvPicPr>
              <a:picLocks noChangeAspect="1" noChangeArrowheads="1"/>
            </p:cNvPicPr>
            <p:nvPr/>
          </p:nvPicPr>
          <p:blipFill>
            <a:blip r:embed="rId9" cstate="print"/>
            <a:srcRect/>
            <a:stretch>
              <a:fillRect/>
            </a:stretch>
          </p:blipFill>
          <p:spPr bwMode="auto">
            <a:xfrm>
              <a:off x="3925841" y="5661248"/>
              <a:ext cx="763344"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0" name="Picture 6">
              <a:hlinkClick r:id="rId10" action="ppaction://hlinksldjump"/>
            </p:cNvPr>
            <p:cNvPicPr>
              <a:picLocks noChangeAspect="1" noChangeArrowheads="1"/>
            </p:cNvPicPr>
            <p:nvPr/>
          </p:nvPicPr>
          <p:blipFill>
            <a:blip r:embed="rId11" cstate="print"/>
            <a:srcRect r="2354" b="3124"/>
            <a:stretch>
              <a:fillRect/>
            </a:stretch>
          </p:blipFill>
          <p:spPr bwMode="auto">
            <a:xfrm>
              <a:off x="5100772" y="5661248"/>
              <a:ext cx="769952" cy="576000"/>
            </a:xfrm>
            <a:prstGeom prst="rect">
              <a:avLst/>
            </a:prstGeom>
            <a:noFill/>
            <a:ln w="9525">
              <a:noFill/>
              <a:miter lim="800000"/>
              <a:headEnd/>
              <a:tailEnd/>
            </a:ln>
            <a:effectLst>
              <a:innerShdw blurRad="419100" dist="50800" dir="8100000">
                <a:prstClr val="black">
                  <a:alpha val="50000"/>
                </a:prstClr>
              </a:innerShdw>
            </a:effectLst>
          </p:spPr>
        </p:pic>
        <p:pic>
          <p:nvPicPr>
            <p:cNvPr id="11" name="Picture 7">
              <a:hlinkClick r:id="rId12" action="ppaction://hlinksldjump"/>
            </p:cNvPr>
            <p:cNvPicPr>
              <a:picLocks noChangeAspect="1" noChangeArrowheads="1"/>
            </p:cNvPicPr>
            <p:nvPr/>
          </p:nvPicPr>
          <p:blipFill>
            <a:blip r:embed="rId13" cstate="print"/>
            <a:srcRect/>
            <a:stretch>
              <a:fillRect/>
            </a:stretch>
          </p:blipFill>
          <p:spPr bwMode="auto">
            <a:xfrm>
              <a:off x="6283965" y="5661248"/>
              <a:ext cx="75808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pic>
          <p:nvPicPr>
            <p:cNvPr id="12" name="Picture 8">
              <a:hlinkClick r:id="rId14" action="ppaction://hlinksldjump"/>
            </p:cNvPr>
            <p:cNvPicPr>
              <a:picLocks noChangeAspect="1" noChangeArrowheads="1"/>
            </p:cNvPicPr>
            <p:nvPr/>
          </p:nvPicPr>
          <p:blipFill>
            <a:blip r:embed="rId15" cstate="print"/>
            <a:srcRect r="2382"/>
            <a:stretch>
              <a:fillRect/>
            </a:stretch>
          </p:blipFill>
          <p:spPr bwMode="auto">
            <a:xfrm>
              <a:off x="7452320" y="5661248"/>
              <a:ext cx="752320" cy="576000"/>
            </a:xfrm>
            <a:prstGeom prst="rect">
              <a:avLst/>
            </a:prstGeom>
            <a:noFill/>
            <a:ln w="9525">
              <a:noFill/>
              <a:miter lim="800000"/>
              <a:headEnd/>
              <a:tailEnd/>
            </a:ln>
            <a:effectLst>
              <a:outerShdw blurRad="50800" dist="38100" dir="2700000" sx="105000" sy="105000" algn="tl" rotWithShape="0">
                <a:prstClr val="black">
                  <a:alpha val="40000"/>
                </a:prstClr>
              </a:outerShdw>
            </a:effectLst>
          </p:spPr>
        </p:pic>
      </p:grpSp>
      <p:pic>
        <p:nvPicPr>
          <p:cNvPr id="13" name="Picture 2">
            <a:hlinkClick r:id="rId16" action="ppaction://hlinksldjump"/>
          </p:cNvPr>
          <p:cNvPicPr>
            <a:picLocks noChangeAspect="1" noChangeArrowheads="1"/>
          </p:cNvPicPr>
          <p:nvPr/>
        </p:nvPicPr>
        <p:blipFill>
          <a:blip r:embed="rId17" cstate="print"/>
          <a:srcRect/>
          <a:stretch>
            <a:fillRect/>
          </a:stretch>
        </p:blipFill>
        <p:spPr bwMode="auto">
          <a:xfrm>
            <a:off x="5364104" y="6579368"/>
            <a:ext cx="144000" cy="108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393</TotalTime>
  <Words>1734</Words>
  <Application>Microsoft Office PowerPoint</Application>
  <PresentationFormat>Экран (4:3)</PresentationFormat>
  <Paragraphs>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Конструкция коллекторов, сепараторов пара, трубок</vt:lpstr>
      <vt:lpstr>Главные элементы котлов</vt:lpstr>
      <vt:lpstr>Главные элементы котлов</vt:lpstr>
      <vt:lpstr>Трубы</vt:lpstr>
      <vt:lpstr>Паровой и водяной коллекторы</vt:lpstr>
      <vt:lpstr>Паровой и водяной коллекторы</vt:lpstr>
      <vt:lpstr>Крышки лазов</vt:lpstr>
      <vt:lpstr>Крышки лазов</vt:lpstr>
      <vt:lpstr>Лючки</vt:lpstr>
      <vt:lpstr>Лючки</vt:lpstr>
      <vt:lpstr>Внутреннее устройство коллекторов</vt:lpstr>
      <vt:lpstr>Внутреннее устройство коллекторов</vt:lpstr>
      <vt:lpstr>Внутреннее устройство коллекторов</vt:lpstr>
      <vt:lpstr>Внутреннее устройство коллекторов</vt:lpstr>
      <vt:lpstr>Сепараторы пара</vt:lpstr>
      <vt:lpstr>Сепараторы пара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Конструкция коллекторов, сепараторов пара, трубок</dc:title>
  <dc:creator>Юрий</dc:creator>
  <cp:lastModifiedBy>Юрий Николаевич Малышев</cp:lastModifiedBy>
  <cp:revision>33</cp:revision>
  <dcterms:created xsi:type="dcterms:W3CDTF">2015-05-03T02:11:53Z</dcterms:created>
  <dcterms:modified xsi:type="dcterms:W3CDTF">2016-12-16T20:36:01Z</dcterms:modified>
</cp:coreProperties>
</file>