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8" r:id="rId5"/>
    <p:sldId id="267" r:id="rId6"/>
    <p:sldId id="258" r:id="rId7"/>
    <p:sldId id="266" r:id="rId8"/>
    <p:sldId id="26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9" autoAdjust="0"/>
    <p:restoredTop sz="96675" autoAdjust="0"/>
  </p:normalViewPr>
  <p:slideViewPr>
    <p:cSldViewPr>
      <p:cViewPr varScale="1">
        <p:scale>
          <a:sx n="60" d="100"/>
          <a:sy n="60" d="100"/>
        </p:scale>
        <p:origin x="2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slide" Target="slide5.xml"/><Relationship Id="rId18" Type="http://schemas.openxmlformats.org/officeDocument/2006/relationships/image" Target="../media/image11.emf"/><Relationship Id="rId3" Type="http://schemas.openxmlformats.org/officeDocument/2006/relationships/image" Target="../media/image3.emf"/><Relationship Id="rId21" Type="http://schemas.openxmlformats.org/officeDocument/2006/relationships/image" Target="../media/image13.jpeg"/><Relationship Id="rId7" Type="http://schemas.openxmlformats.org/officeDocument/2006/relationships/slide" Target="slide2.xml"/><Relationship Id="rId12" Type="http://schemas.openxmlformats.org/officeDocument/2006/relationships/image" Target="../media/image8.emf"/><Relationship Id="rId17" Type="http://schemas.openxmlformats.org/officeDocument/2006/relationships/slide" Target="slide7.xml"/><Relationship Id="rId2" Type="http://schemas.openxmlformats.org/officeDocument/2006/relationships/image" Target="../media/image2.jpe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slide" Target="slide6.xml"/><Relationship Id="rId10" Type="http://schemas.openxmlformats.org/officeDocument/2006/relationships/image" Target="../media/image7.emf"/><Relationship Id="rId19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slide" Target="slide3.xml"/><Relationship Id="rId1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emf"/><Relationship Id="rId18" Type="http://schemas.openxmlformats.org/officeDocument/2006/relationships/image" Target="../media/image14.png"/><Relationship Id="rId3" Type="http://schemas.openxmlformats.org/officeDocument/2006/relationships/image" Target="../media/image5.emf"/><Relationship Id="rId21" Type="http://schemas.openxmlformats.org/officeDocument/2006/relationships/image" Target="../media/image16.png"/><Relationship Id="rId7" Type="http://schemas.openxmlformats.org/officeDocument/2006/relationships/image" Target="../media/image7.emf"/><Relationship Id="rId12" Type="http://schemas.openxmlformats.org/officeDocument/2006/relationships/slide" Target="slide6.xml"/><Relationship Id="rId17" Type="http://schemas.openxmlformats.org/officeDocument/2006/relationships/image" Target="../media/image12.emf"/><Relationship Id="rId2" Type="http://schemas.openxmlformats.org/officeDocument/2006/relationships/slide" Target="slide1.xml"/><Relationship Id="rId16" Type="http://schemas.openxmlformats.org/officeDocument/2006/relationships/slide" Target="slide9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8.emf"/><Relationship Id="rId14" Type="http://schemas.openxmlformats.org/officeDocument/2006/relationships/slide" Target="slide7.xml"/><Relationship Id="rId22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slide" Target="slide6.xml"/><Relationship Id="rId18" Type="http://schemas.openxmlformats.org/officeDocument/2006/relationships/image" Target="../media/image12.emf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image" Target="../media/image9.emf"/><Relationship Id="rId17" Type="http://schemas.openxmlformats.org/officeDocument/2006/relationships/slide" Target="slide9.xml"/><Relationship Id="rId2" Type="http://schemas.openxmlformats.org/officeDocument/2006/relationships/image" Target="../media/image17.jpeg"/><Relationship Id="rId16" Type="http://schemas.openxmlformats.org/officeDocument/2006/relationships/image" Target="../media/image11.emf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8.emf"/><Relationship Id="rId19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slide" Target="slide4.xml"/><Relationship Id="rId1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slide" Target="slide6.xml"/><Relationship Id="rId18" Type="http://schemas.openxmlformats.org/officeDocument/2006/relationships/image" Target="../media/image12.emf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image" Target="../media/image9.emf"/><Relationship Id="rId17" Type="http://schemas.openxmlformats.org/officeDocument/2006/relationships/slide" Target="slide9.xml"/><Relationship Id="rId2" Type="http://schemas.openxmlformats.org/officeDocument/2006/relationships/image" Target="../media/image18.png"/><Relationship Id="rId16" Type="http://schemas.openxmlformats.org/officeDocument/2006/relationships/image" Target="../media/image11.emf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8.emf"/><Relationship Id="rId19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slide" Target="slide4.xml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slide" Target="slide6.xml"/><Relationship Id="rId18" Type="http://schemas.openxmlformats.org/officeDocument/2006/relationships/image" Target="../media/image12.emf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image" Target="../media/image9.emf"/><Relationship Id="rId17" Type="http://schemas.openxmlformats.org/officeDocument/2006/relationships/slide" Target="slide9.xml"/><Relationship Id="rId2" Type="http://schemas.openxmlformats.org/officeDocument/2006/relationships/image" Target="../media/image19.png"/><Relationship Id="rId16" Type="http://schemas.openxmlformats.org/officeDocument/2006/relationships/image" Target="../media/image11.emf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8.emf"/><Relationship Id="rId19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slide" Target="slide4.xml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slide" Target="slide6.xml"/><Relationship Id="rId18" Type="http://schemas.openxmlformats.org/officeDocument/2006/relationships/image" Target="../media/image12.emf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image" Target="../media/image9.emf"/><Relationship Id="rId17" Type="http://schemas.openxmlformats.org/officeDocument/2006/relationships/slide" Target="slide9.xml"/><Relationship Id="rId2" Type="http://schemas.openxmlformats.org/officeDocument/2006/relationships/image" Target="../media/image19.png"/><Relationship Id="rId16" Type="http://schemas.openxmlformats.org/officeDocument/2006/relationships/image" Target="../media/image11.emf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8.emf"/><Relationship Id="rId19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slide" Target="slide4.xml"/><Relationship Id="rId1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slide" Target="slide6.xml"/><Relationship Id="rId18" Type="http://schemas.openxmlformats.org/officeDocument/2006/relationships/image" Target="../media/image12.emf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image" Target="../media/image9.emf"/><Relationship Id="rId17" Type="http://schemas.openxmlformats.org/officeDocument/2006/relationships/slide" Target="slide9.xml"/><Relationship Id="rId2" Type="http://schemas.openxmlformats.org/officeDocument/2006/relationships/image" Target="../media/image14.png"/><Relationship Id="rId16" Type="http://schemas.openxmlformats.org/officeDocument/2006/relationships/image" Target="../media/image11.emf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8.emf"/><Relationship Id="rId19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slide" Target="slide4.xml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slide" Target="slide6.xml"/><Relationship Id="rId17" Type="http://schemas.openxmlformats.org/officeDocument/2006/relationships/image" Target="../media/image12.emf"/><Relationship Id="rId2" Type="http://schemas.openxmlformats.org/officeDocument/2006/relationships/slide" Target="slide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8.emf"/><Relationship Id="rId1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318026" cy="1828800"/>
          </a:xfrm>
        </p:spPr>
        <p:txBody>
          <a:bodyPr>
            <a:normAutofit/>
          </a:bodyPr>
          <a:lstStyle/>
          <a:p>
            <a:r>
              <a:rPr lang="ru-RU" sz="4000" dirty="0"/>
              <a:t>Практического занятия №10</a:t>
            </a:r>
            <a:br>
              <a:rPr lang="ru-RU" sz="4000" dirty="0"/>
            </a:br>
            <a:r>
              <a:rPr lang="ru-RU" sz="4000" i="1" dirty="0"/>
              <a:t>Проверка и регулировка ТНВД золотникового типа.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318026" cy="175260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Тема</a:t>
            </a:r>
            <a:r>
              <a:rPr lang="ru-RU" dirty="0"/>
              <a:t>: Проверка и регулировка ТНВД золотникового</a:t>
            </a:r>
            <a:r>
              <a:rPr lang="ru-RU" b="1" i="1" dirty="0"/>
              <a:t> </a:t>
            </a:r>
            <a:r>
              <a:rPr lang="ru-RU" dirty="0"/>
              <a:t>типа.</a:t>
            </a:r>
          </a:p>
          <a:p>
            <a:r>
              <a:rPr lang="ru-RU" b="1" dirty="0"/>
              <a:t>Цель</a:t>
            </a:r>
            <a:r>
              <a:rPr lang="ru-RU" dirty="0"/>
              <a:t>: Приобрести практические навыки по проверке и регулировке ТНВД.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3573016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Возницкий И. В. Топливная аппаратура судовых дизелей. / И.В.Возницкий, – М.:МОРКНИГА, 2007.-128 с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Возницкий И. В. Судовые двигатели внутреннего сгорания. Том 1. / И.В.Возницкий, А.С.Пунда – М.:МОРКНИГА, 2010.- 260 с.</a:t>
            </a:r>
            <a:r>
              <a:rPr lang="ru-RU" sz="1200" dirty="0"/>
              <a:t> </a:t>
            </a:r>
            <a:endParaRPr lang="en-US" sz="12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Королёв Н.И. Регулирование судовых дизелей (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Бибилиотека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судомеханика) - 4-е изд.,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доп. –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М.:Транспорт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1983, 144 с.</a:t>
            </a:r>
          </a:p>
        </p:txBody>
      </p:sp>
      <p:pic>
        <p:nvPicPr>
          <p:cNvPr id="5" name="Рисунок 4" descr="C:\Users\Юрий\Pictures\2014-10-05 Книга\Книга 00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4221088"/>
            <a:ext cx="394336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09853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ookvoed.ru/files/1836/11/27/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402986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611560" y="6021288"/>
            <a:ext cx="7860968" cy="720000"/>
            <a:chOff x="827584" y="6021288"/>
            <a:chExt cx="7860968" cy="720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20481" name="Picture 1">
              <a:hlinkClick r:id="rId5" action="ppaction://hlinksldjump" tooltip="Практическая работа №10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6021288"/>
              <a:ext cx="94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0482" name="Picture 2">
              <a:hlinkClick r:id="rId7" action="ppaction://hlinksldjump" tooltip="Конструкция ТНВД золотникового типа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15576" y="6021288"/>
              <a:ext cx="969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3" name="Picture 3">
              <a:hlinkClick r:id="rId9" action="ppaction://hlinksldjump" tooltip="Моментоскоп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3093" y="6021288"/>
              <a:ext cx="9785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" name="Picture 4">
              <a:hlinkClick r:id="rId11" action="ppaction://hlinksldjump" tooltip="Прверка ТНВД на герметичность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13785" y="6021288"/>
              <a:ext cx="942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" name="Picture 5">
              <a:hlinkClick r:id="rId13" action="ppaction://hlinksldjump" tooltip="Проверка &quot;0&quot; подачи топлив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85902" y="6021288"/>
              <a:ext cx="953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" name="Picture 6">
              <a:hlinkClick r:id="rId15" action="ppaction://hlinksldjump" tooltip="Определение угла опережения подачи топлива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770719" y="6021288"/>
              <a:ext cx="948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7" name="Picture 7">
              <a:hlinkClick r:id="rId17" action="ppaction://hlinksldjump" tooltip="Проверка и регулировка цикловой подачи топлива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742826" y="6021288"/>
              <a:ext cx="9383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" name="Picture 9">
              <a:hlinkClick r:id="rId19" action="ppaction://hlinksldjump" tooltip="Контрольные вопросы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740352" y="6021288"/>
              <a:ext cx="9482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Прямоугольник 17"/>
          <p:cNvSpPr/>
          <p:nvPr/>
        </p:nvSpPr>
        <p:spPr>
          <a:xfrm>
            <a:off x="827584" y="55668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http://infourok.ru/user/malishev-yuriy-nikolaevich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1" cstate="print"/>
          <a:srcRect l="3864" t="24135" r="12447" b="4056"/>
          <a:stretch>
            <a:fillRect/>
          </a:stretch>
        </p:blipFill>
        <p:spPr bwMode="auto">
          <a:xfrm>
            <a:off x="251520" y="5504176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>
            <a:hlinkClick r:id="rId19" action="ppaction://hlinksldjump"/>
          </p:cNvPr>
          <p:cNvSpPr>
            <a:spLocks noChangeAspect="1"/>
          </p:cNvSpPr>
          <p:nvPr/>
        </p:nvSpPr>
        <p:spPr>
          <a:xfrm>
            <a:off x="8286776" y="500042"/>
            <a:ext cx="648000" cy="64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sx="115000" sy="11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11560" y="6021288"/>
            <a:ext cx="7860968" cy="720000"/>
            <a:chOff x="827584" y="6021288"/>
            <a:chExt cx="7860968" cy="720000"/>
          </a:xfrm>
        </p:grpSpPr>
        <p:pic>
          <p:nvPicPr>
            <p:cNvPr id="8" name="Picture 1">
              <a:hlinkClick r:id="rId2" action="ppaction://hlinksldjump" tooltip="Практическая работа №10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6021288"/>
              <a:ext cx="94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>
              <a:hlinkClick r:id="rId4" action="ppaction://hlinksldjump" tooltip="Конструкция ТНВД золотникового типа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5576" y="6021288"/>
              <a:ext cx="969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0" name="Picture 3">
              <a:hlinkClick r:id="rId6" action="ppaction://hlinksldjump" tooltip="Моментоскоп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13093" y="6021288"/>
              <a:ext cx="9785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>
              <a:hlinkClick r:id="rId8" action="ppaction://hlinksldjump" tooltip="Прверка ТНВД на герметичность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3785" y="6021288"/>
              <a:ext cx="942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>
              <a:hlinkClick r:id="rId10" action="ppaction://hlinksldjump" tooltip="Проверка &quot;0&quot; подачи топлива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5902" y="6021288"/>
              <a:ext cx="953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>
              <a:hlinkClick r:id="rId12" action="ppaction://hlinksldjump" tooltip="Определение угла опережения подачи топлив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70719" y="6021288"/>
              <a:ext cx="948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7">
              <a:hlinkClick r:id="rId14" action="ppaction://hlinksldjump" tooltip="Проверка и регулировка цикловой подачи топлива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42826" y="6021288"/>
              <a:ext cx="9383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9">
              <a:hlinkClick r:id="rId16" action="ppaction://hlinksldjump" tooltip="Контрольные вопросы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740352" y="6021288"/>
              <a:ext cx="9482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8024"/>
            <a:ext cx="7092000" cy="42065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Конструкция ТНВД золотникового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типа</a:t>
            </a:r>
          </a:p>
        </p:txBody>
      </p:sp>
      <p:sp>
        <p:nvSpPr>
          <p:cNvPr id="16" name="Учить 4"/>
          <p:cNvSpPr txBox="1"/>
          <p:nvPr/>
        </p:nvSpPr>
        <p:spPr>
          <a:xfrm>
            <a:off x="142844" y="714356"/>
            <a:ext cx="8858312" cy="527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Подача топлива прекращается в момент открытия нижнего отверстия во втулке отсеченной винтовой кромкой. При этом первоначально объем над плунжером сообщается с полостью всасывания через осевое и радиальное сверления, паз плунжера и нижнее отверстие втулки, затем через сверление, второй паз плунжера и верхнее отверстие втулки. Чем больше часть хода плунжера вверх, во время которого отверстия во втулке перекрыты плунжером, тем больше топлива подается в цилиндр дизеля.</a:t>
            </a:r>
          </a:p>
          <a:p>
            <a:pPr algn="just">
              <a:lnSpc>
                <a:spcPct val="8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подаваемого топлива регулируется поворотом плунжера регулирующей рейкой 29. Для этого нижняя часть плунжера имеет прямоугольный выступ, который ходит по вертикальному пазу поворотной втулки 45, обеспечивая поворот плунжера вместе с ней. Поворотная втулка центрируется на нижней части плунжерной втулки. На верхнюю часть поворотной втулки насаживается разрезной зубчатый венец 42, который закрепляется стяжным винтом 41. Зубчатые венцы находятся в зацеплении с регулирующей рейкой 29, перемещение которой и приводит к повороту плунжера.</a:t>
            </a:r>
          </a:p>
          <a:p>
            <a:pPr algn="just">
              <a:lnSpc>
                <a:spcPct val="8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Регулировка насоса на равномерную подачу производится поворотом втулки 45 на тот или иной угол относительно зубчатых венцов. Для облегчения регулирования на поворотной втулке имеются радиальные отверстия.</a:t>
            </a:r>
          </a:p>
          <a:p>
            <a:pPr algn="just">
              <a:lnSpc>
                <a:spcPct val="8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разобщения надплунжерного пространства с трубопроводами высокого давления служит нагнетательный клапан, который состоит из седла 32, клапана 33, ограничителя хода клапана 36 и пружины 34. </a:t>
            </a:r>
            <a:r>
              <a:rPr lang="ru-RU" dirty="0"/>
              <a:t>диаметром 1—2 мм, соединенной резиновой трубкой 4 с отрезком </a:t>
            </a:r>
            <a:r>
              <a:rPr lang="ru-RU" dirty="0" err="1"/>
              <a:t>топливопровода</a:t>
            </a:r>
            <a:r>
              <a:rPr lang="ru-RU" dirty="0"/>
              <a:t> 3 высокого давления. Накидная гайка 1 с прокладкой 2 служит для присоединения </a:t>
            </a:r>
            <a:r>
              <a:rPr lang="ru-RU" dirty="0" err="1"/>
              <a:t>моментоскопа</a:t>
            </a:r>
            <a:r>
              <a:rPr lang="ru-RU" dirty="0"/>
              <a:t> к штуцеру топливного насоса высокого давления.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чить 3"/>
          <p:cNvSpPr txBox="1"/>
          <p:nvPr/>
        </p:nvSpPr>
        <p:spPr>
          <a:xfrm>
            <a:off x="214282" y="714356"/>
            <a:ext cx="8715436" cy="5286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подачи топлива определяется углом поворота кулачкового валика с отклонением не более ±30´, при этом за нуль отсчета принимается начало подачи топлива первой секции насоса с допуском не более 1º. Для ручной прокачки секций насоса перед запуском дизеля, а также для их отключения во время работы служат эксцентриковые валики 9.</a:t>
            </a:r>
          </a:p>
          <a:p>
            <a:pPr algn="just">
              <a:lnSpc>
                <a:spcPct val="8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Цилиндрический выступ эксцентрикового валика входит в паз толкателя. При вращении эксцентрика под воздействием толкателя и пружины 48 плунжер совершает возвратно-поступательное движение. Для отключения секций насоса эксцентриковые валики проворачиваются в корпусе в специальных гнездах и фиксируется от выпадения крышками 46. Верхняя утолщенная часть втулки 23 находится в топливоподводящем канале. В ней имеются два смещенных по высоте отверстия, расположенных в одной плоскости на противоположных сторонах втулки. Верхнее отверстие служит для наполнения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надплунжерного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объема топливом. Нижнее отверстие является отсечным и имеет паз для фиксации втулки от проворачивания. Фиксация осуществляется ввертыванием в корпус насоса болта 39, цилиндрический хвостовик которого входит в паз втулки. Топливо, перетекающее через зазоры в плунжерной паре, отводится в топливоподающий канал корпуса через дренажное отверстие во втулке.</a:t>
            </a:r>
          </a:p>
          <a:p>
            <a:pPr algn="just">
              <a:lnSpc>
                <a:spcPct val="8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Плунжер 22 имеет два винтовых паза. Верхняя винтовая кромка любого из них является отсечной. При ходе плунжера вверх подача топлива к форсункам начинается только в том случае, когда оба отверстия во втулке перекрыты плунжером. 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из 4</a:t>
            </a:r>
          </a:p>
        </p:txBody>
      </p:sp>
      <p:sp>
        <p:nvSpPr>
          <p:cNvPr id="18" name="Учить 2"/>
          <p:cNvSpPr txBox="1"/>
          <p:nvPr/>
        </p:nvSpPr>
        <p:spPr>
          <a:xfrm>
            <a:off x="142844" y="714356"/>
            <a:ext cx="8858312" cy="518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Концы кулачкового вала уплотняются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самоподжимными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манжетами 5 и 16, запрессованными в крышки 4 и 14. Стальной кулачковый валик имеет шесть кулачков, расположенных относительно друг друга под углом 60º, соответственно порядку работы цилиндров дизеля. Для увеличения скоростей движения плунжера в период впрыска топлива в цилиндр дизеля, способствующих улучшению параметров топливоподачи, профиль кулачков выполняется вогнутым.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правый конусный конец валика насаживается на шпонке полумуфта 2 привода топливного насоса, которая крепится на валике с помощью гайки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контрогайки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1. От противоположного конца валика через пробку 17, пружину 18,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ввертыш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 проводится в действие датчик тахометра ТЭ204, который устанавливается на штуцере 20, ввернутом в крышку 14 насоса.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Передача к плунжерам осуществляется через толкатели 53, ролики 54, вращающиеся на втулках 55 и имеющие свободное перемещение на осях 56. От проворачивания толкатели фиксируются стопорными болтами 51, цилиндрический конец которых входит в продольный паз толкателя, в связи с чем толкатели при вращении кулачкового валика совершают возвратно-поступательное движение. Для регулирования моментов начала подачи топлива толкатели снабжены регулировочными болтами 50 с контргайкой 52, с помощью которых изменяется осевое положение плунжеров. 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из 4</a:t>
            </a:r>
          </a:p>
        </p:txBody>
      </p:sp>
      <p:sp>
        <p:nvSpPr>
          <p:cNvPr id="17" name="Учить 1"/>
          <p:cNvSpPr txBox="1"/>
          <p:nvPr/>
        </p:nvSpPr>
        <p:spPr>
          <a:xfrm>
            <a:off x="214282" y="714356"/>
            <a:ext cx="8786874" cy="5327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ТНВД двигателя NVD-26 золотникового типа, блочный, с ходом плунжера 12 мм. Насос предназначен: для впрыска дозированных порций топлива в камеру сгорания, для создания необходимого давления впрыска, качественного распыливания топлива, подачи порции топлива за  определённый промежуток времени и в определенной фазе цикла, для получения оптимального закона впрыска и создания одинаковых условий впрыска во всех цилиндрах. Корпус 7 насоса имеет шесть ступенчатых вертикальных отверстий, в каждое из которых вставлен толкатель 53, тарелка нижняя 49, пружина 48, тарелка верхняя 44, плунжерная пара 22, нагнетательный клапан 33, уплотняющая прокладка 37 и нажимной штуцер 35. Снизу корпус закрывается штампованной крышкой 11, которая уплотняется прокладкой 13.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нижней части корпуса насоса монтируется кулачковый валик 12, который опирается концевыми шейками на два роликоподшипника 6. В верхней части корпуса расположен топливоподводящий канал. Топливо, необходимое для питания насоса, поступает в канал через штуцер 40, расположенный со стороны привода насоса. Роликоподшипники устанавливаются в корпусе и закрываются крышками 4 и 14, которые крепятся к торцам корпуса с помощью болтов 15. Крышки 4 и 14 имеют цилиндрический выступ, которым они центрируются в гнезде корпуса. Осевое перемещение кулачкового валика ограничивается зазором между торцами обоймы роликоподшипника и выступа крышки 14, который выставляется в пределах 0,2 – 0,4 мм подбором прокладок 21 разной толщины. 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из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840" y="5085184"/>
            <a:ext cx="8804648" cy="864096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1, 52 – контргайка; 2 – полумуфта; 3 – шпонка; 4 – крышка передняя; 5 – манжета; 6 – роликоподшипник; 7 – корпус насоса; 8 – рукоятка; 9 – валики эксцентриковые; 10, 24, 40 – штуцер; 11, 38, 46 – крышки; 12 – валик кулачковый; 13, 21, 37 – прокладка; 14 – крышка задняя; 15 – болт; 16 – манжета; 17 – пробка; 18 – пружина; 19 – ввертыш; 20 – штуцер; 22 – плунжер; 23 – втулка плунжерная; 25 – ограничитель; 26 – серьга; 27 – контргайка; 28 – вилка; 29 – рейка; 30 – втулка; 31 – пробка; 32 – седло клапана; 33 – клапан; 34 – пружина клапана; 35 – штуцер нажимной; 36 – ограничитель; 39, 43, 51 – болт стопорный; 41 – винт; 42 – венец зубчатый; 44 – тарелка верхняя; 45 – втулка поворотная; 47 – жиклеры; 48 – пружина плунжера; 49 – тарелка нижняя; 50 – болт регулировочный; 53 – толкатель; 54 – ролики; 55 – втулки; 56 – ось.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:\AMИ\3 СЭУ\Kонспект СЭУ\36 ЛР №6. Проверка и регулировка ТНВД золотникового типа\4[1].png"/>
          <p:cNvPicPr>
            <a:picLocks noChangeAspect="1"/>
          </p:cNvPicPr>
          <p:nvPr/>
        </p:nvPicPr>
        <p:blipFill>
          <a:blip r:embed="rId18" cstate="print"/>
          <a:srcRect t="3232"/>
          <a:stretch>
            <a:fillRect/>
          </a:stretch>
        </p:blipFill>
        <p:spPr bwMode="auto">
          <a:xfrm>
            <a:off x="109156" y="620688"/>
            <a:ext cx="8892000" cy="45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Иконка Текст">
            <a:extLst>
              <a:ext uri="{FF2B5EF4-FFF2-40B4-BE49-F238E27FC236}">
                <a16:creationId xmlns:a16="http://schemas.microsoft.com/office/drawing/2014/main" id="{2C57EAC5-9764-4D6E-9E1A-AF44010800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3900" y="142852"/>
            <a:ext cx="792000" cy="3755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Иконка Конспект">
            <a:extLst>
              <a:ext uri="{FF2B5EF4-FFF2-40B4-BE49-F238E27FC236}">
                <a16:creationId xmlns:a16="http://schemas.microsoft.com/office/drawing/2014/main" id="{AEB05327-6C9D-4E6D-A6AA-1CE1550F6DAA}"/>
              </a:ext>
            </a:extLst>
          </p:cNvPr>
          <p:cNvPicPr>
            <a:picLocks noChangeArrowheads="1"/>
          </p:cNvPicPr>
          <p:nvPr/>
        </p:nvPicPr>
        <p:blipFill rotWithShape="1"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19769" r="17089" b="14274"/>
          <a:stretch/>
        </p:blipFill>
        <p:spPr bwMode="auto">
          <a:xfrm>
            <a:off x="7236296" y="142852"/>
            <a:ext cx="835154" cy="39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орка">
            <a:extLst>
              <a:ext uri="{FF2B5EF4-FFF2-40B4-BE49-F238E27FC236}">
                <a16:creationId xmlns:a16="http://schemas.microsoft.com/office/drawing/2014/main" id="{5D17BC0A-155A-416E-BEBA-9FA81DDE430B}"/>
              </a:ext>
            </a:extLst>
          </p:cNvPr>
          <p:cNvSpPr/>
          <p:nvPr/>
        </p:nvSpPr>
        <p:spPr>
          <a:xfrm>
            <a:off x="142844" y="5133495"/>
            <a:ext cx="8858312" cy="8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3" grpId="3" build="allAtOnce" animBg="1"/>
      <p:bldP spid="3" grpId="4" build="allAtOnce" animBg="1"/>
      <p:bldP spid="5" grpId="0" animBg="1"/>
      <p:bldP spid="5" grpId="1" animBg="1"/>
      <p:bldP spid="5" grpId="2" animBg="1"/>
      <p:bldP spid="5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143272" cy="4795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Моментоскоп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57479"/>
            <a:ext cx="6480720" cy="47860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175" indent="0" algn="just">
              <a:buNone/>
            </a:pPr>
            <a:r>
              <a:rPr lang="ru-RU" dirty="0"/>
              <a:t>состоит из стеклянной или пластиковой трубки 5 с внутренним диаметром 1—2 мм, соединенной резиновой трубкой 4 с отрезком топливопровода 3 высокого давления. Накидная гайка 1 с прокладкой 2 служит для присоединения моментоскопа к штуцеру топливного насоса высокого давления.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 001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65708" t="6339" r="8573" b="27094"/>
          <a:stretch>
            <a:fillRect/>
          </a:stretch>
        </p:blipFill>
        <p:spPr bwMode="auto">
          <a:xfrm>
            <a:off x="6858016" y="1071546"/>
            <a:ext cx="2071702" cy="4786099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611560" y="6021288"/>
            <a:ext cx="7860968" cy="720000"/>
            <a:chOff x="827584" y="6021288"/>
            <a:chExt cx="7860968" cy="720000"/>
          </a:xfrm>
        </p:grpSpPr>
        <p:pic>
          <p:nvPicPr>
            <p:cNvPr id="19" name="Picture 1">
              <a:hlinkClick r:id="rId3" action="ppaction://hlinksldjump" tooltip="Практическая работа №10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6021288"/>
              <a:ext cx="94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>
              <a:hlinkClick r:id="rId5" action="ppaction://hlinksldjump" tooltip="Конструкция ТНВД золотникового тип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5576" y="6021288"/>
              <a:ext cx="969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>
              <a:hlinkClick r:id="rId7" action="ppaction://hlinksldjump" tooltip="Моментоскоп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3093" y="6021288"/>
              <a:ext cx="9785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schemeClr val="tx1">
                  <a:alpha val="50000"/>
                </a:schemeClr>
              </a:innerShdw>
            </a:effectLst>
          </p:spPr>
        </p:pic>
        <p:pic>
          <p:nvPicPr>
            <p:cNvPr id="22" name="Picture 4">
              <a:hlinkClick r:id="rId9" action="ppaction://hlinksldjump" tooltip="Прверка ТНВД на герметичность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3785" y="6021288"/>
              <a:ext cx="942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5">
              <a:hlinkClick r:id="rId11" action="ppaction://hlinksldjump" tooltip="Проверка &quot;0&quot; подачи топлив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5902" y="6021288"/>
              <a:ext cx="953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6">
              <a:hlinkClick r:id="rId13" action="ppaction://hlinksldjump" tooltip="Определение угла опережения подачи топлив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70719" y="6021288"/>
              <a:ext cx="948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7">
              <a:hlinkClick r:id="rId15" action="ppaction://hlinksldjump" tooltip="Проверка и регулировка цикловой подачи топлива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42826" y="6021288"/>
              <a:ext cx="9383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9">
              <a:hlinkClick r:id="rId17" action="ppaction://hlinksldjump" tooltip="Контрольные вопросы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740352" y="6021288"/>
              <a:ext cx="9482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Иконка Конспект">
            <a:extLst>
              <a:ext uri="{FF2B5EF4-FFF2-40B4-BE49-F238E27FC236}">
                <a16:creationId xmlns:a16="http://schemas.microsoft.com/office/drawing/2014/main" id="{577A8C94-3A39-42FB-9694-63681DADE0B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19769" r="17089" b="14274"/>
          <a:stretch/>
        </p:blipFill>
        <p:spPr bwMode="auto">
          <a:xfrm>
            <a:off x="7308304" y="142852"/>
            <a:ext cx="835154" cy="39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85794"/>
            <a:ext cx="23034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012000" cy="42065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1.Проверка ТНВД на герметичность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64704"/>
            <a:ext cx="642942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Проверку делают различными способами, наиболее простой и распространенный следующий: 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провернуть двигатель ВПУ на передний ход, установить ролик толкателя насоса на цилиндрическую часть кулачной шайбы.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топливную рукоятку двигателя устанавливают на полную подачу топлива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отсоединить нагнетательный трубопровод от штуцера насоса и удалить нагнетательный клапан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топливо подаем к насосу и прокачать его вручную до полного удаления воздуха из нагнетательного трубопровода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нагнетательный штуцер установить манометр 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ручным рычагом создать в насосе давление 20 МПа 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плотность считается нормальной, если ТНВД сохраняет указанное давление в течение 15-20 с новыми плунжерными парами и 5-7 с находящимися в эксплуатации.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6021288"/>
            <a:ext cx="7860968" cy="720000"/>
            <a:chOff x="827584" y="6021288"/>
            <a:chExt cx="7860968" cy="720000"/>
          </a:xfrm>
        </p:grpSpPr>
        <p:pic>
          <p:nvPicPr>
            <p:cNvPr id="6" name="Picture 1">
              <a:hlinkClick r:id="rId3" action="ppaction://hlinksldjump" tooltip="Практическая работа №10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6021288"/>
              <a:ext cx="94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hlinkClick r:id="rId5" action="ppaction://hlinksldjump" tooltip="Конструкция ТНВД золотникового тип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5576" y="6021288"/>
              <a:ext cx="969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>
              <a:hlinkClick r:id="rId7" action="ppaction://hlinksldjump" tooltip="Моментоскоп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3093" y="6021288"/>
              <a:ext cx="9785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>
              <a:hlinkClick r:id="rId9" action="ppaction://hlinksldjump" tooltip="Прверка ТНВД на герметичность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3785" y="6021288"/>
              <a:ext cx="942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0" name="Picture 5">
              <a:hlinkClick r:id="rId11" action="ppaction://hlinksldjump" tooltip="Проверка &quot;0&quot; подачи топлив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5902" y="6021288"/>
              <a:ext cx="953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>
              <a:hlinkClick r:id="rId13" action="ppaction://hlinksldjump" tooltip="Определение угла опережения подачи топлив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70719" y="6021288"/>
              <a:ext cx="948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>
              <a:hlinkClick r:id="rId15" action="ppaction://hlinksldjump" tooltip="Проверка и регулировка цикловой подачи топлива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42826" y="6021288"/>
              <a:ext cx="9383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9">
              <a:hlinkClick r:id="rId17" action="ppaction://hlinksldjump" tooltip="Контрольные вопросы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740352" y="6021288"/>
              <a:ext cx="9482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Иконка Конспект">
            <a:extLst>
              <a:ext uri="{FF2B5EF4-FFF2-40B4-BE49-F238E27FC236}">
                <a16:creationId xmlns:a16="http://schemas.microsoft.com/office/drawing/2014/main" id="{577A8C94-3A39-42FB-9694-63681DADE0B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19769" r="17089" b="14274"/>
          <a:stretch/>
        </p:blipFill>
        <p:spPr bwMode="auto">
          <a:xfrm>
            <a:off x="7308304" y="142852"/>
            <a:ext cx="835154" cy="39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6203032" cy="42065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2.Проверка «0» подачи насоса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6786610" cy="4824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/>
              <a:t>Нулевой подачей топлива ТНВД называют такое положение плунжерной пары, при котором отсутствует подача топлива от ТНВД к форсунке. Цель проверки и регулирования топливного насоса на нулевую подачу — получить одновременное выключение всех насосов при остановке дизеля.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/>
              <a:t>Первый способ. </a:t>
            </a:r>
            <a:r>
              <a:rPr lang="ru-RU" sz="1600" dirty="0"/>
              <a:t>Для двигателей на дизельном топливе</a:t>
            </a:r>
          </a:p>
          <a:p>
            <a:pPr marL="177800" lvl="0" indent="-17780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установить рукоятку пуска дизеля в положение «стоп», </a:t>
            </a:r>
          </a:p>
          <a:p>
            <a:pPr marL="177800" lvl="0" indent="-17780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повернуть коленчатый вал и, устанавливая поочерёдно топливные кулачки рабочей частью вниз, отсоединить нагнетательный трубопровод от топливного насоса. </a:t>
            </a:r>
          </a:p>
          <a:p>
            <a:pPr marL="177800" lvl="0" indent="-17780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ТНВД прокачивать топливом, используя рычаг ручной прокачки. При правильной регулировке нулевой подачи топливо не должно вытекать из насоса.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/>
              <a:t>Второй способ. </a:t>
            </a:r>
            <a:r>
              <a:rPr lang="ru-RU" sz="1600" dirty="0"/>
              <a:t>Для двигателей на тяжелом топливе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/>
              <a:t>В этом случае необходимо запускать циркуляционные насосы. Для проверки нулевой подачи насоса, установленного на двигателе, можно использовать приспособление для проверки плотности заменив установленный манометр на другой с пределом измерения немного превышающим давление топлива в системе. 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/>
              <a:t>установить топливный вал управления подачей топлива в положение нулевой подачи или 3 деления, не доходя до него для гарантии. 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/>
              <a:t>вращать двигатель ВПУ или прокачивать ТНВД рычагом давление.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/>
              <a:t>давление на манометре должно оставаться без изменений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714356"/>
            <a:ext cx="1855891" cy="526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611560" y="6021288"/>
            <a:ext cx="7860968" cy="720000"/>
            <a:chOff x="827584" y="6021288"/>
            <a:chExt cx="7860968" cy="720000"/>
          </a:xfrm>
        </p:grpSpPr>
        <p:pic>
          <p:nvPicPr>
            <p:cNvPr id="6" name="Picture 1">
              <a:hlinkClick r:id="rId3" action="ppaction://hlinksldjump" tooltip="Практическая работа №10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6021288"/>
              <a:ext cx="94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hlinkClick r:id="rId5" action="ppaction://hlinksldjump" tooltip="Конструкция ТНВД золотникового тип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5576" y="6021288"/>
              <a:ext cx="969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>
              <a:hlinkClick r:id="rId7" action="ppaction://hlinksldjump" tooltip="Моментоскоп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3093" y="6021288"/>
              <a:ext cx="9785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>
              <a:hlinkClick r:id="rId9" action="ppaction://hlinksldjump" tooltip="Прверка ТНВД на герметичность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3785" y="6021288"/>
              <a:ext cx="942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>
              <a:hlinkClick r:id="rId11" action="ppaction://hlinksldjump" tooltip="Проверка &quot;0&quot; подачи топлив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5902" y="6021288"/>
              <a:ext cx="953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1" name="Picture 6">
              <a:hlinkClick r:id="rId13" action="ppaction://hlinksldjump" tooltip="Определение угла опережения подачи топлив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70719" y="6021288"/>
              <a:ext cx="948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>
              <a:hlinkClick r:id="rId15" action="ppaction://hlinksldjump" tooltip="Проверка и регулировка цикловой подачи топлива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42826" y="6021288"/>
              <a:ext cx="9383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9">
              <a:hlinkClick r:id="rId17" action="ppaction://hlinksldjump" tooltip="Контрольные вопросы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740352" y="6021288"/>
              <a:ext cx="9482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Иконка Конспект">
            <a:extLst>
              <a:ext uri="{FF2B5EF4-FFF2-40B4-BE49-F238E27FC236}">
                <a16:creationId xmlns:a16="http://schemas.microsoft.com/office/drawing/2014/main" id="{577A8C94-3A39-42FB-9694-63681DADE0B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19769" r="17089" b="14274"/>
          <a:stretch/>
        </p:blipFill>
        <p:spPr bwMode="auto">
          <a:xfrm>
            <a:off x="7308304" y="142852"/>
            <a:ext cx="835154" cy="39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3564"/>
          <a:stretch>
            <a:fillRect/>
          </a:stretch>
        </p:blipFill>
        <p:spPr bwMode="auto">
          <a:xfrm>
            <a:off x="7215206" y="896340"/>
            <a:ext cx="1785950" cy="488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34864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3.Определение угла опережения подачи топлива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ru-RU" sz="2400" b="1" baseline="-25000" dirty="0" err="1">
                <a:latin typeface="Times New Roman" pitchFamily="18" charset="0"/>
                <a:cs typeface="Times New Roman" pitchFamily="18" charset="0"/>
              </a:rPr>
              <a:t>оп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7072362" cy="5326876"/>
          </a:xfrm>
        </p:spPr>
        <p:txBody>
          <a:bodyPr>
            <a:noAutofit/>
          </a:bodyPr>
          <a:lstStyle/>
          <a:p>
            <a:pPr marL="174625" indent="-174625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500" dirty="0"/>
              <a:t>Определить угол начала подачи топлива можно с помощью приспособления, изображенного на рисунке, установив для большей точности манометр с пределом измерения немного превышающим давление в топливной системе.</a:t>
            </a:r>
          </a:p>
          <a:p>
            <a:pPr marL="174625" lvl="0" indent="-174625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500" dirty="0"/>
              <a:t>установить топливный вал управления подачей топлива в положение максимальной подачи.</a:t>
            </a:r>
          </a:p>
          <a:p>
            <a:pPr marL="174625" lvl="0" indent="-174625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500" dirty="0"/>
              <a:t>вращать двигатель ВПУ до момента страгивания стрелки манометра. </a:t>
            </a:r>
          </a:p>
          <a:p>
            <a:pPr marL="174625" lvl="0" indent="-174625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500" dirty="0"/>
              <a:t>по маховику определить угол начала подачи топлива.</a:t>
            </a:r>
          </a:p>
          <a:p>
            <a:pPr marL="174625" indent="-174625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500" dirty="0"/>
              <a:t>Для проверки топливных насосов двигателей работающих исключительно на дизельном топливе вместо манометра можно использовать </a:t>
            </a:r>
            <a:r>
              <a:rPr lang="ru-RU" sz="1500" dirty="0" err="1"/>
              <a:t>моментоскоп</a:t>
            </a:r>
            <a:r>
              <a:rPr lang="ru-RU" sz="1500" dirty="0"/>
              <a:t>. Страгивание уровня топлива в прозрачной трубке будет соответствовать моменту начала подачи топлива.</a:t>
            </a:r>
          </a:p>
          <a:p>
            <a:pPr marL="174625" indent="-174625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500" b="1" dirty="0"/>
              <a:t>Изменение угла опережения подачи</a:t>
            </a:r>
            <a:r>
              <a:rPr lang="ru-RU" sz="1500" dirty="0"/>
              <a:t>. Кулачковый вал насоса блочного типа изготавливается заодно кулачными шайбами, поэтому изменить угол опережения подачи топлива можно только у всех плунжеров сразу. Обычно это делается по первому цилиндру изменением взаимного расположения полумуфт привода. В небольших пределах это можно сделать, изменяя длину толкателя соответствующего цилиндра. Для этого нужно ослабить контргайку 52 и ввернуть или вывернуть регулировочный болт толкателя 50. Если вывернуть болт толкателя 50, то длина толкателя увеличится и подача топлива начнётся раньше. Угол опережения подачи топлива увеличится и наоборот. По окончании регулировка зажать контргайку 52</a:t>
            </a:r>
          </a:p>
          <a:p>
            <a:pPr marL="174625" indent="-174625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500" dirty="0"/>
              <a:t>Увеличение угла опережения подачи топлива ведёт к увеличению максимального давления цикла (</a:t>
            </a:r>
            <a:r>
              <a:rPr lang="en-US" sz="1500" dirty="0" err="1"/>
              <a:t>p</a:t>
            </a:r>
            <a:r>
              <a:rPr lang="en-US" sz="1500" baseline="-25000" dirty="0" err="1"/>
              <a:t>z</a:t>
            </a:r>
            <a:r>
              <a:rPr lang="ru-RU" sz="1500" dirty="0"/>
              <a:t>)  и снижению выхлопных газов (</a:t>
            </a:r>
            <a:r>
              <a:rPr lang="en-US" sz="1500" dirty="0"/>
              <a:t>t</a:t>
            </a:r>
            <a:r>
              <a:rPr lang="ru-RU" sz="1500" baseline="-25000" dirty="0"/>
              <a:t>г</a:t>
            </a:r>
            <a:r>
              <a:rPr lang="ru-RU" sz="1500" dirty="0"/>
              <a:t>), что ведёт к повышению механической и снижению тепловоё напряженности двигателя. И наоборот.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6021288"/>
            <a:ext cx="7860968" cy="720000"/>
            <a:chOff x="827584" y="6021288"/>
            <a:chExt cx="7860968" cy="720000"/>
          </a:xfrm>
        </p:grpSpPr>
        <p:pic>
          <p:nvPicPr>
            <p:cNvPr id="6" name="Picture 1">
              <a:hlinkClick r:id="rId3" action="ppaction://hlinksldjump" tooltip="Практическая работа №10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6021288"/>
              <a:ext cx="94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hlinkClick r:id="rId5" action="ppaction://hlinksldjump" tooltip="Конструкция ТНВД золотникового тип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5576" y="6021288"/>
              <a:ext cx="969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>
              <a:hlinkClick r:id="rId7" action="ppaction://hlinksldjump" tooltip="Моментоскоп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3093" y="6021288"/>
              <a:ext cx="9785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>
              <a:hlinkClick r:id="rId9" action="ppaction://hlinksldjump" tooltip="Прверка ТНВД на герметичность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3785" y="6021288"/>
              <a:ext cx="942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>
              <a:hlinkClick r:id="rId11" action="ppaction://hlinksldjump" tooltip="Проверка &quot;0&quot; подачи топлив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5902" y="6021288"/>
              <a:ext cx="953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>
              <a:hlinkClick r:id="rId13" action="ppaction://hlinksldjump" tooltip="Определение угла опережения подачи топлив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70719" y="6021288"/>
              <a:ext cx="948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2" name="Picture 7">
              <a:hlinkClick r:id="rId15" action="ppaction://hlinksldjump" tooltip="Проверка и регулировка цикловой подачи топлива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42826" y="6021288"/>
              <a:ext cx="9383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9">
              <a:hlinkClick r:id="rId17" action="ppaction://hlinksldjump" tooltip="Контрольные вопросы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740352" y="6021288"/>
              <a:ext cx="9482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Иконка Конспект">
            <a:extLst>
              <a:ext uri="{FF2B5EF4-FFF2-40B4-BE49-F238E27FC236}">
                <a16:creationId xmlns:a16="http://schemas.microsoft.com/office/drawing/2014/main" id="{577A8C94-3A39-42FB-9694-63681DADE0B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19769" r="17089" b="14274"/>
          <a:stretch/>
        </p:blipFill>
        <p:spPr bwMode="auto">
          <a:xfrm>
            <a:off x="7308304" y="142852"/>
            <a:ext cx="835154" cy="39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884000" cy="35719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spc="-100" dirty="0">
                <a:latin typeface="Times New Roman" pitchFamily="18" charset="0"/>
                <a:cs typeface="Times New Roman" pitchFamily="18" charset="0"/>
              </a:rPr>
              <a:t>Проверка и регулировка цикловой подачи </a:t>
            </a:r>
            <a:r>
              <a:rPr lang="en-US" sz="3600" b="1" spc="-1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spc="-100" baseline="-25000" dirty="0" err="1">
                <a:latin typeface="Times New Roman" pitchFamily="18" charset="0"/>
                <a:cs typeface="Times New Roman" pitchFamily="18" charset="0"/>
              </a:rPr>
              <a:t>ц</a:t>
            </a:r>
            <a:endParaRPr lang="ru-RU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5890976" cy="5184576"/>
          </a:xfrm>
        </p:spPr>
        <p:txBody>
          <a:bodyPr>
            <a:normAutofit fontScale="85000" lnSpcReduction="20000"/>
          </a:bodyPr>
          <a:lstStyle/>
          <a:p>
            <a:pPr marL="1588" indent="-1588"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Изменение подачи одновременно по всем насосам двигателя осуществляется одновременным разворотом плунжеров. Для изменения подачи отдельного цилиндра нужно ослабить винт 41 и развернуть поворотную втулку 45 вместе с плунжером 22 относительно зубчатого венца в требуемом направлении. Чтобы увеличить подачу топлива данного насоса, повернуть поворотную втулку по часовой стрелке и наоборот. Цель регулирования – достижения равномерности подачи топлива по цилиндрам. Допускается максимальное отклонение от среднего по цилиндрам 6%. Регулировка цикловой подачи топлива, как правило, производится по результатам индицирования двигателя.</a:t>
            </a:r>
          </a:p>
        </p:txBody>
      </p:sp>
      <p:pic>
        <p:nvPicPr>
          <p:cNvPr id="4" name="Рисунок 3" descr="D:\AMИ\3 СЭУ\Kонспект СЭУ\36 ЛР №6. Проверка и регулировка ТНВД золотникового типа\4[1].png"/>
          <p:cNvPicPr>
            <a:picLocks noChangeAspect="1"/>
          </p:cNvPicPr>
          <p:nvPr/>
        </p:nvPicPr>
        <p:blipFill>
          <a:blip r:embed="rId2" cstate="print"/>
          <a:srcRect l="76775" t="8749" b="7042"/>
          <a:stretch>
            <a:fillRect/>
          </a:stretch>
        </p:blipFill>
        <p:spPr bwMode="auto">
          <a:xfrm>
            <a:off x="6261244" y="642918"/>
            <a:ext cx="2882756" cy="5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611560" y="6021288"/>
            <a:ext cx="7860968" cy="720000"/>
            <a:chOff x="827584" y="6021288"/>
            <a:chExt cx="7860968" cy="720000"/>
          </a:xfrm>
        </p:grpSpPr>
        <p:pic>
          <p:nvPicPr>
            <p:cNvPr id="6" name="Picture 1">
              <a:hlinkClick r:id="rId3" action="ppaction://hlinksldjump" tooltip="Практическая работа №10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6021288"/>
              <a:ext cx="94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hlinkClick r:id="rId5" action="ppaction://hlinksldjump" tooltip="Конструкция ТНВД золотникового типа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5576" y="6021288"/>
              <a:ext cx="969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>
              <a:hlinkClick r:id="rId7" action="ppaction://hlinksldjump" tooltip="Моментоскоп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3093" y="6021288"/>
              <a:ext cx="9785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>
              <a:hlinkClick r:id="rId9" action="ppaction://hlinksldjump" tooltip="Прверка ТНВД на герметичность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3785" y="6021288"/>
              <a:ext cx="942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>
              <a:hlinkClick r:id="rId11" action="ppaction://hlinksldjump" tooltip="Проверка &quot;0&quot; подачи топлива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5902" y="6021288"/>
              <a:ext cx="953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>
              <a:hlinkClick r:id="rId13" action="ppaction://hlinksldjump" tooltip="Определение угла опережения подачи топлива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70719" y="6021288"/>
              <a:ext cx="948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>
              <a:hlinkClick r:id="rId15" action="ppaction://hlinksldjump" tooltip="Проверка и регулировка цикловой подачи топлива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42826" y="6021288"/>
              <a:ext cx="9383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Picture 9">
              <a:hlinkClick r:id="rId17" action="ppaction://hlinksldjump" tooltip="Контрольные вопросы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740352" y="6021288"/>
              <a:ext cx="9482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Иконка Конспект">
            <a:extLst>
              <a:ext uri="{FF2B5EF4-FFF2-40B4-BE49-F238E27FC236}">
                <a16:creationId xmlns:a16="http://schemas.microsoft.com/office/drawing/2014/main" id="{577A8C94-3A39-42FB-9694-63681DADE0B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19769" r="17089" b="14274"/>
          <a:stretch/>
        </p:blipFill>
        <p:spPr bwMode="auto">
          <a:xfrm>
            <a:off x="8023126" y="142852"/>
            <a:ext cx="835154" cy="39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64294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Проверка начала подачи двигателя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Вяртсила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L20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15625" r="16211" b="19791"/>
          <a:stretch>
            <a:fillRect/>
          </a:stretch>
        </p:blipFill>
        <p:spPr bwMode="auto">
          <a:xfrm>
            <a:off x="790395" y="928670"/>
            <a:ext cx="699631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4890274" cy="56467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4857784"/>
          </a:xfrm>
        </p:spPr>
        <p:txBody>
          <a:bodyPr>
            <a:normAutofit fontScale="85000" lnSpcReduction="20000"/>
          </a:bodyPr>
          <a:lstStyle/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/>
              <a:t>1. Какой инструмент, и какие приборы применяются при проверке плотности ТНВД?</a:t>
            </a:r>
          </a:p>
          <a:p>
            <a:pPr marL="8890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2000" dirty="0"/>
              <a:t>ТНВД двигателя </a:t>
            </a:r>
            <a:r>
              <a:rPr lang="en-US" sz="2000" dirty="0"/>
              <a:t>NVD</a:t>
            </a:r>
            <a:r>
              <a:rPr lang="ru-RU" sz="2000" dirty="0"/>
              <a:t>-26, </a:t>
            </a:r>
            <a:r>
              <a:rPr lang="ru-RU" sz="2000" dirty="0" err="1"/>
              <a:t>моментоскоп</a:t>
            </a:r>
            <a:r>
              <a:rPr lang="ru-RU" sz="2000" dirty="0"/>
              <a:t>, чистая бельевая ветошь.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/>
              <a:t>2. Какой инструмент, и какие устройства применяются при определении угла опережения подачи топлива?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1800" dirty="0"/>
              <a:t>Моментоскоп, манометр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/>
              <a:t>3. При каком положении органов управления подачей топлива производится определение угла опережения подачи топлива?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1800" dirty="0"/>
              <a:t>в положение максимальной подачи.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/>
              <a:t>4. При каком положении органов управления подачей топлива устанавливается нулевая подача ТНВД?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2100" dirty="0" err="1"/>
              <a:t>стоп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/>
              <a:t>5. Чем регулируют </a:t>
            </a:r>
            <a:r>
              <a:rPr lang="el-GR" dirty="0">
                <a:latin typeface="Calibri"/>
              </a:rPr>
              <a:t>ϕ</a:t>
            </a:r>
            <a:r>
              <a:rPr lang="ru-RU" baseline="-25000" dirty="0" err="1"/>
              <a:t>нпн</a:t>
            </a:r>
            <a:r>
              <a:rPr lang="ru-RU" dirty="0"/>
              <a:t>?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2100" dirty="0" err="1"/>
              <a:t>Кулачной шайбой, толкателем всасывающего клапана, толкателем плунжера</a:t>
            </a:r>
          </a:p>
          <a:p>
            <a:pPr marL="88900" lvl="0" indent="-88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endParaRPr lang="ru-RU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6021288"/>
            <a:ext cx="7860968" cy="720000"/>
            <a:chOff x="827584" y="6021288"/>
            <a:chExt cx="7860968" cy="720000"/>
          </a:xfrm>
        </p:grpSpPr>
        <p:pic>
          <p:nvPicPr>
            <p:cNvPr id="5" name="Picture 1">
              <a:hlinkClick r:id="rId2" action="ppaction://hlinksldjump" tooltip="Практическая работа №10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6021288"/>
              <a:ext cx="9469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>
              <a:hlinkClick r:id="rId4" action="ppaction://hlinksldjump" tooltip="Конструкция ТНВД золотникового типа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5576" y="6021288"/>
              <a:ext cx="96924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>
              <a:hlinkClick r:id="rId6" action="ppaction://hlinksldjump" tooltip="Моментоскоп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13093" y="6021288"/>
              <a:ext cx="9785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>
              <a:hlinkClick r:id="rId8" action="ppaction://hlinksldjump" tooltip="Прверка ТНВД на герметичность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3785" y="6021288"/>
              <a:ext cx="94276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>
              <a:hlinkClick r:id="rId10" action="ppaction://hlinksldjump" tooltip="Проверка &quot;0&quot; подачи топлива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5902" y="6021288"/>
              <a:ext cx="9534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>
              <a:hlinkClick r:id="rId12" action="ppaction://hlinksldjump" tooltip="Определение угла опережения подачи топлива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70719" y="6021288"/>
              <a:ext cx="948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>
              <a:hlinkClick r:id="rId14" action="ppaction://hlinksldjump" tooltip="Проверка и регулировка цикловой подачи топлива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42826" y="6021288"/>
              <a:ext cx="9383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9">
              <a:hlinkClick r:id="rId16" action="ppaction://hlinksldjump" tooltip="Контрольные вопросы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740352" y="6021288"/>
              <a:ext cx="9482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2014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Поток</vt:lpstr>
      <vt:lpstr>Практического занятия №10 Проверка и регулировка ТНВД золотникового типа.</vt:lpstr>
      <vt:lpstr>Конструкция ТНВД золотникового типа</vt:lpstr>
      <vt:lpstr>Моментоскоп</vt:lpstr>
      <vt:lpstr>1.Проверка ТНВД на герметичность</vt:lpstr>
      <vt:lpstr>2.Проверка «0» подачи насоса</vt:lpstr>
      <vt:lpstr>3.Определение угла опережения подачи топлива  ϕоп</vt:lpstr>
      <vt:lpstr>Проверка и регулировка цикловой подачи gц</vt:lpstr>
      <vt:lpstr>Проверка начала подачи двигателя Вяртсила L20</vt:lpstr>
      <vt:lpstr>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№10 Проверка и регулировка ТНВД золотникового типа.</dc:title>
  <dc:creator>Юрий</dc:creator>
  <cp:lastModifiedBy>Malyshev yuriy</cp:lastModifiedBy>
  <cp:revision>55</cp:revision>
  <dcterms:created xsi:type="dcterms:W3CDTF">2015-07-31T13:54:28Z</dcterms:created>
  <dcterms:modified xsi:type="dcterms:W3CDTF">2021-11-17T04:03:59Z</dcterms:modified>
</cp:coreProperties>
</file>