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274" y="-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1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908720"/>
            <a:ext cx="7772400" cy="1470025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Турбоприводы  вспомогательных механизмов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520880" cy="1752600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Верете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А. Г.,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Дельвинг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А. К. Судовые паровые и газовые энергетические установки: Учебник для мореходных училищ.—2-е изд.,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перераб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и доп.— М.: Транспорт, 1990.- 240 с.  Стр.204-208</a:t>
            </a:r>
          </a:p>
        </p:txBody>
      </p:sp>
      <p:pic>
        <p:nvPicPr>
          <p:cNvPr id="4" name="Рисунок 3" descr="Судовые пароэнергетические установки и газовые турбины - Верете А.Г. и др. [1982, PDF] :: Морской Торрент Трекер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95536" y="4077072"/>
            <a:ext cx="936104" cy="13536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pPr lvl="0"/>
            <a:r>
              <a:rPr lang="ru-RU" sz="2800" b="1" dirty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rPr>
              <a:t>Питательный турбонасос вспомогательного котла теплохода «Лисичанск»</a:t>
            </a:r>
            <a:endParaRPr lang="ru-RU" sz="3600" b="1" dirty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5220072" y="4071555"/>
            <a:ext cx="3600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Технические характеристики </a:t>
            </a:r>
            <a:r>
              <a:rPr kumimoji="0" lang="ru-RU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трубопривода</a:t>
            </a:r>
            <a:endParaRPr kumimoji="0" lang="ru-RU" sz="32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одержимое 7"/>
          <p:cNvSpPr>
            <a:spLocks noGrp="1" noChangeAspect="1"/>
          </p:cNvSpPr>
          <p:nvPr>
            <p:ph idx="1"/>
          </p:nvPr>
        </p:nvSpPr>
        <p:spPr>
          <a:xfrm>
            <a:off x="107504" y="980728"/>
            <a:ext cx="3003649" cy="4968553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1 - рабочее колесо насоса</a:t>
            </a:r>
          </a:p>
          <a:p>
            <a:pPr marL="0" inden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2 - вала</a:t>
            </a:r>
          </a:p>
          <a:p>
            <a:pPr marL="0" inden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3 - двухвенечный диск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4, 5 - патрубки </a:t>
            </a:r>
          </a:p>
          <a:p>
            <a:pPr marL="0" inden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6 – сегмент направляющих лопаток</a:t>
            </a:r>
          </a:p>
          <a:p>
            <a:pPr marL="0" inden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7 - сопловой сегмент 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8 - сопловая коробка</a:t>
            </a:r>
          </a:p>
          <a:p>
            <a:pPr marL="0" inden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9 - угольное уплотнение</a:t>
            </a:r>
          </a:p>
          <a:p>
            <a:pPr marL="0" inden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10 - гиб­кая опора 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F624C8B6-3774-4F0E-A3FB-C4BB1DABAA16}"/>
              </a:ext>
            </a:extLst>
          </p:cNvPr>
          <p:cNvGrpSpPr>
            <a:grpSpLocks noChangeAspect="1"/>
          </p:cNvGrpSpPr>
          <p:nvPr/>
        </p:nvGrpSpPr>
        <p:grpSpPr>
          <a:xfrm>
            <a:off x="3164853" y="980728"/>
            <a:ext cx="5785803" cy="4968553"/>
            <a:chOff x="2576464" y="922645"/>
            <a:chExt cx="6408712" cy="5503475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2" cstate="print">
              <a:biLevel thresh="50000"/>
              <a:lum bright="-10000" contrast="40000"/>
            </a:blip>
            <a:srcRect/>
            <a:stretch>
              <a:fillRect/>
            </a:stretch>
          </p:blipFill>
          <p:spPr bwMode="auto">
            <a:xfrm>
              <a:off x="2576464" y="922645"/>
              <a:ext cx="6408712" cy="5503475"/>
            </a:xfrm>
            <a:prstGeom prst="rect">
              <a:avLst/>
            </a:prstGeom>
            <a:noFill/>
          </p:spPr>
        </p:pic>
        <p:sp>
          <p:nvSpPr>
            <p:cNvPr id="4" name="Стрелка: вниз 3">
              <a:extLst>
                <a:ext uri="{FF2B5EF4-FFF2-40B4-BE49-F238E27FC236}">
                  <a16:creationId xmlns:a16="http://schemas.microsoft.com/office/drawing/2014/main" id="{AED2E72A-1C3B-4101-9735-F6A22801BB4B}"/>
                </a:ext>
              </a:extLst>
            </p:cNvPr>
            <p:cNvSpPr/>
            <p:nvPr/>
          </p:nvSpPr>
          <p:spPr>
            <a:xfrm>
              <a:off x="6372200" y="959123"/>
              <a:ext cx="504056" cy="490066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Стрелка: вниз 8">
              <a:extLst>
                <a:ext uri="{FF2B5EF4-FFF2-40B4-BE49-F238E27FC236}">
                  <a16:creationId xmlns:a16="http://schemas.microsoft.com/office/drawing/2014/main" id="{FCBEA58E-617A-40CD-A658-6A35A73C165C}"/>
                </a:ext>
              </a:extLst>
            </p:cNvPr>
            <p:cNvSpPr/>
            <p:nvPr/>
          </p:nvSpPr>
          <p:spPr>
            <a:xfrm flipV="1">
              <a:off x="5528792" y="1772816"/>
              <a:ext cx="504056" cy="490066"/>
            </a:xfrm>
            <a:prstGeom prst="downArrow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2"/>
          <p:cNvSpPr>
            <a:spLocks noGrp="1"/>
          </p:cNvSpPr>
          <p:nvPr>
            <p:ph idx="1"/>
          </p:nvPr>
        </p:nvSpPr>
        <p:spPr>
          <a:xfrm>
            <a:off x="4747265" y="209768"/>
            <a:ext cx="4248473" cy="5654149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spcBef>
                <a:spcPts val="0"/>
              </a:spcBef>
              <a:buNone/>
              <a:tabLst>
                <a:tab pos="2693988" algn="l"/>
              </a:tabLst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Грузовой/зачистной насос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  <a:tabLst>
                <a:tab pos="2693988" algn="l"/>
              </a:tabLst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Мощность  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  <a:tabLst>
                <a:tab pos="2693988" algn="l"/>
              </a:tabLst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турбопривода, кВт 235/170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  <a:tabLst>
                <a:tab pos="2693988" algn="l"/>
              </a:tabLst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Частота вращения, об/мин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  <a:tabLst>
                <a:tab pos="2693988" algn="l"/>
              </a:tabLst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турбин	9000/9000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  <a:tabLst>
                <a:tab pos="2693988" algn="l"/>
              </a:tabLst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насоса	1350/1350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  <a:tabLst>
                <a:tab pos="2693988" algn="l"/>
              </a:tabLst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Давление пара, МПа: 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  <a:tabLst>
                <a:tab pos="2693988" algn="l"/>
              </a:tabLst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 турбиной	1,4/2,4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  <a:tabLst>
                <a:tab pos="2693988" algn="l"/>
              </a:tabLst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отработавшего	0,12/0,16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  <a:tabLst>
                <a:tab pos="2693988" algn="l"/>
              </a:tabLst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 пара на 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  <a:tabLst>
                <a:tab pos="2693988" algn="l"/>
              </a:tabLst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турбину, кг/ч	4400/2350</a:t>
            </a:r>
            <a:endParaRPr lang="ru-RU" sz="2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50" y="121197"/>
            <a:ext cx="4248472" cy="1143000"/>
          </a:xfrm>
        </p:spPr>
        <p:txBody>
          <a:bodyPr>
            <a:noAutofit/>
          </a:bodyPr>
          <a:lstStyle/>
          <a:p>
            <a:pPr lvl="0" fontAlgn="base">
              <a:spcAft>
                <a:spcPct val="0"/>
              </a:spcAft>
            </a:pPr>
            <a:r>
              <a:rPr lang="ru-RU" sz="3200" dirty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rPr>
              <a:t>Турбопривод насосов ТП-320 и ТП-320-1</a:t>
            </a:r>
            <a:endParaRPr lang="ru-RU" sz="7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grayscl/>
          </a:blip>
          <a:srcRect/>
          <a:stretch>
            <a:fillRect/>
          </a:stretch>
        </p:blipFill>
        <p:spPr bwMode="auto">
          <a:xfrm>
            <a:off x="4747266" y="141014"/>
            <a:ext cx="4248473" cy="5751350"/>
          </a:xfrm>
          <a:prstGeom prst="rect">
            <a:avLst/>
          </a:prstGeom>
          <a:noFill/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1FD9D7E4-2C17-4204-AE8A-125C5813D4B5}"/>
              </a:ext>
            </a:extLst>
          </p:cNvPr>
          <p:cNvSpPr/>
          <p:nvPr/>
        </p:nvSpPr>
        <p:spPr>
          <a:xfrm>
            <a:off x="322387" y="1264197"/>
            <a:ext cx="432162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1 - турбина и редуктор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2 - шариковые подшипники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3 - зy6чатое колесо редуктора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4 - маслоохладитель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– муфта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6 - фундаментная рама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7 - выходной вал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8 - нижний опорно-упорный подшипник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9 - масляный элект­ронасос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10 - шестерня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11 - верхний опорный подшипник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12 - лабиринтное эластичное уплотнение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125454" y="1072140"/>
            <a:ext cx="5915000" cy="5061697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  <a:tabLst>
                <a:tab pos="4848225" algn="l"/>
              </a:tabLst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Мощность генератора, кВт	450</a:t>
            </a:r>
          </a:p>
          <a:p>
            <a:pPr marL="0" indent="0">
              <a:spcBef>
                <a:spcPts val="0"/>
              </a:spcBef>
              <a:buNone/>
              <a:tabLst>
                <a:tab pos="4848225" algn="l"/>
              </a:tabLst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Напряжение, В	400</a:t>
            </a:r>
          </a:p>
          <a:p>
            <a:pPr marL="0" indent="0">
              <a:spcBef>
                <a:spcPts val="0"/>
              </a:spcBef>
              <a:buNone/>
              <a:tabLst>
                <a:tab pos="4848225" algn="l"/>
              </a:tabLst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Давление поступающего пара, МПа: </a:t>
            </a:r>
          </a:p>
          <a:p>
            <a:pPr marL="0" indent="0">
              <a:spcBef>
                <a:spcPts val="0"/>
              </a:spcBef>
              <a:buNone/>
              <a:tabLst>
                <a:tab pos="4848225" algn="l"/>
              </a:tabLst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турбину	4</a:t>
            </a:r>
          </a:p>
          <a:p>
            <a:pPr marL="0" indent="0">
              <a:spcBef>
                <a:spcPts val="0"/>
              </a:spcBef>
              <a:buNone/>
              <a:tabLst>
                <a:tab pos="4848225" algn="l"/>
              </a:tabLst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конденсатор	0,008</a:t>
            </a:r>
          </a:p>
          <a:p>
            <a:pPr marL="0" indent="0">
              <a:spcBef>
                <a:spcPts val="0"/>
              </a:spcBef>
              <a:buNone/>
              <a:tabLst>
                <a:tab pos="4848225" algn="l"/>
              </a:tabLst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Температура пара, °С	150</a:t>
            </a:r>
          </a:p>
          <a:p>
            <a:pPr marL="0" indent="0">
              <a:spcBef>
                <a:spcPts val="0"/>
              </a:spcBef>
              <a:buNone/>
              <a:tabLst>
                <a:tab pos="4848225" algn="l"/>
              </a:tabLst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 проточной части	5А</a:t>
            </a:r>
          </a:p>
          <a:p>
            <a:pPr marL="0" indent="0">
              <a:spcBef>
                <a:spcPts val="0"/>
              </a:spcBef>
              <a:buNone/>
              <a:tabLst>
                <a:tab pos="4848225" algn="l"/>
              </a:tabLst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Частота вращения, об/мин:</a:t>
            </a:r>
          </a:p>
          <a:p>
            <a:pPr marL="0" indent="0">
              <a:spcBef>
                <a:spcPts val="0"/>
              </a:spcBef>
              <a:buNone/>
              <a:tabLst>
                <a:tab pos="4848225" algn="l"/>
              </a:tabLst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Ротора	8500</a:t>
            </a:r>
          </a:p>
          <a:p>
            <a:pPr marL="0" indent="0">
              <a:spcBef>
                <a:spcPts val="0"/>
              </a:spcBef>
              <a:buNone/>
              <a:tabLst>
                <a:tab pos="4848225" algn="l"/>
              </a:tabLst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генератора	1500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/>
          <a:srcRect l="7761"/>
          <a:stretch/>
        </p:blipFill>
        <p:spPr bwMode="auto">
          <a:xfrm>
            <a:off x="3125454" y="980728"/>
            <a:ext cx="5915000" cy="5153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48789"/>
            <a:ext cx="8229600" cy="706090"/>
          </a:xfrm>
        </p:spPr>
        <p:txBody>
          <a:bodyPr>
            <a:norm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Турбопривод электрогенератора ТД-400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3F6E9D27-4754-43E0-AC34-FD047854C6F8}"/>
              </a:ext>
            </a:extLst>
          </p:cNvPr>
          <p:cNvSpPr/>
          <p:nvPr/>
        </p:nvSpPr>
        <p:spPr>
          <a:xfrm>
            <a:off x="103546" y="970856"/>
            <a:ext cx="3021908" cy="5035849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>
              <a:lnSpc>
                <a:spcPct val="8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1 - стул</a:t>
            </a:r>
          </a:p>
          <a:p>
            <a:pPr>
              <a:lnSpc>
                <a:spcPct val="8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2 - опорный подшип­ник </a:t>
            </a:r>
          </a:p>
          <a:p>
            <a:pPr>
              <a:lnSpc>
                <a:spcPct val="8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3 - одногребенчатый упорный подшипник</a:t>
            </a:r>
          </a:p>
          <a:p>
            <a:pPr>
              <a:lnSpc>
                <a:spcPct val="8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4 - маслоотбойные уст­ройства  </a:t>
            </a:r>
          </a:p>
          <a:p>
            <a:pPr>
              <a:lnSpc>
                <a:spcPct val="8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5 - наружные уплотнения </a:t>
            </a:r>
          </a:p>
          <a:p>
            <a:pPr>
              <a:lnSpc>
                <a:spcPct val="8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6 - корпус</a:t>
            </a:r>
          </a:p>
          <a:p>
            <a:pPr>
              <a:lnSpc>
                <a:spcPct val="8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7 - сопла </a:t>
            </a:r>
          </a:p>
          <a:p>
            <a:pPr>
              <a:lnSpc>
                <a:spcPct val="8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8 - ротор </a:t>
            </a:r>
          </a:p>
          <a:p>
            <a:pPr>
              <a:lnSpc>
                <a:spcPct val="8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 – муфта</a:t>
            </a:r>
          </a:p>
          <a:p>
            <a:pPr>
              <a:lnSpc>
                <a:spcPct val="8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10 - правый опорный подшипник </a:t>
            </a:r>
          </a:p>
          <a:p>
            <a:pPr>
              <a:lnSpc>
                <a:spcPct val="8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11 - уплотнения диафрагм</a:t>
            </a:r>
          </a:p>
          <a:p>
            <a:pPr>
              <a:lnSpc>
                <a:spcPct val="8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12 - гибкая опора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AAC423-E9AF-40DB-B6D9-52735C0A9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490066"/>
          </a:xfrm>
        </p:spPr>
        <p:txBody>
          <a:bodyPr>
            <a:normAutofit fontScale="90000"/>
          </a:bodyPr>
          <a:lstStyle/>
          <a:p>
            <a:r>
              <a:rPr lang="ru-RU" dirty="0"/>
              <a:t>Марки турбогенераторов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2D3A659A-1F36-4A09-AFF1-9AA5860484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6408407"/>
              </p:ext>
            </p:extLst>
          </p:nvPr>
        </p:nvGraphicFramePr>
        <p:xfrm>
          <a:off x="107504" y="908720"/>
          <a:ext cx="9036495" cy="53337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35165">
                  <a:extLst>
                    <a:ext uri="{9D8B030D-6E8A-4147-A177-3AD203B41FA5}">
                      <a16:colId xmlns:a16="http://schemas.microsoft.com/office/drawing/2014/main" val="4087389028"/>
                    </a:ext>
                  </a:extLst>
                </a:gridCol>
                <a:gridCol w="1318430">
                  <a:extLst>
                    <a:ext uri="{9D8B030D-6E8A-4147-A177-3AD203B41FA5}">
                      <a16:colId xmlns:a16="http://schemas.microsoft.com/office/drawing/2014/main" val="2357010736"/>
                    </a:ext>
                  </a:extLst>
                </a:gridCol>
                <a:gridCol w="1791936">
                  <a:extLst>
                    <a:ext uri="{9D8B030D-6E8A-4147-A177-3AD203B41FA5}">
                      <a16:colId xmlns:a16="http://schemas.microsoft.com/office/drawing/2014/main" val="3283364285"/>
                    </a:ext>
                  </a:extLst>
                </a:gridCol>
                <a:gridCol w="1790964">
                  <a:extLst>
                    <a:ext uri="{9D8B030D-6E8A-4147-A177-3AD203B41FA5}">
                      <a16:colId xmlns:a16="http://schemas.microsoft.com/office/drawing/2014/main" val="106271227"/>
                    </a:ext>
                  </a:extLst>
                </a:gridCol>
              </a:tblGrid>
              <a:tr h="303469">
                <a:tc>
                  <a:txBody>
                    <a:bodyPr/>
                    <a:lstStyle/>
                    <a:p>
                      <a:pPr marL="5638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Показатель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ТГУ500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ТГУ800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ТГУ1000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515648973"/>
                  </a:ext>
                </a:extLst>
              </a:tr>
              <a:tr h="416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 судна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Нефтерудовоз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Балктанкер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Ролкер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4254547257"/>
                  </a:ext>
                </a:extLst>
              </a:tr>
              <a:tr h="9514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«Зоя Космо­демьянская»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64135" indent="-641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«Борис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Бутома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«Капитан Смир­нов»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3143177707"/>
                  </a:ext>
                </a:extLst>
              </a:tr>
              <a:tr h="3034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турбогенераторов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08926244"/>
                  </a:ext>
                </a:extLst>
              </a:tr>
              <a:tr h="3034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Мощность генератора, кВт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174551392"/>
                  </a:ext>
                </a:extLst>
              </a:tr>
              <a:tr h="3034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Напряжение, В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076175627"/>
                  </a:ext>
                </a:extLst>
              </a:tr>
              <a:tr h="303469">
                <a:tc>
                  <a:txBody>
                    <a:bodyPr/>
                    <a:lstStyle/>
                    <a:p>
                      <a:pPr marR="647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Частота вращения, об/мин; генератора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2563741213"/>
                  </a:ext>
                </a:extLst>
              </a:tr>
              <a:tr h="3034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турбины  '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8000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8000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2660446745"/>
                  </a:ext>
                </a:extLst>
              </a:tr>
              <a:tr h="6274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Параметры пара перед соплами; давление, МПа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0,65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0,55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251452841"/>
                  </a:ext>
                </a:extLst>
              </a:tr>
              <a:tr h="3034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температура, °С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2015445606"/>
                  </a:ext>
                </a:extLst>
              </a:tr>
              <a:tr h="3034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Давление отработавшего пара, МПа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0,0055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0,0055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2049643052"/>
                  </a:ext>
                </a:extLst>
              </a:tr>
              <a:tr h="3034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 проточной части </a:t>
                      </a:r>
                      <a:r>
                        <a:rPr lang="ru-RU" sz="18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pc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ru-RU" sz="1800" spc="1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800" spc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+ 5А</a:t>
                      </a:r>
                      <a:r>
                        <a:rPr lang="ru-RU" sz="1800" spc="1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pc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ru-RU" sz="1800" spc="1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800" spc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+ 6А</a:t>
                      </a:r>
                      <a:r>
                        <a:rPr lang="ru-RU" sz="1800" spc="1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pc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ru-RU" sz="1800" spc="1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800" spc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+ 6А</a:t>
                      </a:r>
                      <a:r>
                        <a:rPr lang="ru-RU" sz="1800" spc="1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2570345530"/>
                  </a:ext>
                </a:extLst>
              </a:tr>
              <a:tr h="3034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Удельный расход пара, кг/(кВт • ч)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7,75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6,65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623801422"/>
                  </a:ext>
                </a:extLst>
              </a:tr>
              <a:tr h="3034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Эффективный КПД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0,518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0,541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0,607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42341782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496783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661</TotalTime>
  <Words>417</Words>
  <Application>Microsoft Office PowerPoint</Application>
  <PresentationFormat>Экран (4:3)</PresentationFormat>
  <Paragraphs>117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Тема Office</vt:lpstr>
      <vt:lpstr>Турбоприводы  вспомогательных механизмов</vt:lpstr>
      <vt:lpstr>Питательный турбонасос вспомогательного котла теплохода «Лисичанск»</vt:lpstr>
      <vt:lpstr>Турбопривод насосов ТП-320 и ТП-320-1</vt:lpstr>
      <vt:lpstr>Турбопривод электрогенератора ТД-400</vt:lpstr>
      <vt:lpstr>Марки турбогенераторов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Турбоприводы  вспомогательных механизмов</dc:title>
  <dc:creator>Malyshev yuriy</dc:creator>
  <cp:lastModifiedBy>Malyshev yuriy</cp:lastModifiedBy>
  <cp:revision>21</cp:revision>
  <dcterms:created xsi:type="dcterms:W3CDTF">2017-01-06T10:46:51Z</dcterms:created>
  <dcterms:modified xsi:type="dcterms:W3CDTF">2020-03-01T14:18:17Z</dcterms:modified>
</cp:coreProperties>
</file>