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Slide1.sld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632848" cy="3168352"/>
          </a:xfrm>
        </p:spPr>
        <p:txBody>
          <a:bodyPr>
            <a:normAutofit/>
          </a:bodyPr>
          <a:lstStyle/>
          <a:p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качестве предварительного замечания следует отметить, что рассматривая вопросы уничтожения девиации магнитного компас, корректнее говорить не об ее уничтожении, а об ее компенсации, т.к. силы, создающие девиацию, не уничтожаются, а компенсируются силой с противоположным знаком.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Виды девиации. Общие принципы уничтожения девиации </a:t>
            </a:r>
            <a:r>
              <a:rPr lang="ru-RU" dirty="0" smtClean="0">
                <a:solidFill>
                  <a:schemeClr val="tx1"/>
                </a:solidFill>
              </a:rPr>
              <a:t>магнитного </a:t>
            </a:r>
            <a:r>
              <a:rPr lang="ru-RU" dirty="0">
                <a:solidFill>
                  <a:schemeClr val="tx1"/>
                </a:solidFill>
              </a:rPr>
              <a:t>компаса</a:t>
            </a:r>
          </a:p>
        </p:txBody>
      </p:sp>
    </p:spTree>
    <p:extLst>
      <p:ext uri="{BB962C8B-B14F-4D97-AF65-F5344CB8AC3E}">
        <p14:creationId xmlns:p14="http://schemas.microsoft.com/office/powerpoint/2010/main" val="290507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90728" cy="8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Общие принципы уничтожения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девиации магнитного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8" y="1697476"/>
            <a:ext cx="4161663" cy="4539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Причинами возникновения девиации у магнитного компаса являются  магнитные поля создаваемые судовым железом, которые влияют на картушку магнитного компаса. Природа этих сил и их степень влияния будет зависеть от магнитных свойств судового железа (мягкого и твердого в магнитном отношении), от корректности компенсации сил, действующих на картушку. Совместное действие всех сил приведет тому, что суммарный вектор </a:t>
            </a: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H′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, будет отличаться от вектора </a:t>
            </a: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(горизонтальная составляющая полного вектора магнитной индукции, определяющая работоспособность магнитного компаса), как по величине, так и по направлению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04979" y="1771651"/>
            <a:ext cx="4314984" cy="3406659"/>
            <a:chOff x="179512" y="427089"/>
            <a:chExt cx="7056784" cy="5791354"/>
          </a:xfrm>
        </p:grpSpPr>
        <p:pic>
          <p:nvPicPr>
            <p:cNvPr id="5" name="Picture 2" descr="http://lol54.ru/uploads/posts/2008-05/1211688482_18666_342_577_artfile_r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92696"/>
              <a:ext cx="3168352" cy="1512168"/>
            </a:xfrm>
            <a:prstGeom prst="rect">
              <a:avLst/>
            </a:prstGeom>
            <a:noFill/>
          </p:spPr>
        </p:pic>
        <p:grpSp>
          <p:nvGrpSpPr>
            <p:cNvPr id="6" name="Группа 5"/>
            <p:cNvGrpSpPr/>
            <p:nvPr/>
          </p:nvGrpSpPr>
          <p:grpSpPr>
            <a:xfrm>
              <a:off x="1763689" y="427089"/>
              <a:ext cx="5472607" cy="5791354"/>
              <a:chOff x="3203848" y="743282"/>
              <a:chExt cx="5619475" cy="5791354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>
                <a:off x="3707904" y="1556792"/>
                <a:ext cx="367240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>
                <a:off x="3707904" y="1556792"/>
                <a:ext cx="2448272" cy="489654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3707904" y="1556792"/>
                <a:ext cx="72008" cy="367240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3707904" y="1556792"/>
                <a:ext cx="2448272" cy="105869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7452320" y="1556792"/>
                <a:ext cx="1160512" cy="838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3707904" y="1556792"/>
                <a:ext cx="3672408" cy="36004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3779912" y="5229200"/>
                <a:ext cx="367240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6156176" y="2615490"/>
                <a:ext cx="2016224" cy="95752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3779912" y="4725144"/>
                <a:ext cx="0" cy="7920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7380312" y="1607378"/>
                <a:ext cx="0" cy="345638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6156176" y="2759506"/>
                <a:ext cx="0" cy="365098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3779912" y="5445224"/>
                <a:ext cx="2376264" cy="98669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5"/>
              <p:cNvSpPr txBox="1"/>
              <p:nvPr/>
            </p:nvSpPr>
            <p:spPr>
              <a:xfrm>
                <a:off x="8316416" y="3284984"/>
                <a:ext cx="411535" cy="375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1100" b="1" i="1" dirty="0"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lang="ru-RU" dirty="0"/>
              </a:p>
            </p:txBody>
          </p:sp>
          <p:sp>
            <p:nvSpPr>
              <p:cNvPr id="20" name="TextBox 16"/>
              <p:cNvSpPr txBox="1"/>
              <p:nvPr/>
            </p:nvSpPr>
            <p:spPr>
              <a:xfrm>
                <a:off x="8388424" y="1052736"/>
                <a:ext cx="434899" cy="375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1100" b="1" i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dirty="0"/>
              </a:p>
            </p:txBody>
          </p:sp>
          <p:sp>
            <p:nvSpPr>
              <p:cNvPr id="21" name="TextBox 17"/>
              <p:cNvSpPr txBox="1"/>
              <p:nvPr/>
            </p:nvSpPr>
            <p:spPr>
              <a:xfrm>
                <a:off x="3275856" y="1268760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dirty="0"/>
              </a:p>
            </p:txBody>
          </p:sp>
          <p:sp>
            <p:nvSpPr>
              <p:cNvPr id="22" name="TextBox 18"/>
              <p:cNvSpPr txBox="1"/>
              <p:nvPr/>
            </p:nvSpPr>
            <p:spPr>
              <a:xfrm>
                <a:off x="3275856" y="486916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dirty="0"/>
              </a:p>
            </p:txBody>
          </p:sp>
          <p:sp>
            <p:nvSpPr>
              <p:cNvPr id="23" name="TextBox 19"/>
              <p:cNvSpPr txBox="1"/>
              <p:nvPr/>
            </p:nvSpPr>
            <p:spPr>
              <a:xfrm>
                <a:off x="3203848" y="5445224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Z’</a:t>
                </a:r>
                <a:endParaRPr lang="ru-RU" dirty="0"/>
              </a:p>
            </p:txBody>
          </p:sp>
          <p:sp>
            <p:nvSpPr>
              <p:cNvPr id="24" name="TextBox 20"/>
              <p:cNvSpPr txBox="1"/>
              <p:nvPr/>
            </p:nvSpPr>
            <p:spPr>
              <a:xfrm>
                <a:off x="7524328" y="5085184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dirty="0"/>
              </a:p>
            </p:txBody>
          </p:sp>
          <p:sp>
            <p:nvSpPr>
              <p:cNvPr id="25" name="TextBox 21"/>
              <p:cNvSpPr txBox="1"/>
              <p:nvPr/>
            </p:nvSpPr>
            <p:spPr>
              <a:xfrm>
                <a:off x="6372200" y="6165304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T’</a:t>
                </a:r>
                <a:endParaRPr lang="ru-RU" dirty="0"/>
              </a:p>
            </p:txBody>
          </p:sp>
          <p:sp>
            <p:nvSpPr>
              <p:cNvPr id="26" name="TextBox 22"/>
              <p:cNvSpPr txBox="1"/>
              <p:nvPr/>
            </p:nvSpPr>
            <p:spPr>
              <a:xfrm>
                <a:off x="5940152" y="2132856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H’</a:t>
                </a:r>
                <a:endParaRPr lang="ru-RU" dirty="0"/>
              </a:p>
            </p:txBody>
          </p:sp>
          <p:sp>
            <p:nvSpPr>
              <p:cNvPr id="27" name="TextBox 23"/>
              <p:cNvSpPr txBox="1"/>
              <p:nvPr/>
            </p:nvSpPr>
            <p:spPr>
              <a:xfrm>
                <a:off x="7020272" y="1052736"/>
                <a:ext cx="3642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3496407">
                <a:off x="4015180" y="1283342"/>
                <a:ext cx="2160240" cy="1080120"/>
              </a:xfrm>
              <a:prstGeom prst="arc">
                <a:avLst>
                  <a:gd name="adj1" fmla="val 16330193"/>
                  <a:gd name="adj2" fmla="val 2080712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9" name="TextBox 25"/>
              <p:cNvSpPr txBox="1"/>
              <p:nvPr/>
            </p:nvSpPr>
            <p:spPr>
              <a:xfrm>
                <a:off x="5220072" y="1700808"/>
                <a:ext cx="291594" cy="375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l-GR" b="1" i="1" dirty="0" smtClean="0">
                    <a:latin typeface="Times New Roman"/>
                    <a:cs typeface="Times New Roman"/>
                  </a:rPr>
                  <a:t>ὃ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8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Общие принципы уничтожения девиации магнитного компаса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60032" y="1700990"/>
            <a:ext cx="3945640" cy="43980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Угол между двумя векторами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H′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является девиацией, которую предстоит компенсировать. Примечательно, компенсируя некоторые виды девиации поступают не вполне корректно, что приводит к появлению нового вида девиации. Например, так происходит при уничтожении полукруговой девиации, когда ее уничтожение приводит к появлению широтной девиации, которую, в свою очередь, нужно уничтожать.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71402" y="1517554"/>
            <a:ext cx="4472606" cy="3999678"/>
            <a:chOff x="179512" y="427089"/>
            <a:chExt cx="7056784" cy="5791354"/>
          </a:xfrm>
        </p:grpSpPr>
        <p:pic>
          <p:nvPicPr>
            <p:cNvPr id="5" name="Picture 2" descr="http://lol54.ru/uploads/posts/2008-05/1211688482_18666_342_577_artfile_r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92696"/>
              <a:ext cx="3168352" cy="1512168"/>
            </a:xfrm>
            <a:prstGeom prst="rect">
              <a:avLst/>
            </a:prstGeom>
            <a:noFill/>
          </p:spPr>
        </p:pic>
        <p:grpSp>
          <p:nvGrpSpPr>
            <p:cNvPr id="6" name="Группа 5"/>
            <p:cNvGrpSpPr/>
            <p:nvPr/>
          </p:nvGrpSpPr>
          <p:grpSpPr>
            <a:xfrm>
              <a:off x="1763689" y="427089"/>
              <a:ext cx="5472607" cy="5791354"/>
              <a:chOff x="3203848" y="743282"/>
              <a:chExt cx="5619475" cy="5791354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>
                <a:off x="3707904" y="1556792"/>
                <a:ext cx="367240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>
                <a:off x="3707904" y="1556792"/>
                <a:ext cx="2448272" cy="489654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3707904" y="1556792"/>
                <a:ext cx="72008" cy="367240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3707904" y="1556792"/>
                <a:ext cx="2448272" cy="105869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7452320" y="1556792"/>
                <a:ext cx="1160512" cy="838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3707904" y="1556792"/>
                <a:ext cx="3672408" cy="36004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3779912" y="5229200"/>
                <a:ext cx="367240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6156176" y="2615490"/>
                <a:ext cx="2016224" cy="95752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3779912" y="4725144"/>
                <a:ext cx="0" cy="7920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7380312" y="1607378"/>
                <a:ext cx="0" cy="345638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6156176" y="2759506"/>
                <a:ext cx="0" cy="365098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3779912" y="5445224"/>
                <a:ext cx="2376264" cy="98669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5"/>
              <p:cNvSpPr txBox="1"/>
              <p:nvPr/>
            </p:nvSpPr>
            <p:spPr>
              <a:xfrm>
                <a:off x="8316416" y="3284984"/>
                <a:ext cx="411535" cy="375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1100" b="1" i="1" dirty="0"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lang="ru-RU" dirty="0"/>
              </a:p>
            </p:txBody>
          </p:sp>
          <p:sp>
            <p:nvSpPr>
              <p:cNvPr id="20" name="TextBox 16"/>
              <p:cNvSpPr txBox="1"/>
              <p:nvPr/>
            </p:nvSpPr>
            <p:spPr>
              <a:xfrm>
                <a:off x="8388424" y="1052736"/>
                <a:ext cx="434899" cy="375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1100" b="1" i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dirty="0"/>
              </a:p>
            </p:txBody>
          </p:sp>
          <p:sp>
            <p:nvSpPr>
              <p:cNvPr id="21" name="TextBox 17"/>
              <p:cNvSpPr txBox="1"/>
              <p:nvPr/>
            </p:nvSpPr>
            <p:spPr>
              <a:xfrm>
                <a:off x="3275856" y="1268760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dirty="0"/>
              </a:p>
            </p:txBody>
          </p:sp>
          <p:sp>
            <p:nvSpPr>
              <p:cNvPr id="22" name="TextBox 18"/>
              <p:cNvSpPr txBox="1"/>
              <p:nvPr/>
            </p:nvSpPr>
            <p:spPr>
              <a:xfrm>
                <a:off x="3275856" y="486916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dirty="0"/>
              </a:p>
            </p:txBody>
          </p:sp>
          <p:sp>
            <p:nvSpPr>
              <p:cNvPr id="23" name="TextBox 19"/>
              <p:cNvSpPr txBox="1"/>
              <p:nvPr/>
            </p:nvSpPr>
            <p:spPr>
              <a:xfrm>
                <a:off x="3203848" y="5445224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Z’</a:t>
                </a:r>
                <a:endParaRPr lang="ru-RU" dirty="0"/>
              </a:p>
            </p:txBody>
          </p:sp>
          <p:sp>
            <p:nvSpPr>
              <p:cNvPr id="24" name="TextBox 20"/>
              <p:cNvSpPr txBox="1"/>
              <p:nvPr/>
            </p:nvSpPr>
            <p:spPr>
              <a:xfrm>
                <a:off x="7524328" y="5085184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dirty="0"/>
              </a:p>
            </p:txBody>
          </p:sp>
          <p:sp>
            <p:nvSpPr>
              <p:cNvPr id="25" name="TextBox 21"/>
              <p:cNvSpPr txBox="1"/>
              <p:nvPr/>
            </p:nvSpPr>
            <p:spPr>
              <a:xfrm>
                <a:off x="6372200" y="6165304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T’</a:t>
                </a:r>
                <a:endParaRPr lang="ru-RU" dirty="0"/>
              </a:p>
            </p:txBody>
          </p:sp>
          <p:sp>
            <p:nvSpPr>
              <p:cNvPr id="26" name="TextBox 22"/>
              <p:cNvSpPr txBox="1"/>
              <p:nvPr/>
            </p:nvSpPr>
            <p:spPr>
              <a:xfrm>
                <a:off x="5940152" y="2132856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H’</a:t>
                </a:r>
                <a:endParaRPr lang="ru-RU" dirty="0"/>
              </a:p>
            </p:txBody>
          </p:sp>
          <p:sp>
            <p:nvSpPr>
              <p:cNvPr id="27" name="TextBox 23"/>
              <p:cNvSpPr txBox="1"/>
              <p:nvPr/>
            </p:nvSpPr>
            <p:spPr>
              <a:xfrm>
                <a:off x="7020272" y="1052736"/>
                <a:ext cx="3642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3496407">
                <a:off x="4015180" y="1283342"/>
                <a:ext cx="2160240" cy="1080120"/>
              </a:xfrm>
              <a:prstGeom prst="arc">
                <a:avLst>
                  <a:gd name="adj1" fmla="val 16330193"/>
                  <a:gd name="adj2" fmla="val 2080712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9" name="TextBox 25"/>
              <p:cNvSpPr txBox="1"/>
              <p:nvPr/>
            </p:nvSpPr>
            <p:spPr>
              <a:xfrm>
                <a:off x="5220072" y="1700808"/>
                <a:ext cx="291594" cy="375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>
                <a:r>
                  <a:rPr lang="el-GR" b="1" i="1" dirty="0" smtClean="0">
                    <a:latin typeface="Times New Roman"/>
                    <a:cs typeface="Times New Roman"/>
                  </a:rPr>
                  <a:t>ὃ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877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7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164288" y="2060848"/>
            <a:ext cx="1641384" cy="40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" y="3828"/>
            <a:ext cx="9113005" cy="685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Девиация магнитного компаса </a:t>
            </a:r>
            <a:r>
              <a:rPr lang="en-US" i="1" dirty="0"/>
              <a:t>δ</a:t>
            </a:r>
            <a:r>
              <a:rPr lang="ru-RU" dirty="0"/>
              <a:t> - это погрешность, в которую входят четыре ее составляющие:</a:t>
            </a:r>
          </a:p>
          <a:p>
            <a:pPr lvl="0"/>
            <a:r>
              <a:rPr lang="ru-RU" dirty="0"/>
              <a:t>постоянная девиация, возникающая от влияния мягкого судового железа и неточной установки нактоуза относительно диаметральной плоскости судна;</a:t>
            </a:r>
          </a:p>
          <a:p>
            <a:pPr lvl="0"/>
            <a:r>
              <a:rPr lang="ru-RU" dirty="0"/>
              <a:t>полукруговая девиация, обусловленная влиянием продольного и поперечного твердого судового железа, а также мягкого вертикального судового железа;</a:t>
            </a:r>
          </a:p>
          <a:p>
            <a:pPr lvl="0"/>
            <a:r>
              <a:rPr lang="ru-RU" dirty="0"/>
              <a:t>четвертная девиация, вызываемая продольным и поперечным мягким судовым железом;</a:t>
            </a:r>
          </a:p>
          <a:p>
            <a:pPr lvl="0"/>
            <a:r>
              <a:rPr lang="ru-RU" dirty="0" err="1"/>
              <a:t>креновая</a:t>
            </a:r>
            <a:r>
              <a:rPr lang="ru-RU" dirty="0"/>
              <a:t> девиация, возникающая при крене и качке судна и обусловленная, в основном, действием вертикальных </a:t>
            </a:r>
            <a:r>
              <a:rPr lang="ru-RU" dirty="0" err="1"/>
              <a:t>ферромагнитных</a:t>
            </a:r>
            <a:r>
              <a:rPr lang="ru-RU" dirty="0"/>
              <a:t> элементов корпуса судна. </a:t>
            </a:r>
          </a:p>
        </p:txBody>
      </p:sp>
    </p:spTree>
    <p:extLst>
      <p:ext uri="{BB962C8B-B14F-4D97-AF65-F5344CB8AC3E}">
        <p14:creationId xmlns:p14="http://schemas.microsoft.com/office/powerpoint/2010/main" val="32065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Виды девиации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52120" y="1844824"/>
            <a:ext cx="3153552" cy="4254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772010"/>
              </p:ext>
            </p:extLst>
          </p:nvPr>
        </p:nvGraphicFramePr>
        <p:xfrm>
          <a:off x="629562" y="1556792"/>
          <a:ext cx="8046894" cy="495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Слайд" r:id="rId4" imgW="4126988" imgH="3095391" progId="PowerPoint.Slide.12">
                  <p:embed/>
                </p:oleObj>
              </mc:Choice>
              <mc:Fallback>
                <p:oleObj name="Слайд" r:id="rId4" imgW="4126988" imgH="309539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62" y="1556792"/>
                        <a:ext cx="8046894" cy="4952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4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Общие принципы уничтожение уничтожения девиации.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8" y="1628800"/>
            <a:ext cx="4161664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для устранения постоянной девиации нактоуз можно развернуть вокруг вертикальной оси, что предусмотрено его конструкцией; 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компенсаторы полукруговой девиации. Это две пары постоянных магнитов – уничтожителей, установленных внутри нактоуза. Одна пара – продольные магниты, а другая поперечные. Уничтожение полукруговой девиации заключается в отыскании надлежащего положения  магнитов при помощи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маховичков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» и «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» (рис. 5. 31)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46449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3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90728" cy="8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Общие принципы уничтожение уничтожения девиации.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- компенсаторы четвертной девиации в виде горизонтальных пластин из мягкого </a:t>
            </a:r>
            <a:r>
              <a:rPr lang="ru-RU" dirty="0" err="1"/>
              <a:t>ферромагнитного</a:t>
            </a:r>
            <a:r>
              <a:rPr lang="ru-RU" dirty="0"/>
              <a:t> материала, которые устанавливаются снаружи нактоуза, в его верхней части;</a:t>
            </a:r>
          </a:p>
          <a:p>
            <a:r>
              <a:rPr lang="ru-RU" dirty="0"/>
              <a:t>- вертикальный постоянный магнит  для уничтожения </a:t>
            </a:r>
            <a:r>
              <a:rPr lang="ru-RU" dirty="0" err="1"/>
              <a:t>креновой</a:t>
            </a:r>
            <a:r>
              <a:rPr lang="ru-RU" dirty="0"/>
              <a:t> девиации, помещенный внутри нактоуза. </a:t>
            </a:r>
            <a:r>
              <a:rPr lang="ru-RU" dirty="0" err="1"/>
              <a:t>Маховичком</a:t>
            </a:r>
            <a:r>
              <a:rPr lang="ru-RU" dirty="0"/>
              <a:t> «</a:t>
            </a:r>
            <a:r>
              <a:rPr lang="en-US" i="1" dirty="0"/>
              <a:t>Z</a:t>
            </a:r>
            <a:r>
              <a:rPr lang="ru-RU" dirty="0"/>
              <a:t>» устанавливают соответствующее положение этого магнита (рис. </a:t>
            </a:r>
            <a:r>
              <a:rPr lang="ru-RU" dirty="0" smtClean="0"/>
              <a:t>5.31</a:t>
            </a:r>
            <a:r>
              <a:rPr lang="ru-RU" dirty="0"/>
              <a:t> </a:t>
            </a:r>
            <a:r>
              <a:rPr lang="ru-RU" dirty="0" smtClean="0"/>
              <a:t>на предыдущем слайде)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1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</TotalTime>
  <Words>415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Официальная</vt:lpstr>
      <vt:lpstr>Слайд</vt:lpstr>
      <vt:lpstr>Виды девиации. Общие принципы уничтожения девиации магнитного компаса</vt:lpstr>
      <vt:lpstr>Общие принципы уничтожения девиации магнитного компаса</vt:lpstr>
      <vt:lpstr>Общие принципы уничтожения девиации магнитного компаса</vt:lpstr>
      <vt:lpstr>Презентация PowerPoint</vt:lpstr>
      <vt:lpstr>Презентация PowerPoint</vt:lpstr>
      <vt:lpstr>Презентация PowerPoint</vt:lpstr>
      <vt:lpstr>Виды девиации</vt:lpstr>
      <vt:lpstr>Общие принципы уничтожение уничтожения девиации.</vt:lpstr>
      <vt:lpstr>Общие принципы уничтожение уничтожения девиации.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Шалякин</dc:creator>
  <cp:lastModifiedBy>Михаил Шалякин</cp:lastModifiedBy>
  <cp:revision>4</cp:revision>
  <dcterms:created xsi:type="dcterms:W3CDTF">2018-04-17T11:58:33Z</dcterms:created>
  <dcterms:modified xsi:type="dcterms:W3CDTF">2018-04-17T20:16:22Z</dcterms:modified>
</cp:coreProperties>
</file>