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996952"/>
            <a:ext cx="6696744" cy="2664296"/>
          </a:xfrm>
        </p:spPr>
        <p:txBody>
          <a:bodyPr>
            <a:normAutofit/>
          </a:bodyPr>
          <a:lstStyle/>
          <a:p>
            <a:r>
              <a:rPr lang="ru-RU" sz="2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Стрелка компаса в магнитном поле Земли подвержена влиянию направляющего (вращающего) момента.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Восстанавливающий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момент магнитной стрелки. Угол застоя картушки магнитного компаса.</a:t>
            </a:r>
          </a:p>
        </p:txBody>
      </p:sp>
    </p:spTree>
    <p:extLst>
      <p:ext uri="{BB962C8B-B14F-4D97-AF65-F5344CB8AC3E}">
        <p14:creationId xmlns:p14="http://schemas.microsoft.com/office/powerpoint/2010/main" val="124737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Восстанавливающий момент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4572638" cy="34294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004048" y="1844823"/>
            <a:ext cx="38164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×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×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Где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- сила действующая на каждый полюс магнитной стрелки;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- расстояние между полюсами стрелки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- угол отклонения стрелки от вектора напряженности магнитного поля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- Горизонтальная составляющая полного вектора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;		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×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- действующее плечо пары сил.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36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Вывод формулы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0" y="1687134"/>
            <a:ext cx="4233672" cy="441191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</a:t>
            </a:r>
            <a:r>
              <a:rPr lang="ru-RU" dirty="0"/>
              <a:t> = </a:t>
            </a:r>
            <a:r>
              <a:rPr lang="en-US" dirty="0"/>
              <a:t>m </a:t>
            </a:r>
            <a:r>
              <a:rPr lang="ru-RU" dirty="0"/>
              <a:t>× </a:t>
            </a:r>
            <a:r>
              <a:rPr lang="en-US" dirty="0" smtClean="0"/>
              <a:t>H</a:t>
            </a:r>
            <a:r>
              <a:rPr lang="ru-RU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m</a:t>
            </a:r>
            <a:r>
              <a:rPr lang="ru-RU" dirty="0" smtClean="0"/>
              <a:t> </a:t>
            </a:r>
            <a:r>
              <a:rPr lang="ru-RU" dirty="0"/>
              <a:t>- Величина магнитного полюса (</a:t>
            </a:r>
            <a:r>
              <a:rPr lang="ru-RU" dirty="0" err="1" smtClean="0"/>
              <a:t>Вб</a:t>
            </a:r>
            <a:r>
              <a:rPr lang="ru-RU" dirty="0" smtClean="0"/>
              <a:t>)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H</a:t>
            </a:r>
            <a:r>
              <a:rPr lang="ru-RU" dirty="0" smtClean="0"/>
              <a:t> </a:t>
            </a:r>
            <a:r>
              <a:rPr lang="ru-RU" dirty="0"/>
              <a:t>- Напряженность поля (А/м)</a:t>
            </a:r>
          </a:p>
          <a:p>
            <a:r>
              <a:rPr lang="en-US" dirty="0"/>
              <a:t>L</a:t>
            </a:r>
            <a:r>
              <a:rPr lang="ru-RU" dirty="0"/>
              <a:t> = </a:t>
            </a:r>
            <a:r>
              <a:rPr lang="en-US" dirty="0"/>
              <a:t>H </a:t>
            </a:r>
            <a:r>
              <a:rPr lang="ru-RU" dirty="0"/>
              <a:t>× </a:t>
            </a:r>
            <a:r>
              <a:rPr lang="en-US" dirty="0"/>
              <a:t>m </a:t>
            </a:r>
            <a:r>
              <a:rPr lang="ru-RU" dirty="0"/>
              <a:t>× </a:t>
            </a:r>
            <a:r>
              <a:rPr lang="en-US" dirty="0"/>
              <a:t>l </a:t>
            </a:r>
            <a:r>
              <a:rPr lang="ru-RU" dirty="0"/>
              <a:t>× </a:t>
            </a:r>
            <a:r>
              <a:rPr lang="en-US" dirty="0"/>
              <a:t>sin</a:t>
            </a:r>
            <a:r>
              <a:rPr lang="el-GR" dirty="0" smtClean="0"/>
              <a:t>α</a:t>
            </a:r>
            <a:r>
              <a:rPr lang="ru-RU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По системе СИ вместо напряженности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для характеристики магнитного поля чаще применяют магнитную индукцию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, численное значение которой в 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ru-RU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раз больше, чем величина </a:t>
            </a:r>
            <a:r>
              <a:rPr lang="en-US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dirty="0"/>
              <a:t>B</a:t>
            </a:r>
            <a:r>
              <a:rPr lang="ru-RU" dirty="0"/>
              <a:t>=</a:t>
            </a:r>
            <a:r>
              <a:rPr lang="el-GR" dirty="0"/>
              <a:t>μ</a:t>
            </a:r>
            <a:r>
              <a:rPr lang="ru-RU" baseline="-25000" dirty="0"/>
              <a:t>0 </a:t>
            </a:r>
            <a:r>
              <a:rPr lang="ru-RU" dirty="0"/>
              <a:t>× </a:t>
            </a:r>
            <a:r>
              <a:rPr lang="en-US" dirty="0"/>
              <a:t>H 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32927" y="1585959"/>
            <a:ext cx="3606310" cy="3767305"/>
            <a:chOff x="1619672" y="1196752"/>
            <a:chExt cx="6616756" cy="5362522"/>
          </a:xfrm>
        </p:grpSpPr>
        <p:pic>
          <p:nvPicPr>
            <p:cNvPr id="5" name="Picture 2" descr="http://russiamilitaria.ru/uploads/post-9561-1277803699_thumb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19672" y="1340768"/>
              <a:ext cx="5904656" cy="5218506"/>
            </a:xfrm>
            <a:prstGeom prst="ellipse">
              <a:avLst/>
            </a:prstGeom>
            <a:noFill/>
          </p:spPr>
        </p:pic>
        <p:pic>
          <p:nvPicPr>
            <p:cNvPr id="6" name="Picture 2" descr="http://img11.nnm.ru/imagez/gallery/f/0/3/9/a/f039ae348058cf6cf3bad5427e4019a3_full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 rot="20206567">
              <a:off x="3140406" y="2333101"/>
              <a:ext cx="2876535" cy="2423184"/>
            </a:xfrm>
            <a:prstGeom prst="ellipse">
              <a:avLst/>
            </a:prstGeom>
            <a:noFill/>
          </p:spPr>
        </p:pic>
        <p:sp>
          <p:nvSpPr>
            <p:cNvPr id="7" name="Стрелка вниз 6"/>
            <p:cNvSpPr/>
            <p:nvPr/>
          </p:nvSpPr>
          <p:spPr>
            <a:xfrm>
              <a:off x="4283968" y="1196752"/>
              <a:ext cx="432048" cy="792088"/>
            </a:xfrm>
            <a:prstGeom prst="downArrow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6372200" y="1484784"/>
              <a:ext cx="1864228" cy="428628"/>
              <a:chOff x="4355976" y="260648"/>
              <a:chExt cx="1864228" cy="428628"/>
            </a:xfrm>
          </p:grpSpPr>
          <p:sp>
            <p:nvSpPr>
              <p:cNvPr id="9" name="Цилиндр 8"/>
              <p:cNvSpPr/>
              <p:nvPr/>
            </p:nvSpPr>
            <p:spPr>
              <a:xfrm rot="5400000" flipH="1">
                <a:off x="4641728" y="-25104"/>
                <a:ext cx="428628" cy="1000132"/>
              </a:xfrm>
              <a:prstGeom prst="can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0" name="Цилиндр 9"/>
              <p:cNvSpPr/>
              <p:nvPr/>
            </p:nvSpPr>
            <p:spPr>
              <a:xfrm rot="5400000" flipH="1">
                <a:off x="5505824" y="-25104"/>
                <a:ext cx="428628" cy="1000132"/>
              </a:xfrm>
              <a:prstGeom prst="can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434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Вывод формулы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498068"/>
            <a:ext cx="8503920" cy="4572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Следовательно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ru-RU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Введем в формулу магнитный момент двухполюсного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магнита</a:t>
            </a:r>
          </a:p>
          <a:p>
            <a:pPr marL="0" indent="0">
              <a:buNone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( в данном случае магнитной стрелки)    </a:t>
            </a:r>
            <a:endParaRPr lang="ru-RU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Следовательно 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×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×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Величину магнитной индукции горизонтальной составляющей земного поля вместо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обычно обозначают через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, подразумевая ее выражение в теслах и формула для направляющего ( восстанавливающего) момента принимает следующий вид:</a:t>
            </a:r>
          </a:p>
          <a:p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u="sng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ru-RU" u="sng" dirty="0">
                <a:latin typeface="Calibri" panose="020F0502020204030204" pitchFamily="34" charset="0"/>
                <a:cs typeface="Calibri" panose="020F0502020204030204" pitchFamily="34" charset="0"/>
              </a:rPr>
              <a:t>×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ru-RU" u="sng" dirty="0">
                <a:latin typeface="Calibri" panose="020F0502020204030204" pitchFamily="34" charset="0"/>
                <a:cs typeface="Calibri" panose="020F0502020204030204" pitchFamily="34" charset="0"/>
              </a:rPr>
              <a:t>×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sin</a:t>
            </a:r>
            <a:r>
              <a:rPr lang="el-GR" u="sng" dirty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. (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Н × м)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592491"/>
            <a:ext cx="2016224" cy="540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732992"/>
            <a:ext cx="1548172" cy="6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724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Угол застоя картушки магнитного компаса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4032448" cy="303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0" y="1556792"/>
            <a:ext cx="432048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Вращающий момент </a:t>
            </a:r>
            <a:r>
              <a:rPr lang="en-US" sz="1700" i="1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 всегда воздействует на стрелку в сторону уменьшения угла </a:t>
            </a:r>
            <a:r>
              <a:rPr lang="el-GR" sz="1700" i="1" dirty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. Под влиянием этого момента стрелка стремится ориентироваться вдоль вектора магнитного поля </a:t>
            </a:r>
            <a:r>
              <a:rPr lang="en-US" sz="1700" i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. При повороте стрелки в ее опоре возникает момент сил сухого трения </a:t>
            </a:r>
            <a:r>
              <a:rPr lang="en-US" sz="1700" i="1" dirty="0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. Он имеет некоторую постоянную величину и всегда направлен встречно по отношению к моменту </a:t>
            </a:r>
            <a:r>
              <a:rPr lang="en-US" sz="1700" i="1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. С уменьшением угла </a:t>
            </a:r>
            <a:r>
              <a:rPr lang="el-GR" sz="1700" i="1" dirty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 величина вращающего момента </a:t>
            </a:r>
            <a:r>
              <a:rPr lang="en-US" sz="1700" i="1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 становится все меньше и меньше. Когда величина </a:t>
            </a:r>
            <a:r>
              <a:rPr lang="en-US" sz="1700" i="1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 делается равной </a:t>
            </a:r>
            <a:r>
              <a:rPr lang="en-US" sz="1700" i="1" dirty="0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, стрелка останавливается. При этом остается некоторый угол </a:t>
            </a:r>
            <a:r>
              <a:rPr lang="el-GR" sz="1700" i="1" dirty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ru-RU" sz="1700" i="1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ст</a:t>
            </a:r>
            <a:r>
              <a:rPr lang="ru-RU" sz="17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700" i="1" dirty="0">
                <a:latin typeface="Calibri" panose="020F0502020204030204" pitchFamily="34" charset="0"/>
                <a:cs typeface="Calibri" panose="020F0502020204030204" pitchFamily="34" charset="0"/>
              </a:rPr>
              <a:t>(статическая погрешность компаса).</a:t>
            </a:r>
          </a:p>
        </p:txBody>
      </p:sp>
    </p:spTree>
    <p:extLst>
      <p:ext uri="{BB962C8B-B14F-4D97-AF65-F5344CB8AC3E}">
        <p14:creationId xmlns:p14="http://schemas.microsoft.com/office/powerpoint/2010/main" val="122724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Вывод формулы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ru-RU" i="1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тр</a:t>
                </a:r>
                <a:r>
                  <a:rPr lang="ru-RU" i="1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ru-RU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= </a:t>
                </a:r>
                <a:r>
                  <a:rPr lang="en-US" i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L</a:t>
                </a:r>
                <a:endParaRPr lang="ru-RU" i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ru-RU" i="1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тр</a:t>
                </a:r>
                <a:r>
                  <a:rPr lang="ru-RU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= </a:t>
                </a:r>
                <a:r>
                  <a:rPr lang="en-US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H </a:t>
                </a:r>
                <a:r>
                  <a:rPr lang="ru-RU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× </a:t>
                </a:r>
                <a:r>
                  <a:rPr lang="en-US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M </a:t>
                </a:r>
                <a:r>
                  <a:rPr lang="ru-RU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× </a:t>
                </a:r>
                <a:r>
                  <a:rPr lang="en-US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sin</a:t>
                </a:r>
                <a:r>
                  <a:rPr lang="el-GR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α</a:t>
                </a:r>
                <a:r>
                  <a:rPr lang="ru-RU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ru-RU" i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;  </a:t>
                </a:r>
              </a:p>
              <a:p>
                <a:pPr marL="0" indent="0">
                  <a:buNone/>
                </a:pPr>
                <a:r>
                  <a:rPr lang="ru-RU" i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где </a:t>
                </a:r>
                <a:r>
                  <a:rPr lang="en-US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sin</a:t>
                </a:r>
                <a:r>
                  <a:rPr lang="el-GR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α</a:t>
                </a:r>
                <a:r>
                  <a:rPr lang="ru-RU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равен </a:t>
                </a:r>
                <a:r>
                  <a:rPr lang="el-GR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α</a:t>
                </a:r>
                <a:r>
                  <a:rPr lang="en-US" i="1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</a:t>
                </a:r>
                <a:r>
                  <a:rPr lang="ru-RU" i="1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т</a:t>
                </a:r>
                <a:r>
                  <a:rPr lang="ru-RU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ru-RU" i="1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ru-RU" i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синус </a:t>
                </a:r>
                <a:r>
                  <a:rPr lang="ru-RU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мы не учитываем т.к. угол застоя мал.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ru-RU" sz="3200" b="1" i="1">
                            <a:latin typeface="Cambria Math"/>
                          </a:rPr>
                          <m:t>ст</m:t>
                        </m:r>
                      </m:sub>
                    </m:sSub>
                    <m:r>
                      <a:rPr lang="ru-RU" sz="32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ru-RU" sz="3200" b="1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latin typeface="Cambria Math"/>
                              </a:rPr>
                              <m:t>𝑸</m:t>
                            </m:r>
                          </m:e>
                          <m:sub>
                            <m:r>
                              <a:rPr lang="ru-RU" sz="3200" b="1" i="1">
                                <a:latin typeface="Cambria Math"/>
                              </a:rPr>
                              <m:t>тр</m:t>
                            </m:r>
                          </m:sub>
                        </m:sSub>
                      </m:num>
                      <m:den>
                        <m:r>
                          <a:rPr lang="en-US" sz="3200" b="1" i="1">
                            <a:latin typeface="Cambria Math"/>
                          </a:rPr>
                          <m:t>𝑯</m:t>
                        </m:r>
                        <m:r>
                          <a:rPr lang="ru-RU" sz="3200" b="1" i="1">
                            <a:latin typeface="Cambria Math"/>
                          </a:rPr>
                          <m:t>×</m:t>
                        </m:r>
                        <m:r>
                          <a:rPr lang="en-US" sz="3200" b="1" i="1">
                            <a:latin typeface="Cambria Math"/>
                          </a:rPr>
                          <m:t>𝑴</m:t>
                        </m:r>
                      </m:den>
                    </m:f>
                  </m:oMath>
                </a14:m>
                <a:r>
                  <a:rPr lang="en-US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ru-RU" i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;</a:t>
                </a:r>
              </a:p>
              <a:p>
                <a:endParaRPr lang="ru-RU" i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ru-RU" dirty="0"/>
                  <a:t>Угол застоя картушки магнитного компаса находят экспериментально.</a:t>
                </a:r>
                <a:endParaRPr lang="ru-RU" i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362" t="-10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724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ru-RU" dirty="0"/>
                  <a:t>В соответствие с требованиями резолюции </a:t>
                </a:r>
                <a:r>
                  <a:rPr lang="en-US" dirty="0"/>
                  <a:t>IMO</a:t>
                </a:r>
                <a:r>
                  <a:rPr lang="ru-RU" dirty="0"/>
                  <a:t> угол застоя картушки магнитного компаса должен быть равен</a:t>
                </a:r>
              </a:p>
              <a:p>
                <a:pPr marL="0" indent="0">
                  <a:buNone/>
                </a:pPr>
                <a:r>
                  <a:rPr lang="ru-RU" dirty="0"/>
                  <a:t>		</a:t>
                </a:r>
                <a:r>
                  <a:rPr lang="el-GR" dirty="0"/>
                  <a:t>α</a:t>
                </a:r>
                <a:r>
                  <a:rPr lang="ru-RU" baseline="-25000" dirty="0" err="1"/>
                  <a:t>ст</a:t>
                </a:r>
                <a:r>
                  <a:rPr lang="ru-RU" baseline="-25000" dirty="0"/>
                  <a:t> </a:t>
                </a:r>
                <a:r>
                  <a:rPr lang="ru-RU" dirty="0"/>
                  <a:t>≤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𝐻</m:t>
                        </m:r>
                      </m:den>
                    </m:f>
                  </m:oMath>
                </a14:m>
                <a:r>
                  <a:rPr lang="ru-RU" dirty="0"/>
                  <a:t>)</a:t>
                </a:r>
                <a:r>
                  <a:rPr lang="en-US" baseline="30000" dirty="0"/>
                  <a:t>o</a:t>
                </a:r>
                <a:r>
                  <a:rPr lang="ru-RU" dirty="0"/>
                  <a:t> (15)</a:t>
                </a:r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Угол застоя может увеличиваться по следующим причинам:</a:t>
                </a:r>
              </a:p>
              <a:p>
                <a:r>
                  <a:rPr lang="ru-RU" dirty="0"/>
                  <a:t>-Затупилась </a:t>
                </a:r>
                <a:r>
                  <a:rPr lang="ru-RU" dirty="0" smtClean="0"/>
                  <a:t>шпилька</a:t>
                </a:r>
                <a:endParaRPr lang="ru-RU" dirty="0"/>
              </a:p>
              <a:p>
                <a:r>
                  <a:rPr lang="ru-RU" dirty="0"/>
                  <a:t>-Повреждение камня </a:t>
                </a:r>
              </a:p>
              <a:p>
                <a:r>
                  <a:rPr lang="ru-RU" dirty="0" smtClean="0"/>
                  <a:t>-</a:t>
                </a:r>
                <a:r>
                  <a:rPr lang="ru-RU" dirty="0"/>
                  <a:t>Из за разницы в плотности жидкости при изменение температуры.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219" t="-1867" r="-1864" b="-16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724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</TotalTime>
  <Words>289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Официальная</vt:lpstr>
      <vt:lpstr>Восстанавливающий момент магнитной стрелки. Угол застоя картушки магнитного компаса.</vt:lpstr>
      <vt:lpstr>Восстанавливающий момент</vt:lpstr>
      <vt:lpstr>Вывод формулы:</vt:lpstr>
      <vt:lpstr>Вывод формулы:</vt:lpstr>
      <vt:lpstr>Угол застоя картушки магнитного компаса.</vt:lpstr>
      <vt:lpstr>Вывод формулы: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Восстанавливающий момент магнитной стрелки. Угол застоя картушки магнитного компаса.</dc:title>
  <dc:creator>Михаил Шалякин</dc:creator>
  <cp:lastModifiedBy>Михаил Шалякин</cp:lastModifiedBy>
  <cp:revision>6</cp:revision>
  <dcterms:created xsi:type="dcterms:W3CDTF">2018-04-17T11:58:25Z</dcterms:created>
  <dcterms:modified xsi:type="dcterms:W3CDTF">2018-04-17T20:08:20Z</dcterms:modified>
</cp:coreProperties>
</file>