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98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043B8-1B2C-46F1-8BBB-65D83262B77F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D85B4-724A-4080-89B1-EE08FA2561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734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D85B4-724A-4080-89B1-EE08FA2561A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490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Необходимо кликнуть мышкой для воспроизведения</a:t>
            </a:r>
            <a:r>
              <a:rPr lang="ru-RU" baseline="0" dirty="0" smtClean="0"/>
              <a:t> анимации изображений!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D85B4-724A-4080-89B1-EE08FA2561A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49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Первый щелчок – появление</a:t>
            </a:r>
            <a:r>
              <a:rPr lang="ru-RU" baseline="0" dirty="0" smtClean="0"/>
              <a:t> картинки, еще щелчок – второй картинки, третий щелчок – ответы на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D85B4-724A-4080-89B1-EE08FA2561A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585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75425E1-3AF1-43D1-89C1-1AF3ED11F878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B8759D3-B92F-4BE5-BE49-ED8937E3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5425E1-3AF1-43D1-89C1-1AF3ED11F878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759D3-B92F-4BE5-BE49-ED8937E3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5425E1-3AF1-43D1-89C1-1AF3ED11F878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759D3-B92F-4BE5-BE49-ED8937E3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5425E1-3AF1-43D1-89C1-1AF3ED11F878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759D3-B92F-4BE5-BE49-ED8937E3BC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5425E1-3AF1-43D1-89C1-1AF3ED11F878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759D3-B92F-4BE5-BE49-ED8937E3BC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5425E1-3AF1-43D1-89C1-1AF3ED11F878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759D3-B92F-4BE5-BE49-ED8937E3BC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5425E1-3AF1-43D1-89C1-1AF3ED11F878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759D3-B92F-4BE5-BE49-ED8937E3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5425E1-3AF1-43D1-89C1-1AF3ED11F878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759D3-B92F-4BE5-BE49-ED8937E3BC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5425E1-3AF1-43D1-89C1-1AF3ED11F878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759D3-B92F-4BE5-BE49-ED8937E3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75425E1-3AF1-43D1-89C1-1AF3ED11F878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759D3-B92F-4BE5-BE49-ED8937E3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75425E1-3AF1-43D1-89C1-1AF3ED11F878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B8759D3-B92F-4BE5-BE49-ED8937E3BC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75425E1-3AF1-43D1-89C1-1AF3ED11F878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B8759D3-B92F-4BE5-BE49-ED8937E3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7.jpeg"/><Relationship Id="rId7" Type="http://schemas.openxmlformats.org/officeDocument/2006/relationships/slide" Target="slide13.xml"/><Relationship Id="rId12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4.xml"/><Relationship Id="rId11" Type="http://schemas.openxmlformats.org/officeDocument/2006/relationships/slide" Target="slide8.xml"/><Relationship Id="rId5" Type="http://schemas.openxmlformats.org/officeDocument/2006/relationships/slide" Target="slide4.xml"/><Relationship Id="rId10" Type="http://schemas.openxmlformats.org/officeDocument/2006/relationships/slide" Target="slide15.xml"/><Relationship Id="rId4" Type="http://schemas.openxmlformats.org/officeDocument/2006/relationships/slide" Target="slide9.xml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645024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rgbClr val="0070C0"/>
                </a:solidFill>
                <a:latin typeface="Futura Md BT" pitchFamily="34" charset="0"/>
              </a:rPr>
              <a:t>Presentation Title Here</a:t>
            </a:r>
            <a:endParaRPr lang="en-US" sz="3200" dirty="0">
              <a:solidFill>
                <a:srgbClr val="0070C0"/>
              </a:solidFill>
              <a:latin typeface="Futura Md B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30008" y="5445224"/>
            <a:ext cx="1728192" cy="478904"/>
          </a:xfrm>
        </p:spPr>
        <p:txBody>
          <a:bodyPr anchor="ctr">
            <a:normAutofit/>
          </a:bodyPr>
          <a:lstStyle/>
          <a:p>
            <a:pPr algn="r"/>
            <a:r>
              <a:rPr lang="en-US" sz="2400" dirty="0" smtClean="0">
                <a:solidFill>
                  <a:srgbClr val="00B0F0"/>
                </a:solidFill>
                <a:latin typeface="Futura Md BT" pitchFamily="34" charset="0"/>
              </a:rPr>
              <a:t>Logo</a:t>
            </a:r>
            <a:endParaRPr lang="en-US" sz="2400" dirty="0">
              <a:solidFill>
                <a:srgbClr val="00B0F0"/>
              </a:solidFill>
              <a:latin typeface="Futura Md BT" pitchFamily="34" charset="0"/>
            </a:endParaRPr>
          </a:p>
        </p:txBody>
      </p:sp>
      <p:pic>
        <p:nvPicPr>
          <p:cNvPr id="4098" name="Picture 2" descr="http://grumdas.ru/wp-content/uploads/2011/11/%D0%A0%D1%83%D1%81%D1%81%D0%BA%D0%B8%D0%B9-%D0%A1%D0%B5%D0%B2%D0%B5%D1%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857364"/>
            <a:ext cx="5000628" cy="3328543"/>
          </a:xfrm>
          <a:prstGeom prst="rect">
            <a:avLst/>
          </a:prstGeom>
          <a:noFill/>
        </p:spPr>
      </p:pic>
      <p:pic>
        <p:nvPicPr>
          <p:cNvPr id="4102" name="Picture 6" descr="http://www.k2000.ru/pics/images/sw/sw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4752"/>
            <a:ext cx="4143372" cy="3143248"/>
          </a:xfrm>
          <a:prstGeom prst="rect">
            <a:avLst/>
          </a:prstGeom>
          <a:noFill/>
        </p:spPr>
      </p:pic>
      <p:pic>
        <p:nvPicPr>
          <p:cNvPr id="4104" name="Picture 8" descr="http://igorgodunov.ru/a/A11/c3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861384"/>
          </a:xfrm>
          <a:prstGeom prst="rect">
            <a:avLst/>
          </a:prstGeom>
          <a:noFill/>
        </p:spPr>
      </p:pic>
      <p:pic>
        <p:nvPicPr>
          <p:cNvPr id="4106" name="Picture 10" descr="http://allnews7day.ru/wp-content/uploads/2012/12/Kizhi.-Russkiy-sever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57365"/>
            <a:ext cx="4143372" cy="2357453"/>
          </a:xfrm>
          <a:prstGeom prst="rect">
            <a:avLst/>
          </a:prstGeom>
          <a:noFill/>
        </p:spPr>
      </p:pic>
      <p:pic>
        <p:nvPicPr>
          <p:cNvPr id="4110" name="Picture 14" descr="http://s1.planeta.ru/i/63d04/origin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5143512"/>
            <a:ext cx="5000628" cy="17144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850440" y="2000240"/>
            <a:ext cx="5152373" cy="175432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Открой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Русский 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Север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907704" y="3933056"/>
            <a:ext cx="874440" cy="5795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 smtClean="0"/>
              <a:t>С)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/>
              <a:t>Сектор «Туризм»</a:t>
            </a:r>
            <a:endParaRPr lang="ru-RU" dirty="0"/>
          </a:p>
        </p:txBody>
      </p:sp>
      <p:pic>
        <p:nvPicPr>
          <p:cNvPr id="4" name="Рисунок 3" descr="http://www.pomorland.travel/upload/iblock/c5e/c5ea8576e507d4e59d779a5f1898d2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3541759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1"/>
          <p:cNvSpPr txBox="1">
            <a:spLocks/>
          </p:cNvSpPr>
          <p:nvPr/>
        </p:nvSpPr>
        <p:spPr>
          <a:xfrm>
            <a:off x="6300192" y="3933056"/>
            <a:ext cx="874440" cy="57952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http://arkaim-travel.ru/Image/Ustug/Ustug%2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484784"/>
            <a:ext cx="382709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1"/>
          <p:cNvSpPr txBox="1">
            <a:spLocks/>
          </p:cNvSpPr>
          <p:nvPr/>
        </p:nvSpPr>
        <p:spPr>
          <a:xfrm>
            <a:off x="2195736" y="4581128"/>
            <a:ext cx="6048672" cy="227687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lphaLcParenR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Валаамский монастырь (р. Карелия)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lphaLcParenR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Озеро Могильное (Мурманская обл.)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lphaLcParenR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Музей деревянного зодчества Малые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Корелы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(Архангельская обл.)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lphaLcParenR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Вотчина Деда Мороза в Великом Устюге (Вологодская обл.)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lphaLcParenR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Выгнутая вправо стрелка 7">
            <a:hlinkClick r:id="rId5" action="ppaction://hlinksldjump"/>
          </p:cNvPr>
          <p:cNvSpPr/>
          <p:nvPr/>
        </p:nvSpPr>
        <p:spPr>
          <a:xfrm>
            <a:off x="7884368" y="5733256"/>
            <a:ext cx="928694" cy="78581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/>
          <a:lstStyle/>
          <a:p>
            <a:pPr marL="624078" indent="-514350">
              <a:buNone/>
            </a:pPr>
            <a:r>
              <a:rPr lang="ru-RU" dirty="0" smtClean="0"/>
              <a:t>Назовите место, где снимались данные фильмы.</a:t>
            </a:r>
          </a:p>
          <a:p>
            <a:pPr marL="624078" indent="-514350">
              <a:buNone/>
            </a:pPr>
            <a:endParaRPr lang="en-US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/>
          <a:lstStyle/>
          <a:p>
            <a:r>
              <a:rPr lang="ru-RU" dirty="0" smtClean="0"/>
              <a:t>Сектор «Кинозал»</a:t>
            </a:r>
            <a:endParaRPr lang="ru-RU" dirty="0"/>
          </a:p>
        </p:txBody>
      </p:sp>
      <p:pic>
        <p:nvPicPr>
          <p:cNvPr id="1026" name="Picture 2" descr="http://newgoliaf.com/torrents/images/178720_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3312368" cy="4552506"/>
          </a:xfrm>
          <a:prstGeom prst="rect">
            <a:avLst/>
          </a:prstGeom>
          <a:noFill/>
        </p:spPr>
      </p:pic>
      <p:pic>
        <p:nvPicPr>
          <p:cNvPr id="1028" name="Picture 4" descr="https://pic.afisha.mail.ru/4338870/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628800"/>
            <a:ext cx="2849872" cy="4005927"/>
          </a:xfrm>
          <a:prstGeom prst="rect">
            <a:avLst/>
          </a:prstGeom>
          <a:noFill/>
        </p:spPr>
      </p:pic>
      <p:pic>
        <p:nvPicPr>
          <p:cNvPr id="1030" name="Picture 6" descr="http://dok911.ru/uploads/posts/2015-01/1420836167_1420527637_razm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7196" y="2276872"/>
            <a:ext cx="2806804" cy="3964611"/>
          </a:xfrm>
          <a:prstGeom prst="rect">
            <a:avLst/>
          </a:prstGeom>
          <a:noFill/>
        </p:spPr>
      </p:pic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>
            <a:off x="4427984" y="5877272"/>
            <a:ext cx="1008112" cy="764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0" y="332656"/>
            <a:ext cx="4572000" cy="1512168"/>
          </a:xfrm>
        </p:spPr>
        <p:txBody>
          <a:bodyPr/>
          <a:lstStyle/>
          <a:p>
            <a:pPr marL="624078" indent="-514350" algn="ctr">
              <a:buAutoNum type="arabicPeriod"/>
            </a:pPr>
            <a:r>
              <a:rPr lang="ru-RU" dirty="0" smtClean="0"/>
              <a:t>Левиафан – Мурманская область </a:t>
            </a:r>
          </a:p>
          <a:p>
            <a:pPr marL="624078" indent="-514350" algn="ctr">
              <a:buNone/>
            </a:pPr>
            <a:endParaRPr lang="ru-RU" dirty="0" smtClean="0"/>
          </a:p>
          <a:p>
            <a:pPr marL="624078" indent="-514350" algn="ctr">
              <a:buAutoNum type="arabicPeriod"/>
            </a:pPr>
            <a:endParaRPr lang="ru-RU" dirty="0"/>
          </a:p>
        </p:txBody>
      </p:sp>
      <p:pic>
        <p:nvPicPr>
          <p:cNvPr id="28674" name="Picture 2" descr="http://rtournews.ru/wp-content/uploads/leviaf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18348" cy="2459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1"/>
          <p:cNvSpPr txBox="1">
            <a:spLocks/>
          </p:cNvSpPr>
          <p:nvPr/>
        </p:nvSpPr>
        <p:spPr>
          <a:xfrm>
            <a:off x="0" y="2852936"/>
            <a:ext cx="4572000" cy="1872208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624078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 startAt="2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Белые ночи почтальона Алексея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Тряпицына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Архангельская область</a:t>
            </a:r>
          </a:p>
          <a:p>
            <a:pPr marL="624078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4078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AutoNum type="arabicPeriod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6" name="Picture 4" descr="http://www.konchalovsky.ru/media/cache/uploads/film/images/1_2_displ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1716" y="2276872"/>
            <a:ext cx="4342284" cy="2829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6" descr="http://www.k2000.ru/pics/images/paramon/pa11.JPG"/>
          <p:cNvPicPr>
            <a:picLocks noChangeAspect="1" noChangeArrowheads="1"/>
          </p:cNvPicPr>
          <p:nvPr/>
        </p:nvPicPr>
        <p:blipFill>
          <a:blip r:embed="rId4" cstate="print"/>
          <a:srcRect b="24434"/>
          <a:stretch>
            <a:fillRect/>
          </a:stretch>
        </p:blipFill>
        <p:spPr bwMode="auto">
          <a:xfrm>
            <a:off x="0" y="4283714"/>
            <a:ext cx="4542247" cy="257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9512" y="188640"/>
            <a:ext cx="670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1.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44408" y="4149080"/>
            <a:ext cx="670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2.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5949280"/>
            <a:ext cx="670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3.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0" name="Содержимое 1"/>
          <p:cNvSpPr txBox="1">
            <a:spLocks/>
          </p:cNvSpPr>
          <p:nvPr/>
        </p:nvSpPr>
        <p:spPr>
          <a:xfrm>
            <a:off x="4572000" y="5157192"/>
            <a:ext cx="4392488" cy="15121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24078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 startAt="3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Любовь и голуби</a:t>
            </a:r>
            <a:r>
              <a:rPr kumimoji="0" lang="ru-RU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республика Карелия</a:t>
            </a: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4078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4078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AutoNum type="arabicPeriod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4869160"/>
            <a:ext cx="3106688" cy="1728192"/>
          </a:xfrm>
        </p:spPr>
        <p:txBody>
          <a:bodyPr/>
          <a:lstStyle/>
          <a:p>
            <a:pPr algn="ctr"/>
            <a:r>
              <a:rPr lang="ru-RU" dirty="0" smtClean="0"/>
              <a:t>Архангельская область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Сектор «Гербы»</a:t>
            </a:r>
            <a:endParaRPr lang="ru-RU" b="0" dirty="0">
              <a:effectLst/>
            </a:endParaRPr>
          </a:p>
        </p:txBody>
      </p:sp>
      <p:pic>
        <p:nvPicPr>
          <p:cNvPr id="2050" name="Picture 2" descr="https://upload.wikimedia.org/wikipedia/commons/thumb/7/7a/Coat_of_arms_of_Vologda_oblast.svg/200px-Coat_of_arms_of_Vologda_oblas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2065568" cy="2592288"/>
          </a:xfrm>
          <a:prstGeom prst="rect">
            <a:avLst/>
          </a:prstGeom>
          <a:noFill/>
        </p:spPr>
      </p:pic>
      <p:pic>
        <p:nvPicPr>
          <p:cNvPr id="2052" name="Picture 4" descr="http://www.goldenkorona.ru/pic/gerb-Murmanskoi-oblasti-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1412776"/>
            <a:ext cx="2232248" cy="2772980"/>
          </a:xfrm>
          <a:prstGeom prst="rect">
            <a:avLst/>
          </a:prstGeom>
          <a:noFill/>
        </p:spPr>
      </p:pic>
      <p:pic>
        <p:nvPicPr>
          <p:cNvPr id="2054" name="Picture 6" descr="http://abali.ru/wp-content/uploads/2013/05/gerb_arhangelskoy_oblasti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980728"/>
            <a:ext cx="2555776" cy="2956521"/>
          </a:xfrm>
          <a:prstGeom prst="rect">
            <a:avLst/>
          </a:prstGeom>
          <a:noFill/>
        </p:spPr>
      </p:pic>
      <p:sp>
        <p:nvSpPr>
          <p:cNvPr id="7" name="Содержимое 1"/>
          <p:cNvSpPr txBox="1">
            <a:spLocks/>
          </p:cNvSpPr>
          <p:nvPr/>
        </p:nvSpPr>
        <p:spPr>
          <a:xfrm>
            <a:off x="5868144" y="4869160"/>
            <a:ext cx="3106688" cy="17281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Мурманская область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1"/>
          <p:cNvSpPr txBox="1">
            <a:spLocks/>
          </p:cNvSpPr>
          <p:nvPr/>
        </p:nvSpPr>
        <p:spPr>
          <a:xfrm>
            <a:off x="3059832" y="4869160"/>
            <a:ext cx="3106688" cy="17281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Вологодская область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979712" y="3933056"/>
            <a:ext cx="216024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907704" y="3933056"/>
            <a:ext cx="489654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148064" y="4005064"/>
            <a:ext cx="201622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Выгнутая вправо стрелка 15">
            <a:hlinkClick r:id="rId5" action="ppaction://hlinksldjump"/>
          </p:cNvPr>
          <p:cNvSpPr/>
          <p:nvPr/>
        </p:nvSpPr>
        <p:spPr>
          <a:xfrm>
            <a:off x="7956376" y="5877272"/>
            <a:ext cx="928694" cy="78581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Сектор «ЮНЕСКО»</a:t>
            </a:r>
            <a:endParaRPr lang="ru-RU" dirty="0"/>
          </a:p>
        </p:txBody>
      </p:sp>
      <p:pic>
        <p:nvPicPr>
          <p:cNvPr id="1026" name="Picture 2" descr="http://ec-dejavu.ru/images/s/solovki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980728"/>
            <a:ext cx="3454946" cy="2763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paranormal-news.ru/_nw/94/270495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82144"/>
            <a:ext cx="4606107" cy="3075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www.weandworld.com/wp-content/uploads/2012/12/leskom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933056"/>
            <a:ext cx="3611894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www.uralskazi.ru/russia/eks_tury/veliki_%20ystug/d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052736"/>
            <a:ext cx="3744416" cy="2588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1"/>
          <p:cNvSpPr>
            <a:spLocks noGrp="1"/>
          </p:cNvSpPr>
          <p:nvPr>
            <p:ph idx="1"/>
          </p:nvPr>
        </p:nvSpPr>
        <p:spPr>
          <a:xfrm>
            <a:off x="2699792" y="3645024"/>
            <a:ext cx="5770984" cy="25062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Что это за объекты и какие из них являются Всемирным наследием ЮНЕСКО?</a:t>
            </a:r>
            <a:endParaRPr lang="ru-RU" dirty="0"/>
          </a:p>
        </p:txBody>
      </p:sp>
      <p:sp>
        <p:nvSpPr>
          <p:cNvPr id="9" name="Выгнутая вправо стрелка 8">
            <a:hlinkClick r:id="rId6" action="ppaction://hlinksldjump"/>
          </p:cNvPr>
          <p:cNvSpPr/>
          <p:nvPr/>
        </p:nvSpPr>
        <p:spPr>
          <a:xfrm>
            <a:off x="8028384" y="188640"/>
            <a:ext cx="928694" cy="78581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dirty="0" smtClean="0"/>
              <a:t>Сопоставьте административный центр и регион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Сектор «Столица»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348880"/>
            <a:ext cx="22322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Мурманская область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240253"/>
            <a:ext cx="22322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Архангельская область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176170"/>
            <a:ext cx="22322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Вологодская область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5229200"/>
            <a:ext cx="22322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Республика Карелия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2348880"/>
            <a:ext cx="22322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Архангельск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3068960"/>
            <a:ext cx="22322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Сыктывкар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3968" y="3789040"/>
            <a:ext cx="22322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Воркута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4509120"/>
            <a:ext cx="22322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Мурманск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83968" y="5229200"/>
            <a:ext cx="22322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Вологда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83968" y="5949280"/>
            <a:ext cx="22322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Петрозаводск</a:t>
            </a:r>
            <a:endParaRPr lang="ru-RU" dirty="0"/>
          </a:p>
        </p:txBody>
      </p:sp>
      <p:sp>
        <p:nvSpPr>
          <p:cNvPr id="15" name="Выгнутая вправо стрелка 14">
            <a:hlinkClick r:id="rId2" action="ppaction://hlinksldjump"/>
          </p:cNvPr>
          <p:cNvSpPr/>
          <p:nvPr/>
        </p:nvSpPr>
        <p:spPr>
          <a:xfrm>
            <a:off x="7956376" y="5877272"/>
            <a:ext cx="928694" cy="78581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7" name="Прямая со стрелкой 16"/>
          <p:cNvCxnSpPr>
            <a:stCxn id="4" idx="3"/>
            <a:endCxn id="12" idx="1"/>
          </p:cNvCxnSpPr>
          <p:nvPr/>
        </p:nvCxnSpPr>
        <p:spPr>
          <a:xfrm>
            <a:off x="2771800" y="2600908"/>
            <a:ext cx="1512168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573530" y="4314962"/>
            <a:ext cx="1768071" cy="12422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771800" y="2638068"/>
            <a:ext cx="1512168" cy="764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4" idx="1"/>
          </p:cNvCxnSpPr>
          <p:nvPr/>
        </p:nvCxnSpPr>
        <p:spPr>
          <a:xfrm>
            <a:off x="2771800" y="5445224"/>
            <a:ext cx="1512168" cy="7560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stra-da.ru/wp-content/uploads/2012/12/IMG_0313_%D0%B8%D0%B7%D0%BC%D0%B5%D0%BD%D0%B8%D1%82%D1%8C-%D1%80%D0%B0%D0%B7%D0%BC%D0%B5%D1%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4800" y="928670"/>
            <a:ext cx="4629200" cy="710952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i="1" dirty="0" smtClean="0">
                <a:solidFill>
                  <a:schemeClr val="bg1"/>
                </a:solidFill>
                <a:latin typeface="Cambria" pitchFamily="18" charset="0"/>
              </a:rPr>
              <a:t>Север — край мужества и горячих сердец.</a:t>
            </a:r>
            <a:br>
              <a:rPr lang="ru-RU" sz="3200" i="1" dirty="0" smtClean="0">
                <a:solidFill>
                  <a:schemeClr val="bg1"/>
                </a:solidFill>
                <a:latin typeface="Cambria" pitchFamily="18" charset="0"/>
              </a:rPr>
            </a:br>
            <a:endParaRPr lang="en-US" sz="3200" i="1" dirty="0">
              <a:solidFill>
                <a:schemeClr val="bg1"/>
              </a:solidFill>
              <a:latin typeface="Cambr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43042" y="2285992"/>
          <a:ext cx="6096000" cy="438657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32000"/>
                <a:gridCol w="2032000"/>
                <a:gridCol w="2032000"/>
              </a:tblGrid>
              <a:tr h="1460496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ЮНЕСКО</a:t>
                      </a:r>
                      <a:endParaRPr lang="ru-RU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ГЕРБЫ</a:t>
                      </a:r>
                      <a:endParaRPr lang="ru-RU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КИНОЗАЛ</a:t>
                      </a:r>
                      <a:endParaRPr lang="ru-RU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1214446">
                <a:tc>
                  <a:txBody>
                    <a:bodyPr/>
                    <a:lstStyle/>
                    <a:p>
                      <a:endParaRPr lang="ru-RU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ru-RU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ТУРИЗМ</a:t>
                      </a:r>
                    </a:p>
                    <a:p>
                      <a:endParaRPr lang="ru-RU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ГЕОГРАФИЯ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ЛИЧНОСТИ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ru-RU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ИСТОРИЯ</a:t>
                      </a:r>
                    </a:p>
                    <a:p>
                      <a:endParaRPr lang="ru-RU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МУЗЫКА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СТОЛИЦА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Пятно 1 15">
            <a:hlinkClick r:id="rId4" action="ppaction://hlinksldjump"/>
          </p:cNvPr>
          <p:cNvSpPr/>
          <p:nvPr/>
        </p:nvSpPr>
        <p:spPr>
          <a:xfrm>
            <a:off x="3131840" y="4653136"/>
            <a:ext cx="504056" cy="50405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1 16">
            <a:hlinkClick r:id="rId5" action="ppaction://hlinksldjump"/>
          </p:cNvPr>
          <p:cNvSpPr/>
          <p:nvPr/>
        </p:nvSpPr>
        <p:spPr>
          <a:xfrm>
            <a:off x="5148064" y="4653136"/>
            <a:ext cx="504056" cy="50405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но 1 18">
            <a:hlinkClick r:id="rId6" action="ppaction://hlinksldjump"/>
          </p:cNvPr>
          <p:cNvSpPr/>
          <p:nvPr/>
        </p:nvSpPr>
        <p:spPr>
          <a:xfrm>
            <a:off x="3131840" y="3212976"/>
            <a:ext cx="504056" cy="50405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но 1 19">
            <a:hlinkClick r:id="rId7" action="ppaction://hlinksldjump"/>
          </p:cNvPr>
          <p:cNvSpPr/>
          <p:nvPr/>
        </p:nvSpPr>
        <p:spPr>
          <a:xfrm>
            <a:off x="5148064" y="3212976"/>
            <a:ext cx="504056" cy="50405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ятно 1 20">
            <a:hlinkClick r:id="rId8" action="ppaction://hlinksldjump"/>
          </p:cNvPr>
          <p:cNvSpPr/>
          <p:nvPr/>
        </p:nvSpPr>
        <p:spPr>
          <a:xfrm>
            <a:off x="7164288" y="3212976"/>
            <a:ext cx="504056" cy="50405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но 1 21">
            <a:hlinkClick r:id="rId9" action="ppaction://hlinksldjump"/>
          </p:cNvPr>
          <p:cNvSpPr/>
          <p:nvPr/>
        </p:nvSpPr>
        <p:spPr>
          <a:xfrm>
            <a:off x="7164288" y="4653136"/>
            <a:ext cx="504056" cy="50405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но 1 22">
            <a:hlinkClick r:id="rId10" action="ppaction://hlinksldjump"/>
          </p:cNvPr>
          <p:cNvSpPr/>
          <p:nvPr/>
        </p:nvSpPr>
        <p:spPr>
          <a:xfrm>
            <a:off x="7164288" y="6093296"/>
            <a:ext cx="504056" cy="50405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ятно 1 23">
            <a:hlinkClick r:id="rId11" action="ppaction://hlinksldjump"/>
          </p:cNvPr>
          <p:cNvSpPr/>
          <p:nvPr/>
        </p:nvSpPr>
        <p:spPr>
          <a:xfrm>
            <a:off x="5148064" y="6093296"/>
            <a:ext cx="504056" cy="50405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ятно 1 24">
            <a:hlinkClick r:id="rId12" action="ppaction://hlinksldjump"/>
          </p:cNvPr>
          <p:cNvSpPr/>
          <p:nvPr/>
        </p:nvSpPr>
        <p:spPr>
          <a:xfrm>
            <a:off x="3131840" y="6093296"/>
            <a:ext cx="504056" cy="50405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7848" y="1417638"/>
            <a:ext cx="8078952" cy="4525963"/>
          </a:xfrm>
        </p:spPr>
        <p:txBody>
          <a:bodyPr>
            <a:normAutofit/>
          </a:bodyPr>
          <a:lstStyle/>
          <a:p>
            <a:pPr marL="624078" indent="-514350">
              <a:buAutoNum type="arabicPeriod"/>
            </a:pPr>
            <a:r>
              <a:rPr lang="ru-RU" sz="2500" dirty="0" smtClean="0"/>
              <a:t>На какие 2 области была разделена «Северная область» 23.09.1937?</a:t>
            </a:r>
          </a:p>
          <a:p>
            <a:pPr marL="624078" indent="-514350">
              <a:buAutoNum type="arabicPeriod"/>
            </a:pPr>
            <a:r>
              <a:rPr lang="ru-RU" sz="2500" dirty="0" smtClean="0"/>
              <a:t>В 1693 году царь Петр приезжает в _________, где закладывает на острове </a:t>
            </a:r>
            <a:r>
              <a:rPr lang="ru-RU" sz="2500" dirty="0" err="1" smtClean="0"/>
              <a:t>Соломбала</a:t>
            </a:r>
            <a:r>
              <a:rPr lang="ru-RU" sz="2500" dirty="0" smtClean="0"/>
              <a:t> первую в России государственную судостроительную верфь и строит два корабля. О каком городе идет речь?</a:t>
            </a:r>
          </a:p>
          <a:p>
            <a:pPr marL="624078" indent="-514350">
              <a:buAutoNum type="arabicPeriod"/>
            </a:pPr>
            <a:r>
              <a:rPr lang="ru-RU" sz="2500" dirty="0" smtClean="0"/>
              <a:t>В каком году Мурманск получил статус области?</a:t>
            </a:r>
          </a:p>
          <a:p>
            <a:pPr marL="624078" indent="-514350">
              <a:buAutoNum type="arabicPeriod"/>
            </a:pPr>
            <a:endParaRPr lang="ru-RU" sz="25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Сектор «История»</a:t>
            </a:r>
            <a:endParaRPr lang="ru-RU" dirty="0"/>
          </a:p>
        </p:txBody>
      </p:sp>
      <p:sp>
        <p:nvSpPr>
          <p:cNvPr id="6" name="Выгнутая вправо стрелка 5">
            <a:hlinkClick r:id="rId2" action="ppaction://hlinksldjump"/>
          </p:cNvPr>
          <p:cNvSpPr/>
          <p:nvPr/>
        </p:nvSpPr>
        <p:spPr>
          <a:xfrm>
            <a:off x="7929586" y="5786454"/>
            <a:ext cx="928694" cy="78581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857752" y="5429264"/>
            <a:ext cx="3000396" cy="1428736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Вологодская и Архангельская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Архангельск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1938 </a:t>
            </a:r>
            <a:r>
              <a:rPr lang="ru-RU" sz="2800" dirty="0" smtClean="0"/>
              <a:t> 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3" y="1428736"/>
            <a:ext cx="6687743" cy="4525963"/>
          </a:xfrm>
        </p:spPr>
        <p:txBody>
          <a:bodyPr>
            <a:noAutofit/>
          </a:bodyPr>
          <a:lstStyle/>
          <a:p>
            <a:pPr marL="624078" indent="-514350">
              <a:buAutoNum type="arabicPeriod"/>
            </a:pPr>
            <a:r>
              <a:rPr lang="ru-RU" sz="2400" dirty="0" smtClean="0"/>
              <a:t>К какой области относится родина Деда Мороза – Великий Устюг?</a:t>
            </a:r>
          </a:p>
          <a:p>
            <a:pPr marL="624078" indent="-514350">
              <a:buAutoNum type="arabicPeriod"/>
            </a:pPr>
            <a:r>
              <a:rPr lang="ru-RU" sz="2400" dirty="0" smtClean="0"/>
              <a:t>Какой из субъектов Русского Севера имеет статус республики?</a:t>
            </a:r>
          </a:p>
          <a:p>
            <a:pPr marL="624078" indent="-514350">
              <a:buFont typeface="Wingdings 3"/>
              <a:buAutoNum type="arabicPeriod"/>
            </a:pPr>
            <a:r>
              <a:rPr lang="ru-RU" sz="2400" dirty="0"/>
              <a:t>На территории какой области расположен </a:t>
            </a:r>
            <a:r>
              <a:rPr lang="ru-RU" sz="2400" dirty="0" err="1"/>
              <a:t>Кенозерский</a:t>
            </a:r>
            <a:r>
              <a:rPr lang="ru-RU" sz="2400" dirty="0"/>
              <a:t> национальный парк?</a:t>
            </a:r>
          </a:p>
          <a:p>
            <a:pPr marL="624078" indent="-514350">
              <a:buAutoNum type="arabicPeriod"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Сектор «География»</a:t>
            </a:r>
            <a:endParaRPr lang="ru-RU" dirty="0"/>
          </a:p>
        </p:txBody>
      </p:sp>
      <p:pic>
        <p:nvPicPr>
          <p:cNvPr id="29698" name="Picture 2" descr="http://clickbux.ru/images/1478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FFD"/>
              </a:clrFrom>
              <a:clrTo>
                <a:srgbClr val="F8FFFD">
                  <a:alpha val="0"/>
                </a:srgbClr>
              </a:clrTo>
            </a:clrChange>
          </a:blip>
          <a:srcRect b="19786"/>
          <a:stretch>
            <a:fillRect/>
          </a:stretch>
        </p:blipFill>
        <p:spPr bwMode="auto">
          <a:xfrm>
            <a:off x="6935391" y="0"/>
            <a:ext cx="2208609" cy="2500330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857752" y="5429264"/>
            <a:ext cx="2967030" cy="1292407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Вологодская 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Карелия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Архангельская</a:t>
            </a:r>
          </a:p>
        </p:txBody>
      </p:sp>
      <p:sp>
        <p:nvSpPr>
          <p:cNvPr id="7" name="Выгнутая вправо стрелка 6">
            <a:hlinkClick r:id="rId3" action="ppaction://hlinksldjump"/>
          </p:cNvPr>
          <p:cNvSpPr/>
          <p:nvPr/>
        </p:nvSpPr>
        <p:spPr>
          <a:xfrm>
            <a:off x="7929586" y="5786454"/>
            <a:ext cx="928694" cy="78581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1. </a:t>
            </a:r>
            <a:r>
              <a:rPr lang="ru-RU" dirty="0" smtClean="0"/>
              <a:t>Этот советский партийный и государственный  деятель, Генеральный секретарь ЦК ВКП (б) (1922-1953) дважды отбывал ссылку в Сольвычегодске (Вологодская область) и дважды бежал.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2. </a:t>
            </a:r>
            <a:r>
              <a:rPr lang="ru-RU" dirty="0" smtClean="0"/>
              <a:t>Первый русский ученый-естествоиспытатель мирового значения. Родился 8.11.1711 в деревне </a:t>
            </a:r>
            <a:r>
              <a:rPr lang="ru-RU" dirty="0" err="1" smtClean="0"/>
              <a:t>Мишанинская</a:t>
            </a:r>
            <a:r>
              <a:rPr lang="ru-RU" dirty="0" smtClean="0"/>
              <a:t> (Холмогорского р-на, Архангельской области).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Сектор «Личности»</a:t>
            </a:r>
            <a:endParaRPr lang="ru-RU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6804248" y="5517232"/>
            <a:ext cx="1512168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3. </a:t>
            </a:r>
            <a:r>
              <a:rPr lang="ru-RU" dirty="0" smtClean="0"/>
              <a:t>Известный тележурналист,</a:t>
            </a:r>
            <a:r>
              <a:rPr lang="en-US" dirty="0" smtClean="0"/>
              <a:t> </a:t>
            </a:r>
            <a:r>
              <a:rPr lang="ru-RU" dirty="0" smtClean="0"/>
              <a:t>родом из Мурманской области шоумен, ведущий программ студии специальных проектов «Первый канал», главный редактор журнала </a:t>
            </a:r>
            <a:r>
              <a:rPr lang="en-US" dirty="0" smtClean="0"/>
              <a:t>“</a:t>
            </a:r>
            <a:r>
              <a:rPr lang="en-US" dirty="0" err="1" smtClean="0"/>
              <a:t>Starhit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4. </a:t>
            </a:r>
            <a:r>
              <a:rPr lang="ru-RU" dirty="0" smtClean="0"/>
              <a:t>Русский художник, писатель, этнограф из Архангельска. Стал известен благодаря своим сказкам: «Налим </a:t>
            </a:r>
            <a:r>
              <a:rPr lang="ru-RU" dirty="0" err="1" smtClean="0"/>
              <a:t>Малиныч</a:t>
            </a:r>
            <a:r>
              <a:rPr lang="ru-RU" dirty="0" smtClean="0"/>
              <a:t>», «Не любо – не слушай», «</a:t>
            </a:r>
            <a:r>
              <a:rPr lang="ru-RU" dirty="0" err="1" smtClean="0"/>
              <a:t>Северно</a:t>
            </a:r>
            <a:r>
              <a:rPr lang="ru-RU" dirty="0" smtClean="0"/>
              <a:t> сияние» и другие.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Сектор «Личности»</a:t>
            </a:r>
            <a:endParaRPr lang="ru-RU" dirty="0"/>
          </a:p>
        </p:txBody>
      </p:sp>
      <p:sp>
        <p:nvSpPr>
          <p:cNvPr id="5" name="Пятиугольник 4">
            <a:hlinkClick r:id="rId2" action="ppaction://hlinksldjump"/>
          </p:cNvPr>
          <p:cNvSpPr/>
          <p:nvPr/>
        </p:nvSpPr>
        <p:spPr>
          <a:xfrm>
            <a:off x="5508104" y="5805264"/>
            <a:ext cx="3096344" cy="7200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ПРОВЕРЬ СЕБЯ!</a:t>
            </a:r>
            <a:endParaRPr lang="ru-RU" sz="2000" b="1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Проверь себя!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AutoNum type="arabicPeriod"/>
            </a:pPr>
            <a:r>
              <a:rPr lang="ru-RU" dirty="0" smtClean="0"/>
              <a:t>И.В. Сталин</a:t>
            </a:r>
          </a:p>
          <a:p>
            <a:pPr marL="624078" indent="-514350">
              <a:buAutoNum type="arabicPeriod"/>
            </a:pPr>
            <a:r>
              <a:rPr lang="ru-RU" dirty="0" smtClean="0"/>
              <a:t>М.В. Ломоносов</a:t>
            </a:r>
          </a:p>
          <a:p>
            <a:pPr marL="624078" indent="-514350">
              <a:buAutoNum type="arabicPeriod"/>
            </a:pPr>
            <a:r>
              <a:rPr lang="ru-RU" dirty="0" smtClean="0"/>
              <a:t>А.Н. Малахов</a:t>
            </a:r>
          </a:p>
          <a:p>
            <a:pPr marL="624078" indent="-514350">
              <a:buAutoNum type="arabicPeriod"/>
            </a:pPr>
            <a:r>
              <a:rPr lang="ru-RU" dirty="0" smtClean="0"/>
              <a:t>С.Г. </a:t>
            </a:r>
            <a:r>
              <a:rPr lang="ru-RU" dirty="0" err="1" smtClean="0"/>
              <a:t>Писахов</a:t>
            </a:r>
            <a:endParaRPr lang="ru-RU" dirty="0"/>
          </a:p>
        </p:txBody>
      </p:sp>
      <p:pic>
        <p:nvPicPr>
          <p:cNvPr id="3074" name="Picture 2" descr="https://encrypted-tbn3.gstatic.com/images?q=tbn:ANd9GcQ7Y1byysChia5eq_lFQNtgQxOzK-Lg5Vr5rqvV1buupcq3-08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32656"/>
            <a:ext cx="1944216" cy="2895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s://encrypted-tbn3.gstatic.com/images?q=tbn:ANd9GcSvAL6XFRPQl_il8l6HJixPr5Zv_rCatdd4Ulnl7PCj1nlOy3Q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645024"/>
            <a:ext cx="1851635" cy="2880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http://www.telesem.ru/images/stories/805/mo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564904"/>
            <a:ext cx="2280253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80" name="AutoShape 8" descr="https://upload.wikimedia.org/wikipedia/commons/thumb/9/94/%D0%A1%D1%82%D0%B5%D0%BF%D0%B0%D0%BD-%D0%9F%D0%B8%D1%81%D0%B0%D1%85%D0%BE%D0%B2-R.Charles.jpg/250px-%D0%A1%D1%82%D0%B5%D0%BF%D0%B0%D0%BD-%D0%9F%D0%B8%D1%81%D0%B0%D1%85%D0%BE%D0%B2-R.Charle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https://upload.wikimedia.org/wikipedia/commons/thumb/9/94/%D0%A1%D1%82%D0%B5%D0%BF%D0%B0%D0%BD-%D0%9F%D0%B8%D1%81%D0%B0%D1%85%D0%BE%D0%B2-R.Charles.jpg/250px-%D0%A1%D1%82%D0%B5%D0%BF%D0%B0%D0%BD-%D0%9F%D0%B8%D1%81%D0%B0%D1%85%D0%BE%D0%B2-R.Charl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501008"/>
            <a:ext cx="2593507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Выгнутая вправо стрелка 8">
            <a:hlinkClick r:id="rId6" action="ppaction://hlinksldjump"/>
          </p:cNvPr>
          <p:cNvSpPr/>
          <p:nvPr/>
        </p:nvSpPr>
        <p:spPr>
          <a:xfrm>
            <a:off x="4788024" y="5733256"/>
            <a:ext cx="928694" cy="78581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Задание: вспомните как можно больше песен, в которых употребляется слово «север» и однокоренные.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Сектор «Музыка»</a:t>
            </a:r>
            <a:endParaRPr lang="ru-RU" dirty="0"/>
          </a:p>
        </p:txBody>
      </p:sp>
      <p:pic>
        <p:nvPicPr>
          <p:cNvPr id="23554" name="Picture 2" descr="https://encrypted-tbn2.gstatic.com/images?q=tbn:ANd9GcQ4Mrq2mVR_kWh3QYUCPXeKiX6NCbDV0Maz-wow96MczTiIPAD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524"/>
          <a:stretch>
            <a:fillRect/>
          </a:stretch>
        </p:blipFill>
        <p:spPr bwMode="auto">
          <a:xfrm>
            <a:off x="3707904" y="3645024"/>
            <a:ext cx="3024336" cy="2736304"/>
          </a:xfrm>
          <a:prstGeom prst="rect">
            <a:avLst/>
          </a:prstGeom>
          <a:noFill/>
        </p:spPr>
      </p:pic>
      <p:sp>
        <p:nvSpPr>
          <p:cNvPr id="5" name="Выгнутая вправо стрелка 4">
            <a:hlinkClick r:id="rId4" action="ppaction://hlinksldjump"/>
          </p:cNvPr>
          <p:cNvSpPr/>
          <p:nvPr/>
        </p:nvSpPr>
        <p:spPr>
          <a:xfrm>
            <a:off x="7596336" y="5589240"/>
            <a:ext cx="928694" cy="78581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algn="r"/>
            <a:r>
              <a:rPr lang="ru-RU" dirty="0" smtClean="0"/>
              <a:t>Определите, что изображено на картинке, назовите туристский объект и где он находится.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Сектор «Туризм»</a:t>
            </a:r>
            <a:endParaRPr lang="ru-RU" dirty="0"/>
          </a:p>
        </p:txBody>
      </p:sp>
      <p:pic>
        <p:nvPicPr>
          <p:cNvPr id="5" name="Рисунок 4" descr="http://udacha1965.com/wp-content/uploads/2011/11/3690145912_c339faea48_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780928"/>
            <a:ext cx="4158463" cy="2376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одержимое 1"/>
          <p:cNvSpPr txBox="1">
            <a:spLocks/>
          </p:cNvSpPr>
          <p:nvPr/>
        </p:nvSpPr>
        <p:spPr>
          <a:xfrm>
            <a:off x="2195736" y="5517232"/>
            <a:ext cx="874440" cy="57952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А)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1"/>
          <p:cNvSpPr txBox="1">
            <a:spLocks/>
          </p:cNvSpPr>
          <p:nvPr/>
        </p:nvSpPr>
        <p:spPr>
          <a:xfrm>
            <a:off x="6444208" y="5301208"/>
            <a:ext cx="874440" cy="57952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ru-RU" sz="3600" dirty="0" smtClean="0"/>
              <a:t>В)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7740352" y="6021288"/>
            <a:ext cx="101762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8" y="2780928"/>
            <a:ext cx="3855388" cy="25782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241</TotalTime>
  <Words>425</Words>
  <Application>Microsoft Office PowerPoint</Application>
  <PresentationFormat>Экран (4:3)</PresentationFormat>
  <Paragraphs>88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Calibri</vt:lpstr>
      <vt:lpstr>Cambria</vt:lpstr>
      <vt:lpstr>Futura Md BT</vt:lpstr>
      <vt:lpstr>Lucida Sans Unicode</vt:lpstr>
      <vt:lpstr>Verdana</vt:lpstr>
      <vt:lpstr>Wingdings 2</vt:lpstr>
      <vt:lpstr>Wingdings 3</vt:lpstr>
      <vt:lpstr>Открытая</vt:lpstr>
      <vt:lpstr>Presentation Title Here</vt:lpstr>
      <vt:lpstr>Север — край мужества и горячих сердец. </vt:lpstr>
      <vt:lpstr>Сектор «История»</vt:lpstr>
      <vt:lpstr>Сектор «География»</vt:lpstr>
      <vt:lpstr>Сектор «Личности»</vt:lpstr>
      <vt:lpstr>Сектор «Личности»</vt:lpstr>
      <vt:lpstr>Проверь себя!</vt:lpstr>
      <vt:lpstr>Сектор «Музыка»</vt:lpstr>
      <vt:lpstr>Сектор «Туризм»</vt:lpstr>
      <vt:lpstr>Сектор «Туризм»</vt:lpstr>
      <vt:lpstr>Сектор «Кинозал»</vt:lpstr>
      <vt:lpstr>Презентация PowerPoint</vt:lpstr>
      <vt:lpstr>Сектор «Гербы»</vt:lpstr>
      <vt:lpstr>Сектор «ЮНЕСКО»</vt:lpstr>
      <vt:lpstr>Сектор «Столица»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1</dc:creator>
  <cp:lastModifiedBy>Zenkin</cp:lastModifiedBy>
  <cp:revision>29</cp:revision>
  <dcterms:created xsi:type="dcterms:W3CDTF">2013-08-06T07:54:43Z</dcterms:created>
  <dcterms:modified xsi:type="dcterms:W3CDTF">2015-05-20T21:38:17Z</dcterms:modified>
</cp:coreProperties>
</file>