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5" r:id="rId2"/>
    <p:sldId id="294" r:id="rId3"/>
    <p:sldId id="295" r:id="rId4"/>
    <p:sldId id="323" r:id="rId5"/>
    <p:sldId id="322" r:id="rId6"/>
    <p:sldId id="266" r:id="rId7"/>
    <p:sldId id="270" r:id="rId8"/>
    <p:sldId id="271" r:id="rId9"/>
    <p:sldId id="296" r:id="rId10"/>
    <p:sldId id="297" r:id="rId11"/>
    <p:sldId id="314" r:id="rId12"/>
    <p:sldId id="302" r:id="rId13"/>
    <p:sldId id="315" r:id="rId14"/>
    <p:sldId id="301" r:id="rId15"/>
    <p:sldId id="312" r:id="rId16"/>
    <p:sldId id="299" r:id="rId17"/>
    <p:sldId id="303" r:id="rId18"/>
    <p:sldId id="304" r:id="rId19"/>
    <p:sldId id="305" r:id="rId20"/>
    <p:sldId id="306" r:id="rId21"/>
    <p:sldId id="308" r:id="rId22"/>
    <p:sldId id="307" r:id="rId23"/>
    <p:sldId id="309" r:id="rId24"/>
    <p:sldId id="310" r:id="rId25"/>
    <p:sldId id="311" r:id="rId26"/>
    <p:sldId id="317" r:id="rId27"/>
    <p:sldId id="318" r:id="rId28"/>
    <p:sldId id="300" r:id="rId29"/>
    <p:sldId id="316" r:id="rId30"/>
    <p:sldId id="319" r:id="rId31"/>
    <p:sldId id="324" r:id="rId32"/>
    <p:sldId id="320" r:id="rId33"/>
    <p:sldId id="321"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1" autoAdjust="0"/>
    <p:restoredTop sz="94660"/>
  </p:normalViewPr>
  <p:slideViewPr>
    <p:cSldViewPr snapToGrid="0">
      <p:cViewPr varScale="1">
        <p:scale>
          <a:sx n="66" d="100"/>
          <a:sy n="66" d="100"/>
        </p:scale>
        <p:origin x="55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3616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1021613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393421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332897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350104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369063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229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271141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109750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298690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410E30C3-1EB2-48E5-ABEA-ACD5E06E214C}" type="datetimeFigureOut">
              <a:rPr lang="ru-RU" smtClean="0"/>
              <a:pPr/>
              <a:t>05.03.2025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8CEAEA-0CC4-425A-A970-AA479BC34903}" type="slidenum">
              <a:rPr lang="ru-RU" smtClean="0"/>
              <a:pPr/>
              <a:t>‹#›</a:t>
            </a:fld>
            <a:endParaRPr lang="ru-RU"/>
          </a:p>
        </p:txBody>
      </p:sp>
    </p:spTree>
    <p:extLst>
      <p:ext uri="{BB962C8B-B14F-4D97-AF65-F5344CB8AC3E}">
        <p14:creationId xmlns:p14="http://schemas.microsoft.com/office/powerpoint/2010/main" val="1477966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E30C3-1EB2-48E5-ABEA-ACD5E06E214C}" type="datetimeFigureOut">
              <a:rPr lang="ru-RU" smtClean="0"/>
              <a:pPr/>
              <a:t>05.03.2025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CEAEA-0CC4-425A-A970-AA479BC34903}" type="slidenum">
              <a:rPr lang="ru-RU" smtClean="0"/>
              <a:pPr/>
              <a:t>‹#›</a:t>
            </a:fld>
            <a:endParaRPr lang="ru-RU"/>
          </a:p>
        </p:txBody>
      </p:sp>
    </p:spTree>
    <p:extLst>
      <p:ext uri="{BB962C8B-B14F-4D97-AF65-F5344CB8AC3E}">
        <p14:creationId xmlns:p14="http://schemas.microsoft.com/office/powerpoint/2010/main" val="3386964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s://djvu.online/file/5dinQoEqYvQGs" TargetMode="External"/><Relationship Id="rId5" Type="http://schemas.openxmlformats.org/officeDocument/2006/relationships/hyperlink" Target="https://flot.com/publications/books/shelf/scott/part4.htm" TargetMode="Externa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hyperlink" Target="https://www.krassin.ru/about/hist/h-page" TargetMode="External"/><Relationship Id="rId2" Type="http://schemas.openxmlformats.org/officeDocument/2006/relationships/hyperlink" Target="http://www.warsailors.com.-/" TargetMode="External"/><Relationship Id="rId1" Type="http://schemas.openxmlformats.org/officeDocument/2006/relationships/slideLayout" Target="../slideLayouts/slideLayout2.xml"/><Relationship Id="rId6" Type="http://schemas.openxmlformats.org/officeDocument/2006/relationships/hyperlink" Target="https://www.youtube.com/watch?v=siGs6c8Nqvs&amp;t=972s" TargetMode="External"/><Relationship Id="rId5" Type="http://schemas.openxmlformats.org/officeDocument/2006/relationships/hyperlink" Target="https://www.naval-history.net/" TargetMode="External"/><Relationship Id="rId4" Type="http://schemas.openxmlformats.org/officeDocument/2006/relationships/hyperlink" Target="https://uboat.n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A094DC-FCC4-4260-B64C-C3220525955A}"/>
              </a:ext>
            </a:extLst>
          </p:cNvPr>
          <p:cNvSpPr>
            <a:spLocks noGrp="1"/>
          </p:cNvSpPr>
          <p:nvPr>
            <p:ph type="ctrTitle"/>
          </p:nvPr>
        </p:nvSpPr>
        <p:spPr>
          <a:xfrm>
            <a:off x="1524000" y="406400"/>
            <a:ext cx="9144000" cy="1104766"/>
          </a:xfrm>
        </p:spPr>
        <p:txBody>
          <a:bodyPr>
            <a:normAutofit/>
          </a:bodyPr>
          <a:lstStyle/>
          <a:p>
            <a:r>
              <a:rPr lang="ru-RU" sz="3600" b="1" dirty="0"/>
              <a:t>Северные (Полярные, Арктические) конвои 1941-1945 гг.</a:t>
            </a:r>
          </a:p>
        </p:txBody>
      </p:sp>
      <p:pic>
        <p:nvPicPr>
          <p:cNvPr id="4" name="Рисунок 3">
            <a:extLst>
              <a:ext uri="{FF2B5EF4-FFF2-40B4-BE49-F238E27FC236}">
                <a16:creationId xmlns:a16="http://schemas.microsoft.com/office/drawing/2014/main" id="{A148DCEC-EEBD-9B20-20BD-257BA511F533}"/>
              </a:ext>
            </a:extLst>
          </p:cNvPr>
          <p:cNvPicPr>
            <a:picLocks noChangeAspect="1"/>
          </p:cNvPicPr>
          <p:nvPr/>
        </p:nvPicPr>
        <p:blipFill>
          <a:blip r:embed="rId2"/>
          <a:stretch>
            <a:fillRect/>
          </a:stretch>
        </p:blipFill>
        <p:spPr>
          <a:xfrm>
            <a:off x="221381" y="1944302"/>
            <a:ext cx="5639951" cy="4203869"/>
          </a:xfrm>
          <a:prstGeom prst="rect">
            <a:avLst/>
          </a:prstGeom>
        </p:spPr>
      </p:pic>
      <p:pic>
        <p:nvPicPr>
          <p:cNvPr id="6" name="Рисунок 5">
            <a:extLst>
              <a:ext uri="{FF2B5EF4-FFF2-40B4-BE49-F238E27FC236}">
                <a16:creationId xmlns:a16="http://schemas.microsoft.com/office/drawing/2014/main" id="{1FF3FB37-9EAC-E51E-14C4-68AFA055ADFD}"/>
              </a:ext>
            </a:extLst>
          </p:cNvPr>
          <p:cNvPicPr>
            <a:picLocks noChangeAspect="1"/>
          </p:cNvPicPr>
          <p:nvPr/>
        </p:nvPicPr>
        <p:blipFill>
          <a:blip r:embed="rId3"/>
          <a:stretch>
            <a:fillRect/>
          </a:stretch>
        </p:blipFill>
        <p:spPr>
          <a:xfrm>
            <a:off x="6096000" y="1944302"/>
            <a:ext cx="6068470" cy="4203868"/>
          </a:xfrm>
          <a:prstGeom prst="rect">
            <a:avLst/>
          </a:prstGeom>
        </p:spPr>
      </p:pic>
    </p:spTree>
    <p:extLst>
      <p:ext uri="{BB962C8B-B14F-4D97-AF65-F5344CB8AC3E}">
        <p14:creationId xmlns:p14="http://schemas.microsoft.com/office/powerpoint/2010/main" val="3464951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1202E05-CE3A-73B3-59F6-4C0F4D35751A}"/>
              </a:ext>
            </a:extLst>
          </p:cNvPr>
          <p:cNvPicPr>
            <a:picLocks noChangeAspect="1"/>
          </p:cNvPicPr>
          <p:nvPr/>
        </p:nvPicPr>
        <p:blipFill>
          <a:blip r:embed="rId2"/>
          <a:stretch>
            <a:fillRect/>
          </a:stretch>
        </p:blipFill>
        <p:spPr>
          <a:xfrm>
            <a:off x="0" y="751773"/>
            <a:ext cx="12192000" cy="5354453"/>
          </a:xfrm>
          <a:prstGeom prst="rect">
            <a:avLst/>
          </a:prstGeom>
        </p:spPr>
      </p:pic>
      <p:sp>
        <p:nvSpPr>
          <p:cNvPr id="4" name="TextBox 3">
            <a:extLst>
              <a:ext uri="{FF2B5EF4-FFF2-40B4-BE49-F238E27FC236}">
                <a16:creationId xmlns:a16="http://schemas.microsoft.com/office/drawing/2014/main" id="{DF1CD23C-8FA5-9151-0CEC-96CF509A72C3}"/>
              </a:ext>
            </a:extLst>
          </p:cNvPr>
          <p:cNvSpPr txBox="1"/>
          <p:nvPr/>
        </p:nvSpPr>
        <p:spPr>
          <a:xfrm>
            <a:off x="462013" y="0"/>
            <a:ext cx="11300059" cy="584775"/>
          </a:xfrm>
          <a:prstGeom prst="rect">
            <a:avLst/>
          </a:prstGeom>
          <a:noFill/>
        </p:spPr>
        <p:txBody>
          <a:bodyPr wrap="square" rtlCol="0">
            <a:spAutoFit/>
          </a:bodyPr>
          <a:lstStyle/>
          <a:p>
            <a:pPr algn="ctr"/>
            <a:r>
              <a:rPr lang="ru-RU" sz="3200" dirty="0"/>
              <a:t>Внутренние конвои</a:t>
            </a:r>
          </a:p>
        </p:txBody>
      </p:sp>
    </p:spTree>
    <p:extLst>
      <p:ext uri="{BB962C8B-B14F-4D97-AF65-F5344CB8AC3E}">
        <p14:creationId xmlns:p14="http://schemas.microsoft.com/office/powerpoint/2010/main" val="3154068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BB57AE1-E511-7C64-FE30-77A34768A5CF}"/>
              </a:ext>
            </a:extLst>
          </p:cNvPr>
          <p:cNvPicPr>
            <a:picLocks noChangeAspect="1"/>
          </p:cNvPicPr>
          <p:nvPr/>
        </p:nvPicPr>
        <p:blipFill>
          <a:blip r:embed="rId2"/>
          <a:stretch>
            <a:fillRect/>
          </a:stretch>
        </p:blipFill>
        <p:spPr>
          <a:xfrm>
            <a:off x="542224" y="477503"/>
            <a:ext cx="4029777" cy="2951497"/>
          </a:xfrm>
          <a:prstGeom prst="rect">
            <a:avLst/>
          </a:prstGeom>
        </p:spPr>
      </p:pic>
      <p:pic>
        <p:nvPicPr>
          <p:cNvPr id="3" name="Рисунок 2">
            <a:extLst>
              <a:ext uri="{FF2B5EF4-FFF2-40B4-BE49-F238E27FC236}">
                <a16:creationId xmlns:a16="http://schemas.microsoft.com/office/drawing/2014/main" id="{EF4AE3E2-A2D7-C3B0-0E9A-ECC7F9067CC1}"/>
              </a:ext>
            </a:extLst>
          </p:cNvPr>
          <p:cNvPicPr>
            <a:picLocks noChangeAspect="1"/>
          </p:cNvPicPr>
          <p:nvPr/>
        </p:nvPicPr>
        <p:blipFill>
          <a:blip r:embed="rId3"/>
          <a:srcRect b="6725"/>
          <a:stretch/>
        </p:blipFill>
        <p:spPr>
          <a:xfrm>
            <a:off x="6096000" y="546910"/>
            <a:ext cx="4219075" cy="2951497"/>
          </a:xfrm>
          <a:prstGeom prst="rect">
            <a:avLst/>
          </a:prstGeom>
        </p:spPr>
      </p:pic>
      <p:sp>
        <p:nvSpPr>
          <p:cNvPr id="5" name="TextBox 4">
            <a:extLst>
              <a:ext uri="{FF2B5EF4-FFF2-40B4-BE49-F238E27FC236}">
                <a16:creationId xmlns:a16="http://schemas.microsoft.com/office/drawing/2014/main" id="{AAC9933D-EF29-B822-D93A-2ADDD8842440}"/>
              </a:ext>
            </a:extLst>
          </p:cNvPr>
          <p:cNvSpPr txBox="1"/>
          <p:nvPr/>
        </p:nvSpPr>
        <p:spPr>
          <a:xfrm>
            <a:off x="410679" y="3756545"/>
            <a:ext cx="11781321" cy="2554545"/>
          </a:xfrm>
          <a:prstGeom prst="rect">
            <a:avLst/>
          </a:prstGeom>
          <a:noFill/>
        </p:spPr>
        <p:txBody>
          <a:bodyPr wrap="square">
            <a:spAutoFit/>
          </a:bodyPr>
          <a:lstStyle/>
          <a:p>
            <a:pPr marL="285750" indent="-285750">
              <a:buFont typeface="Arial" panose="020B0604020202020204" pitchFamily="34" charset="0"/>
              <a:buChar char="•"/>
            </a:pPr>
            <a:r>
              <a:rPr lang="ru-RU" sz="2000" dirty="0"/>
              <a:t>Грузы разгружались в Мурманске, Архангельске, Северодвинске (</a:t>
            </a:r>
            <a:r>
              <a:rPr lang="ru-RU" sz="2000" dirty="0" err="1"/>
              <a:t>Молотовске</a:t>
            </a:r>
            <a:r>
              <a:rPr lang="ru-RU" sz="2000" dirty="0"/>
              <a:t>)</a:t>
            </a:r>
          </a:p>
          <a:p>
            <a:pPr marL="285750" indent="-285750">
              <a:buFont typeface="Arial" panose="020B0604020202020204" pitchFamily="34" charset="0"/>
              <a:buChar char="•"/>
            </a:pPr>
            <a:r>
              <a:rPr lang="ru-RU" sz="2000" dirty="0"/>
              <a:t>В октябре 1941 года началась реконструкция Архангельского порта, туда перебросили подъемно-транспортное оборудование из Ленинграда, Мурманска, Мариуполя и Владивостока. </a:t>
            </a:r>
          </a:p>
          <a:p>
            <a:pPr marL="285750" indent="-285750">
              <a:buFont typeface="Arial" panose="020B0604020202020204" pitchFamily="34" charset="0"/>
              <a:buChar char="•"/>
            </a:pPr>
            <a:r>
              <a:rPr lang="ru-RU" sz="2000" dirty="0"/>
              <a:t>К маю 1942 года возможности Архангельского порта увеличены в два раза – вместо 6 автомобилей теперь там работало 120. </a:t>
            </a:r>
          </a:p>
          <a:p>
            <a:pPr marL="285750" indent="-285750">
              <a:buFont typeface="Arial" panose="020B0604020202020204" pitchFamily="34" charset="0"/>
              <a:buChar char="•"/>
            </a:pPr>
            <a:r>
              <a:rPr lang="ru-RU" sz="2000" dirty="0"/>
              <a:t>В 1944 году количество кранов, автомобилей, катеров в Архангельске и Мурманске увеличилось в два раза.</a:t>
            </a:r>
          </a:p>
          <a:p>
            <a:pPr marL="285750" indent="-285750">
              <a:buFont typeface="Arial" panose="020B0604020202020204" pitchFamily="34" charset="0"/>
              <a:buChar char="•"/>
            </a:pPr>
            <a:r>
              <a:rPr lang="ru-RU" sz="2000" dirty="0"/>
              <a:t>Грузооборот </a:t>
            </a:r>
            <a:r>
              <a:rPr lang="ru-RU" sz="2000" dirty="0" err="1"/>
              <a:t>вцелом</a:t>
            </a:r>
            <a:r>
              <a:rPr lang="ru-RU" sz="2000" dirty="0"/>
              <a:t> вырос в Архангельске в 2,4 раза, в Мурманске – в 1,5 раза. </a:t>
            </a:r>
          </a:p>
        </p:txBody>
      </p:sp>
      <p:sp>
        <p:nvSpPr>
          <p:cNvPr id="6" name="TextBox 5">
            <a:extLst>
              <a:ext uri="{FF2B5EF4-FFF2-40B4-BE49-F238E27FC236}">
                <a16:creationId xmlns:a16="http://schemas.microsoft.com/office/drawing/2014/main" id="{7C04DB60-A9F2-E574-B2B6-1A043EFDCC49}"/>
              </a:ext>
            </a:extLst>
          </p:cNvPr>
          <p:cNvSpPr txBox="1"/>
          <p:nvPr/>
        </p:nvSpPr>
        <p:spPr>
          <a:xfrm>
            <a:off x="10433785" y="1967539"/>
            <a:ext cx="1520792" cy="1477328"/>
          </a:xfrm>
          <a:prstGeom prst="rect">
            <a:avLst/>
          </a:prstGeom>
          <a:noFill/>
        </p:spPr>
        <p:txBody>
          <a:bodyPr wrap="square" rtlCol="0">
            <a:spAutoFit/>
          </a:bodyPr>
          <a:lstStyle/>
          <a:p>
            <a:r>
              <a:rPr lang="ru-RU" dirty="0"/>
              <a:t>Корабли союзников в мурманском порту, 1942 год</a:t>
            </a:r>
          </a:p>
        </p:txBody>
      </p:sp>
      <p:sp>
        <p:nvSpPr>
          <p:cNvPr id="7" name="TextBox 6">
            <a:extLst>
              <a:ext uri="{FF2B5EF4-FFF2-40B4-BE49-F238E27FC236}">
                <a16:creationId xmlns:a16="http://schemas.microsoft.com/office/drawing/2014/main" id="{900CF3B0-2821-ACF2-693D-7D7CA6906CCB}"/>
              </a:ext>
            </a:extLst>
          </p:cNvPr>
          <p:cNvSpPr txBox="1"/>
          <p:nvPr/>
        </p:nvSpPr>
        <p:spPr>
          <a:xfrm>
            <a:off x="4572001" y="1165193"/>
            <a:ext cx="1212783" cy="2308324"/>
          </a:xfrm>
          <a:prstGeom prst="rect">
            <a:avLst/>
          </a:prstGeom>
          <a:noFill/>
        </p:spPr>
        <p:txBody>
          <a:bodyPr wrap="square" rtlCol="0">
            <a:spAutoFit/>
          </a:bodyPr>
          <a:lstStyle/>
          <a:p>
            <a:r>
              <a:rPr lang="ru-RU" dirty="0"/>
              <a:t>Разгрузка первого конвоя «Дервиш» в Архангельске, 1941 год</a:t>
            </a:r>
          </a:p>
        </p:txBody>
      </p:sp>
    </p:spTree>
    <p:extLst>
      <p:ext uri="{BB962C8B-B14F-4D97-AF65-F5344CB8AC3E}">
        <p14:creationId xmlns:p14="http://schemas.microsoft.com/office/powerpoint/2010/main" val="2755803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A90AE1-4DEF-8F68-0E21-193B230A71BB}"/>
              </a:ext>
            </a:extLst>
          </p:cNvPr>
          <p:cNvSpPr>
            <a:spLocks noGrp="1"/>
          </p:cNvSpPr>
          <p:nvPr>
            <p:ph type="title"/>
          </p:nvPr>
        </p:nvSpPr>
        <p:spPr>
          <a:xfrm>
            <a:off x="992204" y="548005"/>
            <a:ext cx="10515600" cy="809157"/>
          </a:xfrm>
        </p:spPr>
        <p:txBody>
          <a:bodyPr>
            <a:normAutofit fontScale="90000"/>
          </a:bodyPr>
          <a:lstStyle/>
          <a:p>
            <a:pPr algn="ctr"/>
            <a:r>
              <a:rPr lang="en-US" sz="2700" b="1" dirty="0"/>
              <a:t>A Report on Entering Archangel</a:t>
            </a:r>
            <a:r>
              <a:rPr lang="ru-RU" sz="2700" b="1" dirty="0"/>
              <a:t>. </a:t>
            </a:r>
            <a:br>
              <a:rPr lang="ru-RU" sz="2700" b="1" dirty="0"/>
            </a:br>
            <a:r>
              <a:rPr lang="en-US" sz="2700" b="1" dirty="0"/>
              <a:t>Written by Captain W. D. Roach of the </a:t>
            </a:r>
            <a:r>
              <a:rPr lang="en-US" sz="2700" b="1" dirty="0" err="1"/>
              <a:t>Llanstephan</a:t>
            </a:r>
            <a:r>
              <a:rPr lang="en-US" sz="2700" b="1" dirty="0"/>
              <a:t> Castle</a:t>
            </a:r>
            <a:br>
              <a:rPr lang="en-US" dirty="0"/>
            </a:br>
            <a:endParaRPr lang="ru-RU" dirty="0"/>
          </a:p>
        </p:txBody>
      </p:sp>
      <p:sp>
        <p:nvSpPr>
          <p:cNvPr id="3" name="Объект 2">
            <a:extLst>
              <a:ext uri="{FF2B5EF4-FFF2-40B4-BE49-F238E27FC236}">
                <a16:creationId xmlns:a16="http://schemas.microsoft.com/office/drawing/2014/main" id="{32B2745B-4354-3715-3AC6-1C6B78C9AA35}"/>
              </a:ext>
            </a:extLst>
          </p:cNvPr>
          <p:cNvSpPr>
            <a:spLocks noGrp="1"/>
          </p:cNvSpPr>
          <p:nvPr>
            <p:ph idx="1"/>
          </p:nvPr>
        </p:nvSpPr>
        <p:spPr>
          <a:xfrm>
            <a:off x="5043638" y="1126156"/>
            <a:ext cx="6805061" cy="3099335"/>
          </a:xfrm>
        </p:spPr>
        <p:txBody>
          <a:bodyPr>
            <a:normAutofit fontScale="55000" lnSpcReduction="20000"/>
          </a:bodyPr>
          <a:lstStyle/>
          <a:p>
            <a:r>
              <a:rPr lang="en-US" sz="3800" dirty="0"/>
              <a:t>Pilots can mostly speak sufficient English. They … are unaccustomed to handling vessels the size of </a:t>
            </a:r>
            <a:r>
              <a:rPr lang="en-US" sz="3800" dirty="0" err="1"/>
              <a:t>Llanstephan</a:t>
            </a:r>
            <a:r>
              <a:rPr lang="en-US" sz="3800" dirty="0"/>
              <a:t> Castle. </a:t>
            </a:r>
            <a:endParaRPr lang="ru-RU" sz="3800" dirty="0"/>
          </a:p>
          <a:p>
            <a:r>
              <a:rPr lang="en-US" sz="3800" dirty="0"/>
              <a:t>A channel has been dredged and is said to have a depth of 22 feet at low water, and 25 feet at high water. </a:t>
            </a:r>
          </a:p>
          <a:p>
            <a:r>
              <a:rPr lang="en-US" sz="3800" dirty="0"/>
              <a:t>A tug was available on the passage to Archangel to assist in rounding the bends</a:t>
            </a:r>
            <a:r>
              <a:rPr lang="ru-RU" sz="3800" dirty="0"/>
              <a:t>.</a:t>
            </a:r>
          </a:p>
          <a:p>
            <a:r>
              <a:rPr lang="en-US" sz="3800" dirty="0"/>
              <a:t>There are good machine shops capable of carrying out minor repairs.</a:t>
            </a:r>
          </a:p>
          <a:p>
            <a:r>
              <a:rPr lang="en-US" sz="3800" dirty="0"/>
              <a:t>Oil Fuel can be obtained, but has to be transported by barge from a considerable distance.</a:t>
            </a:r>
          </a:p>
          <a:p>
            <a:pPr marL="0" indent="0">
              <a:buNone/>
            </a:pPr>
            <a:endParaRPr lang="ru-RU" dirty="0"/>
          </a:p>
        </p:txBody>
      </p:sp>
      <p:pic>
        <p:nvPicPr>
          <p:cNvPr id="4" name="Рисунок 3">
            <a:extLst>
              <a:ext uri="{FF2B5EF4-FFF2-40B4-BE49-F238E27FC236}">
                <a16:creationId xmlns:a16="http://schemas.microsoft.com/office/drawing/2014/main" id="{54D8A688-63CA-BD92-B6C0-839A65EF11C5}"/>
              </a:ext>
            </a:extLst>
          </p:cNvPr>
          <p:cNvPicPr>
            <a:picLocks noChangeAspect="1"/>
          </p:cNvPicPr>
          <p:nvPr/>
        </p:nvPicPr>
        <p:blipFill>
          <a:blip r:embed="rId2"/>
          <a:stretch>
            <a:fillRect/>
          </a:stretch>
        </p:blipFill>
        <p:spPr>
          <a:xfrm>
            <a:off x="538295" y="1263007"/>
            <a:ext cx="4383068" cy="2731477"/>
          </a:xfrm>
          <a:prstGeom prst="rect">
            <a:avLst/>
          </a:prstGeom>
        </p:spPr>
      </p:pic>
      <p:sp>
        <p:nvSpPr>
          <p:cNvPr id="5" name="TextBox 4">
            <a:extLst>
              <a:ext uri="{FF2B5EF4-FFF2-40B4-BE49-F238E27FC236}">
                <a16:creationId xmlns:a16="http://schemas.microsoft.com/office/drawing/2014/main" id="{72EE78D9-50F0-B483-35FB-4450271BA202}"/>
              </a:ext>
            </a:extLst>
          </p:cNvPr>
          <p:cNvSpPr txBox="1"/>
          <p:nvPr/>
        </p:nvSpPr>
        <p:spPr>
          <a:xfrm>
            <a:off x="497305" y="4440831"/>
            <a:ext cx="11505398" cy="2308324"/>
          </a:xfrm>
          <a:prstGeom prst="rect">
            <a:avLst/>
          </a:prstGeom>
          <a:noFill/>
        </p:spPr>
        <p:txBody>
          <a:bodyPr wrap="square" rtlCol="0">
            <a:spAutoFit/>
          </a:bodyPr>
          <a:lstStyle/>
          <a:p>
            <a:pPr marL="285750" indent="-285750">
              <a:buFont typeface="Arial" panose="020B0604020202020204" pitchFamily="34" charset="0"/>
              <a:buChar char="•"/>
            </a:pPr>
            <a:r>
              <a:rPr lang="en-US" sz="2100" dirty="0"/>
              <a:t>As Archangel is a Timber Port, there are no facilities for discharging General cargo</a:t>
            </a:r>
            <a:r>
              <a:rPr lang="ru-RU" sz="2100" dirty="0"/>
              <a:t>.</a:t>
            </a:r>
            <a:endParaRPr lang="en-US" sz="2100" dirty="0"/>
          </a:p>
          <a:p>
            <a:pPr marL="285750" indent="-285750">
              <a:buFont typeface="Arial" panose="020B0604020202020204" pitchFamily="34" charset="0"/>
              <a:buChar char="•"/>
            </a:pPr>
            <a:r>
              <a:rPr lang="en-US" sz="2100" dirty="0"/>
              <a:t>Cargo is discharged on to the wharf, or into Barges with the ship’s equipment</a:t>
            </a:r>
            <a:r>
              <a:rPr lang="ru-RU" sz="2100" dirty="0"/>
              <a:t>.</a:t>
            </a:r>
            <a:endParaRPr lang="en-US" sz="2100" dirty="0"/>
          </a:p>
          <a:p>
            <a:pPr marL="285750" indent="-285750">
              <a:buFont typeface="Arial" panose="020B0604020202020204" pitchFamily="34" charset="0"/>
              <a:buChar char="•"/>
            </a:pPr>
            <a:r>
              <a:rPr lang="en-US" sz="2100" dirty="0"/>
              <a:t>There is a floating crane capable of handling weights up to 150 Tons, and a smaller crane for weights of about 25 Tons</a:t>
            </a:r>
            <a:r>
              <a:rPr lang="ru-RU" sz="2100" dirty="0"/>
              <a:t>.</a:t>
            </a:r>
            <a:endParaRPr lang="en-US" sz="2100" dirty="0"/>
          </a:p>
          <a:p>
            <a:pPr marL="285750" indent="-285750">
              <a:buFont typeface="Arial" panose="020B0604020202020204" pitchFamily="34" charset="0"/>
              <a:buChar char="•"/>
            </a:pPr>
            <a:r>
              <a:rPr lang="en-US" sz="2100" dirty="0"/>
              <a:t>On enquiry I found that the </a:t>
            </a:r>
            <a:r>
              <a:rPr lang="en-US" sz="2100" dirty="0" err="1"/>
              <a:t>Llanstephan</a:t>
            </a:r>
            <a:r>
              <a:rPr lang="en-US" sz="2100" dirty="0"/>
              <a:t> Castle was the largest vessel to enter the Port of Archangel</a:t>
            </a:r>
            <a:r>
              <a:rPr lang="ru-RU" sz="2100" dirty="0"/>
              <a:t>.</a:t>
            </a:r>
            <a:endParaRPr lang="en-US" sz="2100" dirty="0"/>
          </a:p>
          <a:p>
            <a:pPr marL="285750" indent="-285750">
              <a:buFont typeface="Arial" panose="020B0604020202020204" pitchFamily="34" charset="0"/>
              <a:buChar char="•"/>
            </a:pPr>
            <a:r>
              <a:rPr lang="en-US" sz="2100" dirty="0"/>
              <a:t>All river traffic has to be stopped during her passage between Archangel and the sea.</a:t>
            </a:r>
          </a:p>
          <a:p>
            <a:endParaRPr lang="ru-RU" dirty="0"/>
          </a:p>
        </p:txBody>
      </p:sp>
    </p:spTree>
    <p:extLst>
      <p:ext uri="{BB962C8B-B14F-4D97-AF65-F5344CB8AC3E}">
        <p14:creationId xmlns:p14="http://schemas.microsoft.com/office/powerpoint/2010/main" val="189468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C605AA-005F-C599-0D8E-8D3424552A8E}"/>
              </a:ext>
            </a:extLst>
          </p:cNvPr>
          <p:cNvSpPr>
            <a:spLocks noGrp="1"/>
          </p:cNvSpPr>
          <p:nvPr>
            <p:ph type="title"/>
          </p:nvPr>
        </p:nvSpPr>
        <p:spPr>
          <a:xfrm>
            <a:off x="838200" y="365125"/>
            <a:ext cx="10515600" cy="491523"/>
          </a:xfrm>
        </p:spPr>
        <p:txBody>
          <a:bodyPr>
            <a:noAutofit/>
          </a:bodyPr>
          <a:lstStyle/>
          <a:p>
            <a:pPr algn="ctr"/>
            <a:r>
              <a:rPr lang="ru-RU" sz="3200" b="1" dirty="0"/>
              <a:t>Первый конвой в СССР - «Дервиш»</a:t>
            </a:r>
          </a:p>
        </p:txBody>
      </p:sp>
      <p:sp>
        <p:nvSpPr>
          <p:cNvPr id="3" name="Объект 2">
            <a:extLst>
              <a:ext uri="{FF2B5EF4-FFF2-40B4-BE49-F238E27FC236}">
                <a16:creationId xmlns:a16="http://schemas.microsoft.com/office/drawing/2014/main" id="{9165B5A0-B6CD-D0AA-CC91-559202A3E751}"/>
              </a:ext>
            </a:extLst>
          </p:cNvPr>
          <p:cNvSpPr>
            <a:spLocks noGrp="1"/>
          </p:cNvSpPr>
          <p:nvPr>
            <p:ph idx="1"/>
          </p:nvPr>
        </p:nvSpPr>
        <p:spPr>
          <a:xfrm>
            <a:off x="4518376" y="962526"/>
            <a:ext cx="7431088" cy="5669280"/>
          </a:xfrm>
        </p:spPr>
        <p:txBody>
          <a:bodyPr>
            <a:normAutofit fontScale="92500" lnSpcReduction="20000"/>
          </a:bodyPr>
          <a:lstStyle/>
          <a:p>
            <a:pPr indent="0" algn="just">
              <a:lnSpc>
                <a:spcPct val="120000"/>
              </a:lnSpc>
              <a:spcBef>
                <a:spcPts val="0"/>
              </a:spcBef>
              <a:buNone/>
            </a:pPr>
            <a:r>
              <a:rPr lang="ru-RU" sz="2300" dirty="0"/>
              <a:t>Конвой «Дервиш» прибыл в Архангельск 31 августа 1941 года. </a:t>
            </a:r>
          </a:p>
          <a:p>
            <a:pPr indent="0" algn="just">
              <a:lnSpc>
                <a:spcPct val="120000"/>
              </a:lnSpc>
              <a:spcBef>
                <a:spcPts val="0"/>
              </a:spcBef>
              <a:buNone/>
            </a:pPr>
            <a:r>
              <a:rPr lang="ru-RU" sz="2300" dirty="0"/>
              <a:t>В состав конвоя входили грузовые суда:</a:t>
            </a:r>
          </a:p>
          <a:p>
            <a:pPr indent="457200" algn="just">
              <a:lnSpc>
                <a:spcPct val="120000"/>
              </a:lnSpc>
              <a:spcBef>
                <a:spcPts val="0"/>
              </a:spcBef>
            </a:pPr>
            <a:r>
              <a:rPr lang="ru-RU" sz="2300" dirty="0"/>
              <a:t>1.	</a:t>
            </a:r>
            <a:r>
              <a:rPr lang="ru-RU" sz="2300" dirty="0" err="1"/>
              <a:t>Lancastrian</a:t>
            </a:r>
            <a:r>
              <a:rPr lang="ru-RU" sz="2300" dirty="0"/>
              <a:t> </a:t>
            </a:r>
            <a:r>
              <a:rPr lang="ru-RU" sz="2300" dirty="0" err="1"/>
              <a:t>Prince</a:t>
            </a:r>
            <a:r>
              <a:rPr lang="ru-RU" sz="2300" dirty="0"/>
              <a:t>. Груз: самолеты и оборудование для советской ПВО.</a:t>
            </a:r>
          </a:p>
          <a:p>
            <a:pPr indent="457200" algn="just">
              <a:lnSpc>
                <a:spcPct val="120000"/>
              </a:lnSpc>
              <a:spcBef>
                <a:spcPts val="0"/>
              </a:spcBef>
            </a:pPr>
            <a:r>
              <a:rPr lang="ru-RU" sz="2300" dirty="0"/>
              <a:t>2.	New </a:t>
            </a:r>
            <a:r>
              <a:rPr lang="ru-RU" sz="2300" dirty="0" err="1"/>
              <a:t>Westminster</a:t>
            </a:r>
            <a:r>
              <a:rPr lang="ru-RU" sz="2300" dirty="0"/>
              <a:t> City. Груз: военное снаряжение, включая противотанковые орудия и мины.</a:t>
            </a:r>
          </a:p>
          <a:p>
            <a:pPr indent="457200" algn="just">
              <a:lnSpc>
                <a:spcPct val="120000"/>
              </a:lnSpc>
              <a:spcBef>
                <a:spcPts val="0"/>
              </a:spcBef>
            </a:pPr>
            <a:r>
              <a:rPr lang="ru-RU" sz="2300" dirty="0"/>
              <a:t>3.	E</a:t>
            </a:r>
            <a:r>
              <a:rPr lang="en-US" sz="2300" dirty="0" err="1"/>
              <a:t>sneh</a:t>
            </a:r>
            <a:r>
              <a:rPr lang="ru-RU" sz="2300" dirty="0"/>
              <a:t>. Груз: различное военное оборудование.</a:t>
            </a:r>
          </a:p>
          <a:p>
            <a:pPr indent="457200" algn="just">
              <a:lnSpc>
                <a:spcPct val="120000"/>
              </a:lnSpc>
              <a:spcBef>
                <a:spcPts val="0"/>
              </a:spcBef>
            </a:pPr>
            <a:r>
              <a:rPr lang="ru-RU" sz="2300" dirty="0"/>
              <a:t>4.	</a:t>
            </a:r>
            <a:r>
              <a:rPr lang="ru-RU" sz="2300" dirty="0" err="1"/>
              <a:t>Trehata</a:t>
            </a:r>
            <a:r>
              <a:rPr lang="ru-RU" sz="2300" dirty="0"/>
              <a:t>. Груз: дополнительные военные припасы.</a:t>
            </a:r>
          </a:p>
          <a:p>
            <a:pPr indent="457200" algn="just">
              <a:lnSpc>
                <a:spcPct val="120000"/>
              </a:lnSpc>
              <a:spcBef>
                <a:spcPts val="0"/>
              </a:spcBef>
            </a:pPr>
            <a:r>
              <a:rPr lang="ru-RU" sz="2300" dirty="0"/>
              <a:t>5.	</a:t>
            </a:r>
            <a:r>
              <a:rPr lang="ru-RU" sz="2300" dirty="0" err="1"/>
              <a:t>Llanstephan</a:t>
            </a:r>
            <a:r>
              <a:rPr lang="ru-RU" sz="2300" dirty="0"/>
              <a:t> Castle. Груз: военная обувь и каучук, истребители, летчики и техперсонал для операции «Бенедикт». </a:t>
            </a:r>
          </a:p>
          <a:p>
            <a:pPr indent="457200" algn="just">
              <a:lnSpc>
                <a:spcPct val="120000"/>
              </a:lnSpc>
              <a:spcBef>
                <a:spcPts val="0"/>
              </a:spcBef>
            </a:pPr>
            <a:r>
              <a:rPr lang="ru-RU" sz="2300" dirty="0"/>
              <a:t>6.	</a:t>
            </a:r>
            <a:r>
              <a:rPr lang="ru-RU" sz="2300" dirty="0" err="1"/>
              <a:t>Aldersdale</a:t>
            </a:r>
            <a:r>
              <a:rPr lang="ru-RU" sz="2300" dirty="0"/>
              <a:t> (</a:t>
            </a:r>
            <a:r>
              <a:rPr lang="ru-RU" sz="2300" dirty="0" err="1"/>
              <a:t>Fleet</a:t>
            </a:r>
            <a:r>
              <a:rPr lang="ru-RU" sz="2300" dirty="0"/>
              <a:t> </a:t>
            </a:r>
            <a:r>
              <a:rPr lang="ru-RU" sz="2300" dirty="0" err="1"/>
              <a:t>Oiler</a:t>
            </a:r>
            <a:r>
              <a:rPr lang="ru-RU" sz="2300" dirty="0"/>
              <a:t>). Груз: топливо для военных операций.</a:t>
            </a:r>
          </a:p>
          <a:p>
            <a:pPr indent="457200" algn="just">
              <a:lnSpc>
                <a:spcPct val="120000"/>
              </a:lnSpc>
              <a:spcBef>
                <a:spcPts val="0"/>
              </a:spcBef>
            </a:pPr>
            <a:r>
              <a:rPr lang="ru-RU" sz="2300" dirty="0"/>
              <a:t>7.	</a:t>
            </a:r>
            <a:r>
              <a:rPr lang="ru-RU" sz="2300" dirty="0" err="1"/>
              <a:t>Alchiba</a:t>
            </a:r>
            <a:r>
              <a:rPr lang="ru-RU" sz="2300" dirty="0"/>
              <a:t> (голландское грузовое судно).  Груз: различные предметы снабжения, способствующие оказанию общей военной помощи. </a:t>
            </a:r>
          </a:p>
          <a:p>
            <a:endParaRPr lang="ru-RU" dirty="0"/>
          </a:p>
        </p:txBody>
      </p:sp>
      <p:pic>
        <p:nvPicPr>
          <p:cNvPr id="4" name="Рисунок 3">
            <a:extLst>
              <a:ext uri="{FF2B5EF4-FFF2-40B4-BE49-F238E27FC236}">
                <a16:creationId xmlns:a16="http://schemas.microsoft.com/office/drawing/2014/main" id="{2B66EACE-1CFD-C15F-4472-B7F3745C2CA1}"/>
              </a:ext>
            </a:extLst>
          </p:cNvPr>
          <p:cNvPicPr>
            <a:picLocks noChangeAspect="1"/>
          </p:cNvPicPr>
          <p:nvPr/>
        </p:nvPicPr>
        <p:blipFill>
          <a:blip r:embed="rId2"/>
          <a:stretch>
            <a:fillRect/>
          </a:stretch>
        </p:blipFill>
        <p:spPr>
          <a:xfrm>
            <a:off x="379156" y="856648"/>
            <a:ext cx="3921609" cy="2780777"/>
          </a:xfrm>
          <a:prstGeom prst="rect">
            <a:avLst/>
          </a:prstGeom>
        </p:spPr>
      </p:pic>
      <p:pic>
        <p:nvPicPr>
          <p:cNvPr id="5" name="Рисунок 4">
            <a:extLst>
              <a:ext uri="{FF2B5EF4-FFF2-40B4-BE49-F238E27FC236}">
                <a16:creationId xmlns:a16="http://schemas.microsoft.com/office/drawing/2014/main" id="{9B3219C3-6B3B-85F3-DBF8-D32395A9A18C}"/>
              </a:ext>
            </a:extLst>
          </p:cNvPr>
          <p:cNvPicPr>
            <a:picLocks noChangeAspect="1"/>
          </p:cNvPicPr>
          <p:nvPr/>
        </p:nvPicPr>
        <p:blipFill>
          <a:blip r:embed="rId3"/>
          <a:stretch>
            <a:fillRect/>
          </a:stretch>
        </p:blipFill>
        <p:spPr>
          <a:xfrm>
            <a:off x="379156" y="3851029"/>
            <a:ext cx="3921609" cy="2611330"/>
          </a:xfrm>
          <a:prstGeom prst="rect">
            <a:avLst/>
          </a:prstGeom>
        </p:spPr>
      </p:pic>
    </p:spTree>
    <p:extLst>
      <p:ext uri="{BB962C8B-B14F-4D97-AF65-F5344CB8AC3E}">
        <p14:creationId xmlns:p14="http://schemas.microsoft.com/office/powerpoint/2010/main" val="1420248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2AE079-DBA6-2EEB-8488-2040E3EF9020}"/>
              </a:ext>
            </a:extLst>
          </p:cNvPr>
          <p:cNvSpPr>
            <a:spLocks noGrp="1"/>
          </p:cNvSpPr>
          <p:nvPr>
            <p:ph type="title"/>
          </p:nvPr>
        </p:nvSpPr>
        <p:spPr>
          <a:xfrm>
            <a:off x="838200" y="365125"/>
            <a:ext cx="10515600" cy="395271"/>
          </a:xfrm>
        </p:spPr>
        <p:txBody>
          <a:bodyPr>
            <a:noAutofit/>
          </a:bodyPr>
          <a:lstStyle/>
          <a:p>
            <a:pPr algn="ctr"/>
            <a:r>
              <a:rPr lang="ru-RU" sz="3200" b="1" dirty="0"/>
              <a:t>Первый конвой в СССР «Дервиш»</a:t>
            </a:r>
          </a:p>
        </p:txBody>
      </p:sp>
      <p:sp>
        <p:nvSpPr>
          <p:cNvPr id="5" name="TextBox 4">
            <a:extLst>
              <a:ext uri="{FF2B5EF4-FFF2-40B4-BE49-F238E27FC236}">
                <a16:creationId xmlns:a16="http://schemas.microsoft.com/office/drawing/2014/main" id="{3F3EF94D-B896-3A93-9644-643EE174FA70}"/>
              </a:ext>
            </a:extLst>
          </p:cNvPr>
          <p:cNvSpPr txBox="1"/>
          <p:nvPr/>
        </p:nvSpPr>
        <p:spPr>
          <a:xfrm>
            <a:off x="5746282" y="760396"/>
            <a:ext cx="6266046" cy="5601533"/>
          </a:xfrm>
          <a:prstGeom prst="rect">
            <a:avLst/>
          </a:prstGeom>
          <a:noFill/>
        </p:spPr>
        <p:txBody>
          <a:bodyPr wrap="square" rtlCol="0">
            <a:spAutoFit/>
          </a:bodyPr>
          <a:lstStyle/>
          <a:p>
            <a:r>
              <a:rPr lang="ru-RU" sz="2000" i="1" dirty="0"/>
              <a:t>Воспоминания моряка судна </a:t>
            </a:r>
            <a:r>
              <a:rPr lang="en-US" sz="2000" i="1" dirty="0"/>
              <a:t>S.S. New Westminster City:</a:t>
            </a:r>
          </a:p>
          <a:p>
            <a:r>
              <a:rPr lang="en-US" sz="2000" dirty="0"/>
              <a:t>“Large crates which contained “</a:t>
            </a:r>
            <a:r>
              <a:rPr lang="en-US" sz="2000" dirty="0" err="1"/>
              <a:t>Kittyhawks</a:t>
            </a:r>
            <a:r>
              <a:rPr lang="en-US" sz="2000" dirty="0"/>
              <a:t>” and fighter planes from the USA were clearly stenciled “Goods for Russian” and “Murmansk or Arkhangelsk”.</a:t>
            </a:r>
          </a:p>
          <a:p>
            <a:r>
              <a:rPr lang="en-US" sz="2000" dirty="0"/>
              <a:t> </a:t>
            </a:r>
          </a:p>
          <a:p>
            <a:r>
              <a:rPr lang="ru-RU" sz="2000" i="1" dirty="0"/>
              <a:t>Воспоминания офицера Королевских ВВС о встрече с русскими в порту Архангельска:</a:t>
            </a:r>
            <a:endParaRPr lang="en-US" sz="2000" i="1" dirty="0"/>
          </a:p>
          <a:p>
            <a:r>
              <a:rPr lang="en-US" sz="2000" dirty="0"/>
              <a:t>“I saw a couple of old Russian lumber-men and a party of a dozen Russian girls sawing up and </a:t>
            </a:r>
            <a:r>
              <a:rPr lang="en-US" sz="2000" b="1" dirty="0"/>
              <a:t>loading timber into lorries </a:t>
            </a:r>
            <a:r>
              <a:rPr lang="en-US" sz="2000" dirty="0"/>
              <a:t>as they arrived </a:t>
            </a:r>
            <a:r>
              <a:rPr lang="en-US" sz="2000" b="1" dirty="0"/>
              <a:t>at the dockside</a:t>
            </a:r>
            <a:r>
              <a:rPr lang="en-US" sz="2000" dirty="0"/>
              <a:t>. After they had loaded up all the timber that was in sight, they mover off to the next railway-shed, and from the coming and going of lorries it was obvious that the sawing and loading up was still going forward. </a:t>
            </a:r>
          </a:p>
          <a:p>
            <a:endParaRPr lang="en-US" sz="1000" dirty="0"/>
          </a:p>
          <a:p>
            <a:r>
              <a:rPr lang="en-US" sz="2000" dirty="0"/>
              <a:t>The party was under command of a girl about twenty, a qualified engineer”.</a:t>
            </a:r>
          </a:p>
          <a:p>
            <a:endParaRPr lang="en-US" dirty="0"/>
          </a:p>
        </p:txBody>
      </p:sp>
      <p:sp>
        <p:nvSpPr>
          <p:cNvPr id="6" name="TextBox 5">
            <a:extLst>
              <a:ext uri="{FF2B5EF4-FFF2-40B4-BE49-F238E27FC236}">
                <a16:creationId xmlns:a16="http://schemas.microsoft.com/office/drawing/2014/main" id="{1B97DC4E-5798-BFAA-5B6B-D93FA4F53703}"/>
              </a:ext>
            </a:extLst>
          </p:cNvPr>
          <p:cNvSpPr txBox="1"/>
          <p:nvPr/>
        </p:nvSpPr>
        <p:spPr>
          <a:xfrm>
            <a:off x="701024" y="4768041"/>
            <a:ext cx="4843127" cy="1015663"/>
          </a:xfrm>
          <a:prstGeom prst="rect">
            <a:avLst/>
          </a:prstGeom>
          <a:noFill/>
        </p:spPr>
        <p:txBody>
          <a:bodyPr wrap="square" rtlCol="0">
            <a:spAutoFit/>
          </a:bodyPr>
          <a:lstStyle/>
          <a:p>
            <a:r>
              <a:rPr lang="en-US" dirty="0"/>
              <a:t>“</a:t>
            </a:r>
            <a:r>
              <a:rPr lang="en-US" sz="2000" dirty="0"/>
              <a:t>The whole thing was, on their part, a marvelous exhibition of enthusiasm, energy and concentration” </a:t>
            </a:r>
          </a:p>
        </p:txBody>
      </p:sp>
      <p:pic>
        <p:nvPicPr>
          <p:cNvPr id="7" name="Рисунок 6">
            <a:extLst>
              <a:ext uri="{FF2B5EF4-FFF2-40B4-BE49-F238E27FC236}">
                <a16:creationId xmlns:a16="http://schemas.microsoft.com/office/drawing/2014/main" id="{77CA308D-4267-CB29-B8EC-78444D413A52}"/>
              </a:ext>
            </a:extLst>
          </p:cNvPr>
          <p:cNvPicPr>
            <a:picLocks noChangeAspect="1"/>
          </p:cNvPicPr>
          <p:nvPr/>
        </p:nvPicPr>
        <p:blipFill>
          <a:blip r:embed="rId2"/>
          <a:stretch>
            <a:fillRect/>
          </a:stretch>
        </p:blipFill>
        <p:spPr>
          <a:xfrm>
            <a:off x="701024" y="879435"/>
            <a:ext cx="4843127" cy="3769567"/>
          </a:xfrm>
          <a:prstGeom prst="rect">
            <a:avLst/>
          </a:prstGeom>
        </p:spPr>
      </p:pic>
    </p:spTree>
    <p:extLst>
      <p:ext uri="{BB962C8B-B14F-4D97-AF65-F5344CB8AC3E}">
        <p14:creationId xmlns:p14="http://schemas.microsoft.com/office/powerpoint/2010/main" val="177361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4CF6456-22B7-8112-C165-3EF763D70448}"/>
              </a:ext>
            </a:extLst>
          </p:cNvPr>
          <p:cNvSpPr>
            <a:spLocks noGrp="1"/>
          </p:cNvSpPr>
          <p:nvPr>
            <p:ph idx="1"/>
          </p:nvPr>
        </p:nvSpPr>
        <p:spPr>
          <a:xfrm>
            <a:off x="645694" y="696475"/>
            <a:ext cx="10515600" cy="4351338"/>
          </a:xfrm>
        </p:spPr>
        <p:txBody>
          <a:bodyPr>
            <a:normAutofit/>
          </a:bodyPr>
          <a:lstStyle/>
          <a:p>
            <a:r>
              <a:rPr lang="ru-RU" sz="2000" dirty="0"/>
              <a:t>Восемнадцать американских верфей построили 2 710 кораблей «Либерти» в период с 1941 по 1945 год (в среднем по три корабля каждые два дня).</a:t>
            </a:r>
          </a:p>
        </p:txBody>
      </p:sp>
      <p:pic>
        <p:nvPicPr>
          <p:cNvPr id="4" name="Рисунок 3">
            <a:extLst>
              <a:ext uri="{FF2B5EF4-FFF2-40B4-BE49-F238E27FC236}">
                <a16:creationId xmlns:a16="http://schemas.microsoft.com/office/drawing/2014/main" id="{DBDB0D0A-27A4-4DB7-71C7-A66A1551ABAE}"/>
              </a:ext>
            </a:extLst>
          </p:cNvPr>
          <p:cNvPicPr>
            <a:picLocks noChangeAspect="1"/>
          </p:cNvPicPr>
          <p:nvPr/>
        </p:nvPicPr>
        <p:blipFill>
          <a:blip r:embed="rId2"/>
          <a:srcRect l="4816" t="9389" r="158"/>
          <a:stretch/>
        </p:blipFill>
        <p:spPr>
          <a:xfrm>
            <a:off x="303193" y="1357161"/>
            <a:ext cx="11585609" cy="3291172"/>
          </a:xfrm>
          <a:prstGeom prst="rect">
            <a:avLst/>
          </a:prstGeom>
        </p:spPr>
      </p:pic>
      <p:sp>
        <p:nvSpPr>
          <p:cNvPr id="5" name="TextBox 4">
            <a:extLst>
              <a:ext uri="{FF2B5EF4-FFF2-40B4-BE49-F238E27FC236}">
                <a16:creationId xmlns:a16="http://schemas.microsoft.com/office/drawing/2014/main" id="{8F4E756A-9ECD-6EC5-9320-7DDD594A152D}"/>
              </a:ext>
            </a:extLst>
          </p:cNvPr>
          <p:cNvSpPr txBox="1"/>
          <p:nvPr/>
        </p:nvSpPr>
        <p:spPr>
          <a:xfrm>
            <a:off x="1114925" y="173255"/>
            <a:ext cx="9962147" cy="523220"/>
          </a:xfrm>
          <a:prstGeom prst="rect">
            <a:avLst/>
          </a:prstGeom>
          <a:noFill/>
        </p:spPr>
        <p:txBody>
          <a:bodyPr wrap="square" rtlCol="0">
            <a:spAutoFit/>
          </a:bodyPr>
          <a:lstStyle/>
          <a:p>
            <a:pPr algn="ctr"/>
            <a:r>
              <a:rPr lang="ru-RU" sz="2800" dirty="0"/>
              <a:t>Суда типа «Либерти»</a:t>
            </a:r>
          </a:p>
        </p:txBody>
      </p:sp>
      <p:sp>
        <p:nvSpPr>
          <p:cNvPr id="2" name="TextBox 1">
            <a:extLst>
              <a:ext uri="{FF2B5EF4-FFF2-40B4-BE49-F238E27FC236}">
                <a16:creationId xmlns:a16="http://schemas.microsoft.com/office/drawing/2014/main" id="{4F51CB54-46EA-D68C-005A-F72929BB8797}"/>
              </a:ext>
            </a:extLst>
          </p:cNvPr>
          <p:cNvSpPr txBox="1"/>
          <p:nvPr/>
        </p:nvSpPr>
        <p:spPr>
          <a:xfrm>
            <a:off x="450780" y="4693870"/>
            <a:ext cx="11290434" cy="1015663"/>
          </a:xfrm>
          <a:prstGeom prst="rect">
            <a:avLst/>
          </a:prstGeom>
          <a:noFill/>
        </p:spPr>
        <p:txBody>
          <a:bodyPr wrap="square" rtlCol="0">
            <a:spAutoFit/>
          </a:bodyPr>
          <a:lstStyle/>
          <a:p>
            <a:pPr marL="285750" indent="-285750">
              <a:buFont typeface="Arial" panose="020B0604020202020204" pitchFamily="34" charset="0"/>
              <a:buChar char="•"/>
            </a:pPr>
            <a:r>
              <a:rPr lang="ru-RU" sz="2000" dirty="0"/>
              <a:t>Рабочие собирали сборные секции по принципу конвейера. </a:t>
            </a:r>
          </a:p>
          <a:p>
            <a:pPr marL="285750" indent="-285750">
              <a:buFont typeface="Arial" panose="020B0604020202020204" pitchFamily="34" charset="0"/>
              <a:buChar char="•"/>
            </a:pPr>
            <a:r>
              <a:rPr lang="ru-RU" sz="2000" dirty="0"/>
              <a:t>В первый год на строительство одного корабля «Либерти» уходило около 230 дней. </a:t>
            </a:r>
          </a:p>
          <a:p>
            <a:pPr marL="285750" indent="-285750">
              <a:buFont typeface="Arial" panose="020B0604020202020204" pitchFamily="34" charset="0"/>
              <a:buChar char="•"/>
            </a:pPr>
            <a:r>
              <a:rPr lang="ru-RU" sz="2000" dirty="0"/>
              <a:t>В 1943 году на воду спускали по три новых корабля в день.</a:t>
            </a:r>
          </a:p>
        </p:txBody>
      </p:sp>
    </p:spTree>
    <p:extLst>
      <p:ext uri="{BB962C8B-B14F-4D97-AF65-F5344CB8AC3E}">
        <p14:creationId xmlns:p14="http://schemas.microsoft.com/office/powerpoint/2010/main" val="355422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F453029C-6390-2FFF-0531-373155346D4D}"/>
              </a:ext>
            </a:extLst>
          </p:cNvPr>
          <p:cNvPicPr>
            <a:picLocks noGrp="1" noChangeAspect="1"/>
          </p:cNvPicPr>
          <p:nvPr>
            <p:ph idx="1"/>
          </p:nvPr>
        </p:nvPicPr>
        <p:blipFill>
          <a:blip r:embed="rId2"/>
          <a:stretch>
            <a:fillRect/>
          </a:stretch>
        </p:blipFill>
        <p:spPr>
          <a:xfrm>
            <a:off x="240238" y="160455"/>
            <a:ext cx="4245136" cy="3410259"/>
          </a:xfrm>
          <a:prstGeom prst="rect">
            <a:avLst/>
          </a:prstGeom>
        </p:spPr>
      </p:pic>
      <p:pic>
        <p:nvPicPr>
          <p:cNvPr id="5" name="Рисунок 4">
            <a:extLst>
              <a:ext uri="{FF2B5EF4-FFF2-40B4-BE49-F238E27FC236}">
                <a16:creationId xmlns:a16="http://schemas.microsoft.com/office/drawing/2014/main" id="{7D682189-A4A6-F010-2319-96F428C178F2}"/>
              </a:ext>
            </a:extLst>
          </p:cNvPr>
          <p:cNvPicPr>
            <a:picLocks noChangeAspect="1"/>
          </p:cNvPicPr>
          <p:nvPr/>
        </p:nvPicPr>
        <p:blipFill>
          <a:blip r:embed="rId3"/>
          <a:stretch>
            <a:fillRect/>
          </a:stretch>
        </p:blipFill>
        <p:spPr>
          <a:xfrm>
            <a:off x="4769786" y="160455"/>
            <a:ext cx="3769154" cy="3385956"/>
          </a:xfrm>
          <a:prstGeom prst="rect">
            <a:avLst/>
          </a:prstGeom>
        </p:spPr>
      </p:pic>
      <p:sp>
        <p:nvSpPr>
          <p:cNvPr id="7" name="TextBox 6">
            <a:extLst>
              <a:ext uri="{FF2B5EF4-FFF2-40B4-BE49-F238E27FC236}">
                <a16:creationId xmlns:a16="http://schemas.microsoft.com/office/drawing/2014/main" id="{238B225C-722A-A8DE-24CF-B26DA5A480BE}"/>
              </a:ext>
            </a:extLst>
          </p:cNvPr>
          <p:cNvSpPr txBox="1"/>
          <p:nvPr/>
        </p:nvSpPr>
        <p:spPr>
          <a:xfrm>
            <a:off x="8538940" y="1289067"/>
            <a:ext cx="3412822" cy="1938992"/>
          </a:xfrm>
          <a:prstGeom prst="rect">
            <a:avLst/>
          </a:prstGeom>
          <a:noFill/>
        </p:spPr>
        <p:txBody>
          <a:bodyPr wrap="square">
            <a:spAutoFit/>
          </a:bodyPr>
          <a:lstStyle/>
          <a:p>
            <a:r>
              <a:rPr lang="en-US" sz="2400" dirty="0"/>
              <a:t>Winston Churchill once described the crews of these convoys as having made </a:t>
            </a:r>
            <a:r>
              <a:rPr lang="en-US" sz="2400" b="1" dirty="0"/>
              <a:t>'the worst journey in the world'</a:t>
            </a:r>
            <a:endParaRPr lang="ru-RU" sz="2400" b="1" dirty="0"/>
          </a:p>
        </p:txBody>
      </p:sp>
      <p:sp>
        <p:nvSpPr>
          <p:cNvPr id="9" name="TextBox 8">
            <a:extLst>
              <a:ext uri="{FF2B5EF4-FFF2-40B4-BE49-F238E27FC236}">
                <a16:creationId xmlns:a16="http://schemas.microsoft.com/office/drawing/2014/main" id="{F428126A-062C-2A0E-F642-91191FA92336}"/>
              </a:ext>
            </a:extLst>
          </p:cNvPr>
          <p:cNvSpPr txBox="1"/>
          <p:nvPr/>
        </p:nvSpPr>
        <p:spPr>
          <a:xfrm>
            <a:off x="586746" y="3629942"/>
            <a:ext cx="10982819" cy="2785378"/>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000" dirty="0"/>
              <a:t>Accounts of the severity of the cold relate to oil being barely liquid in machinery. Your eyelashes and eyebrow froze; your eyes were very sore with the fierce winds blowing into them. </a:t>
            </a:r>
          </a:p>
          <a:p>
            <a:pPr marL="285750" indent="-285750">
              <a:spcAft>
                <a:spcPts val="600"/>
              </a:spcAft>
              <a:buFont typeface="Arial" panose="020B0604020202020204" pitchFamily="34" charset="0"/>
              <a:buChar char="•"/>
            </a:pPr>
            <a:r>
              <a:rPr lang="en-US" sz="2000" dirty="0"/>
              <a:t>Dad also spoke of oilskins freezing solid and of men coming off watch with ice across their shoulders frozen solid and you could hear it crack as it warmed in the lower decks. </a:t>
            </a:r>
          </a:p>
          <a:p>
            <a:pPr marL="285750" indent="-285750">
              <a:spcAft>
                <a:spcPts val="600"/>
              </a:spcAft>
              <a:buFont typeface="Arial" panose="020B0604020202020204" pitchFamily="34" charset="0"/>
              <a:buChar char="•"/>
            </a:pPr>
            <a:r>
              <a:rPr lang="en-US" sz="2000" dirty="0"/>
              <a:t>I can remember Dad telling us how you must NEVER take your gloves off or touch any rails for the hand would immediately freeze on to rail and to remove your hand was to remove a layer of skin, very painful. </a:t>
            </a:r>
          </a:p>
          <a:p>
            <a:pPr marL="285750" indent="-285750">
              <a:spcAft>
                <a:spcPts val="600"/>
              </a:spcAft>
              <a:buFont typeface="Arial" panose="020B0604020202020204" pitchFamily="34" charset="0"/>
              <a:buChar char="•"/>
            </a:pPr>
            <a:r>
              <a:rPr lang="en-US" sz="2000" dirty="0"/>
              <a:t>On returning from watch many men were unable to get out of protective clothing unaided.</a:t>
            </a:r>
            <a:endParaRPr lang="ru-RU" sz="2000" dirty="0"/>
          </a:p>
        </p:txBody>
      </p:sp>
    </p:spTree>
    <p:extLst>
      <p:ext uri="{BB962C8B-B14F-4D97-AF65-F5344CB8AC3E}">
        <p14:creationId xmlns:p14="http://schemas.microsoft.com/office/powerpoint/2010/main" val="15956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AAC7D96D-8ABD-EA7C-6D91-6A7E1619D0C2}"/>
              </a:ext>
            </a:extLst>
          </p:cNvPr>
          <p:cNvPicPr>
            <a:picLocks noGrp="1" noChangeAspect="1"/>
          </p:cNvPicPr>
          <p:nvPr>
            <p:ph idx="1"/>
          </p:nvPr>
        </p:nvPicPr>
        <p:blipFill>
          <a:blip r:embed="rId2"/>
          <a:stretch>
            <a:fillRect/>
          </a:stretch>
        </p:blipFill>
        <p:spPr>
          <a:xfrm>
            <a:off x="269507" y="109906"/>
            <a:ext cx="4246345" cy="3121064"/>
          </a:xfrm>
          <a:prstGeom prst="rect">
            <a:avLst/>
          </a:prstGeom>
        </p:spPr>
      </p:pic>
      <p:pic>
        <p:nvPicPr>
          <p:cNvPr id="8" name="Рисунок 7">
            <a:extLst>
              <a:ext uri="{FF2B5EF4-FFF2-40B4-BE49-F238E27FC236}">
                <a16:creationId xmlns:a16="http://schemas.microsoft.com/office/drawing/2014/main" id="{07CADF43-BF7A-E851-0EC9-264B2707B886}"/>
              </a:ext>
            </a:extLst>
          </p:cNvPr>
          <p:cNvPicPr>
            <a:picLocks noChangeAspect="1"/>
          </p:cNvPicPr>
          <p:nvPr/>
        </p:nvPicPr>
        <p:blipFill>
          <a:blip r:embed="rId3"/>
          <a:stretch>
            <a:fillRect/>
          </a:stretch>
        </p:blipFill>
        <p:spPr>
          <a:xfrm>
            <a:off x="269507" y="3362487"/>
            <a:ext cx="4246345" cy="3171489"/>
          </a:xfrm>
          <a:prstGeom prst="rect">
            <a:avLst/>
          </a:prstGeom>
        </p:spPr>
      </p:pic>
      <p:sp>
        <p:nvSpPr>
          <p:cNvPr id="9" name="TextBox 8">
            <a:extLst>
              <a:ext uri="{FF2B5EF4-FFF2-40B4-BE49-F238E27FC236}">
                <a16:creationId xmlns:a16="http://schemas.microsoft.com/office/drawing/2014/main" id="{EF481F75-BD70-CE0F-8A88-8E3505A3C8CF}"/>
              </a:ext>
            </a:extLst>
          </p:cNvPr>
          <p:cNvSpPr txBox="1"/>
          <p:nvPr/>
        </p:nvSpPr>
        <p:spPr>
          <a:xfrm>
            <a:off x="4726806" y="192388"/>
            <a:ext cx="3657600" cy="3170099"/>
          </a:xfrm>
          <a:prstGeom prst="rect">
            <a:avLst/>
          </a:prstGeom>
          <a:noFill/>
        </p:spPr>
        <p:txBody>
          <a:bodyPr wrap="square" rtlCol="0">
            <a:spAutoFit/>
          </a:bodyPr>
          <a:lstStyle/>
          <a:p>
            <a:r>
              <a:rPr lang="en-US" sz="2000" dirty="0"/>
              <a:t>“Dad described the severe cold, combined with the spray from the mountainous waves caused ice to form on the ship's superstructure and deck fittings, bringing with it the fear that the ship might capsize. Dad and the crew were continuously employed in chipping ice to safeguard the ship”</a:t>
            </a:r>
            <a:endParaRPr lang="ru-RU" sz="2000" dirty="0"/>
          </a:p>
        </p:txBody>
      </p:sp>
      <p:pic>
        <p:nvPicPr>
          <p:cNvPr id="10" name="Рисунок 9">
            <a:extLst>
              <a:ext uri="{FF2B5EF4-FFF2-40B4-BE49-F238E27FC236}">
                <a16:creationId xmlns:a16="http://schemas.microsoft.com/office/drawing/2014/main" id="{1488F33B-4737-05C3-6C38-8BEC4C03DB41}"/>
              </a:ext>
            </a:extLst>
          </p:cNvPr>
          <p:cNvPicPr>
            <a:picLocks noChangeAspect="1"/>
          </p:cNvPicPr>
          <p:nvPr/>
        </p:nvPicPr>
        <p:blipFill>
          <a:blip r:embed="rId4"/>
          <a:stretch>
            <a:fillRect/>
          </a:stretch>
        </p:blipFill>
        <p:spPr>
          <a:xfrm>
            <a:off x="8595361" y="490854"/>
            <a:ext cx="3327132" cy="5855315"/>
          </a:xfrm>
          <a:prstGeom prst="rect">
            <a:avLst/>
          </a:prstGeom>
        </p:spPr>
      </p:pic>
      <p:sp>
        <p:nvSpPr>
          <p:cNvPr id="11" name="TextBox 10">
            <a:extLst>
              <a:ext uri="{FF2B5EF4-FFF2-40B4-BE49-F238E27FC236}">
                <a16:creationId xmlns:a16="http://schemas.microsoft.com/office/drawing/2014/main" id="{CBBA5980-5ABB-01C8-2EC3-9D593D9DD292}"/>
              </a:ext>
            </a:extLst>
          </p:cNvPr>
          <p:cNvSpPr txBox="1"/>
          <p:nvPr/>
        </p:nvSpPr>
        <p:spPr>
          <a:xfrm>
            <a:off x="4726806" y="3898232"/>
            <a:ext cx="3522045" cy="2246769"/>
          </a:xfrm>
          <a:prstGeom prst="rect">
            <a:avLst/>
          </a:prstGeom>
          <a:noFill/>
        </p:spPr>
        <p:txBody>
          <a:bodyPr wrap="square" rtlCol="0">
            <a:spAutoFit/>
          </a:bodyPr>
          <a:lstStyle/>
          <a:p>
            <a:r>
              <a:rPr lang="en-US" sz="2000" dirty="0"/>
              <a:t>“The ship would soon resemble a floating iceberg. At such times it was essential to keep the upper deck clear of ice and snow by means of axes, steam hoses, huge spanners </a:t>
            </a:r>
            <a:r>
              <a:rPr lang="en-US" sz="2000" dirty="0" err="1"/>
              <a:t>etc</a:t>
            </a:r>
            <a:r>
              <a:rPr lang="en-US" sz="2000" dirty="0"/>
              <a:t> or the ship would become top heavy”</a:t>
            </a:r>
            <a:endParaRPr lang="ru-RU" sz="2000" dirty="0"/>
          </a:p>
        </p:txBody>
      </p:sp>
      <p:sp>
        <p:nvSpPr>
          <p:cNvPr id="2" name="TextBox 1">
            <a:extLst>
              <a:ext uri="{FF2B5EF4-FFF2-40B4-BE49-F238E27FC236}">
                <a16:creationId xmlns:a16="http://schemas.microsoft.com/office/drawing/2014/main" id="{169958E3-08C9-B1E3-3B01-B90DE3A8025C}"/>
              </a:ext>
            </a:extLst>
          </p:cNvPr>
          <p:cNvSpPr txBox="1"/>
          <p:nvPr/>
        </p:nvSpPr>
        <p:spPr>
          <a:xfrm>
            <a:off x="4604986" y="3204483"/>
            <a:ext cx="3765684" cy="592150"/>
          </a:xfrm>
          <a:prstGeom prst="rect">
            <a:avLst/>
          </a:prstGeom>
          <a:noFill/>
        </p:spPr>
        <p:txBody>
          <a:bodyPr wrap="square" rtlCol="0">
            <a:spAutoFit/>
          </a:bodyPr>
          <a:lstStyle/>
          <a:p>
            <a:pPr algn="r">
              <a:lnSpc>
                <a:spcPct val="120000"/>
              </a:lnSpc>
            </a:pPr>
            <a:r>
              <a:rPr lang="ru-RU" sz="1400" i="1" dirty="0">
                <a:effectLst/>
                <a:ea typeface="Times New Roman" panose="02020603050405020304" pitchFamily="18" charset="0"/>
              </a:rPr>
              <a:t>Из воспоминаний Адриана Уайта, сына ветерана Северных конвоев </a:t>
            </a:r>
            <a:endParaRPr lang="ru-RU" dirty="0"/>
          </a:p>
        </p:txBody>
      </p:sp>
    </p:spTree>
    <p:extLst>
      <p:ext uri="{BB962C8B-B14F-4D97-AF65-F5344CB8AC3E}">
        <p14:creationId xmlns:p14="http://schemas.microsoft.com/office/powerpoint/2010/main" val="131726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3428C3E8-BC5D-7359-AABA-9B19DCB58E91}"/>
              </a:ext>
            </a:extLst>
          </p:cNvPr>
          <p:cNvPicPr>
            <a:picLocks noGrp="1" noChangeAspect="1"/>
          </p:cNvPicPr>
          <p:nvPr>
            <p:ph idx="1"/>
          </p:nvPr>
        </p:nvPicPr>
        <p:blipFill>
          <a:blip r:embed="rId2"/>
          <a:stretch>
            <a:fillRect/>
          </a:stretch>
        </p:blipFill>
        <p:spPr>
          <a:xfrm>
            <a:off x="811881" y="121954"/>
            <a:ext cx="4199824" cy="3230634"/>
          </a:xfrm>
          <a:prstGeom prst="rect">
            <a:avLst/>
          </a:prstGeom>
        </p:spPr>
      </p:pic>
      <p:pic>
        <p:nvPicPr>
          <p:cNvPr id="5" name="Рисунок 4">
            <a:extLst>
              <a:ext uri="{FF2B5EF4-FFF2-40B4-BE49-F238E27FC236}">
                <a16:creationId xmlns:a16="http://schemas.microsoft.com/office/drawing/2014/main" id="{F2A2F913-6568-10C2-E0E3-685533FBBFE8}"/>
              </a:ext>
            </a:extLst>
          </p:cNvPr>
          <p:cNvPicPr>
            <a:picLocks noChangeAspect="1"/>
          </p:cNvPicPr>
          <p:nvPr/>
        </p:nvPicPr>
        <p:blipFill>
          <a:blip r:embed="rId3"/>
          <a:stretch>
            <a:fillRect/>
          </a:stretch>
        </p:blipFill>
        <p:spPr>
          <a:xfrm>
            <a:off x="6660681" y="113926"/>
            <a:ext cx="4031681" cy="3238662"/>
          </a:xfrm>
          <a:prstGeom prst="rect">
            <a:avLst/>
          </a:prstGeom>
        </p:spPr>
      </p:pic>
      <p:sp>
        <p:nvSpPr>
          <p:cNvPr id="6" name="TextBox 5">
            <a:extLst>
              <a:ext uri="{FF2B5EF4-FFF2-40B4-BE49-F238E27FC236}">
                <a16:creationId xmlns:a16="http://schemas.microsoft.com/office/drawing/2014/main" id="{474C71F4-7DAD-59E6-DEFB-C1F1982C7E6A}"/>
              </a:ext>
            </a:extLst>
          </p:cNvPr>
          <p:cNvSpPr txBox="1"/>
          <p:nvPr/>
        </p:nvSpPr>
        <p:spPr>
          <a:xfrm>
            <a:off x="616016" y="3638349"/>
            <a:ext cx="10568539" cy="2554545"/>
          </a:xfrm>
          <a:prstGeom prst="rect">
            <a:avLst/>
          </a:prstGeom>
          <a:noFill/>
        </p:spPr>
        <p:txBody>
          <a:bodyPr wrap="square" rtlCol="0">
            <a:spAutoFit/>
          </a:bodyPr>
          <a:lstStyle/>
          <a:p>
            <a:r>
              <a:rPr lang="en-US" dirty="0"/>
              <a:t>“</a:t>
            </a:r>
            <a:r>
              <a:rPr lang="en-US" sz="2000" dirty="0"/>
              <a:t>The gale force winds cut through to your bones, we ploughed through, but in the arctic, east of Bear Island, the sea channels were very narrow we had to go east with NO deviation.</a:t>
            </a:r>
          </a:p>
          <a:p>
            <a:r>
              <a:rPr lang="en-US" sz="2000" dirty="0"/>
              <a:t>The weather caused tremendous problems with fierce and unforgiving storms. The Orwell was rolling as much as 30 degrees to port and starboard. We had to use lifelines when going aft... These lifelines were fitted very firmly and anyone going aft on deck had to have a fixed lifeline around his body with a hook on to the lifeline and then gradually inch their way aft when the ship was steady. For when she (the Orwell) rolled over your feet left the deck and at 30 degrees you were hanging above the sea”</a:t>
            </a:r>
            <a:endParaRPr lang="ru-RU" sz="2000" dirty="0"/>
          </a:p>
        </p:txBody>
      </p:sp>
    </p:spTree>
    <p:extLst>
      <p:ext uri="{BB962C8B-B14F-4D97-AF65-F5344CB8AC3E}">
        <p14:creationId xmlns:p14="http://schemas.microsoft.com/office/powerpoint/2010/main" val="2326639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AC4B19-6389-B317-2062-42A0C3D31F32}"/>
              </a:ext>
            </a:extLst>
          </p:cNvPr>
          <p:cNvSpPr>
            <a:spLocks noGrp="1"/>
          </p:cNvSpPr>
          <p:nvPr>
            <p:ph type="title"/>
          </p:nvPr>
        </p:nvSpPr>
        <p:spPr>
          <a:xfrm>
            <a:off x="838200" y="365125"/>
            <a:ext cx="10515600" cy="549275"/>
          </a:xfrm>
        </p:spPr>
        <p:txBody>
          <a:bodyPr>
            <a:normAutofit/>
          </a:bodyPr>
          <a:lstStyle/>
          <a:p>
            <a:pPr algn="ctr"/>
            <a:r>
              <a:rPr lang="en-US" sz="3200" b="1" dirty="0"/>
              <a:t>PQ-17 (</a:t>
            </a:r>
            <a:r>
              <a:rPr lang="nb-NO" sz="3200" b="1" dirty="0"/>
              <a:t>1 Jul 1942 - 15 Jul 1942)</a:t>
            </a:r>
            <a:endParaRPr lang="ru-RU" sz="3200" b="1" dirty="0"/>
          </a:p>
        </p:txBody>
      </p:sp>
      <p:pic>
        <p:nvPicPr>
          <p:cNvPr id="4" name="Объект 3">
            <a:extLst>
              <a:ext uri="{FF2B5EF4-FFF2-40B4-BE49-F238E27FC236}">
                <a16:creationId xmlns:a16="http://schemas.microsoft.com/office/drawing/2014/main" id="{AC2D39A4-E7AE-26C7-18AA-A4E25DBB99EB}"/>
              </a:ext>
            </a:extLst>
          </p:cNvPr>
          <p:cNvPicPr>
            <a:picLocks noGrp="1" noChangeAspect="1"/>
          </p:cNvPicPr>
          <p:nvPr>
            <p:ph idx="1"/>
          </p:nvPr>
        </p:nvPicPr>
        <p:blipFill>
          <a:blip r:embed="rId2"/>
          <a:stretch>
            <a:fillRect/>
          </a:stretch>
        </p:blipFill>
        <p:spPr>
          <a:xfrm>
            <a:off x="684285" y="1463087"/>
            <a:ext cx="3334742" cy="2439603"/>
          </a:xfrm>
          <a:prstGeom prst="rect">
            <a:avLst/>
          </a:prstGeom>
        </p:spPr>
      </p:pic>
      <p:pic>
        <p:nvPicPr>
          <p:cNvPr id="5" name="Рисунок 4">
            <a:extLst>
              <a:ext uri="{FF2B5EF4-FFF2-40B4-BE49-F238E27FC236}">
                <a16:creationId xmlns:a16="http://schemas.microsoft.com/office/drawing/2014/main" id="{9ADD3C66-921C-287B-4EEC-FC45A0E55672}"/>
              </a:ext>
            </a:extLst>
          </p:cNvPr>
          <p:cNvPicPr>
            <a:picLocks noChangeAspect="1"/>
          </p:cNvPicPr>
          <p:nvPr/>
        </p:nvPicPr>
        <p:blipFill>
          <a:blip r:embed="rId3"/>
          <a:stretch>
            <a:fillRect/>
          </a:stretch>
        </p:blipFill>
        <p:spPr>
          <a:xfrm>
            <a:off x="684286" y="4113131"/>
            <a:ext cx="3334742" cy="2298804"/>
          </a:xfrm>
          <a:prstGeom prst="rect">
            <a:avLst/>
          </a:prstGeom>
        </p:spPr>
      </p:pic>
      <p:pic>
        <p:nvPicPr>
          <p:cNvPr id="7" name="Рисунок 6">
            <a:extLst>
              <a:ext uri="{FF2B5EF4-FFF2-40B4-BE49-F238E27FC236}">
                <a16:creationId xmlns:a16="http://schemas.microsoft.com/office/drawing/2014/main" id="{2917154C-8034-E425-94A5-8F50C4965D3D}"/>
              </a:ext>
            </a:extLst>
          </p:cNvPr>
          <p:cNvPicPr>
            <a:picLocks noChangeAspect="1"/>
          </p:cNvPicPr>
          <p:nvPr/>
        </p:nvPicPr>
        <p:blipFill>
          <a:blip r:embed="rId4"/>
          <a:stretch>
            <a:fillRect/>
          </a:stretch>
        </p:blipFill>
        <p:spPr>
          <a:xfrm>
            <a:off x="6479580" y="2597938"/>
            <a:ext cx="3942308" cy="2473125"/>
          </a:xfrm>
          <a:prstGeom prst="rect">
            <a:avLst/>
          </a:prstGeom>
        </p:spPr>
      </p:pic>
      <p:sp>
        <p:nvSpPr>
          <p:cNvPr id="8" name="TextBox 7">
            <a:extLst>
              <a:ext uri="{FF2B5EF4-FFF2-40B4-BE49-F238E27FC236}">
                <a16:creationId xmlns:a16="http://schemas.microsoft.com/office/drawing/2014/main" id="{3520ADB5-B0EF-23A2-F9A8-7C1281FD68F1}"/>
              </a:ext>
            </a:extLst>
          </p:cNvPr>
          <p:cNvSpPr txBox="1"/>
          <p:nvPr/>
        </p:nvSpPr>
        <p:spPr>
          <a:xfrm>
            <a:off x="4028000" y="2887027"/>
            <a:ext cx="1684421" cy="1015663"/>
          </a:xfrm>
          <a:prstGeom prst="rect">
            <a:avLst/>
          </a:prstGeom>
          <a:noFill/>
        </p:spPr>
        <p:txBody>
          <a:bodyPr wrap="square" rtlCol="0">
            <a:spAutoFit/>
          </a:bodyPr>
          <a:lstStyle/>
          <a:p>
            <a:r>
              <a:rPr lang="en-US" sz="2000" dirty="0"/>
              <a:t>PQ-17 leaving </a:t>
            </a:r>
            <a:r>
              <a:rPr lang="en-US" sz="2000" dirty="0" err="1"/>
              <a:t>Hvalfjordur</a:t>
            </a:r>
            <a:r>
              <a:rPr lang="en-US" sz="2000" dirty="0"/>
              <a:t>, Iceland</a:t>
            </a:r>
            <a:endParaRPr lang="ru-RU" sz="2000" dirty="0"/>
          </a:p>
        </p:txBody>
      </p:sp>
      <p:sp>
        <p:nvSpPr>
          <p:cNvPr id="9" name="TextBox 8">
            <a:extLst>
              <a:ext uri="{FF2B5EF4-FFF2-40B4-BE49-F238E27FC236}">
                <a16:creationId xmlns:a16="http://schemas.microsoft.com/office/drawing/2014/main" id="{519147C9-3D1C-4417-8AE9-8D7905338AB6}"/>
              </a:ext>
            </a:extLst>
          </p:cNvPr>
          <p:cNvSpPr txBox="1"/>
          <p:nvPr/>
        </p:nvSpPr>
        <p:spPr>
          <a:xfrm>
            <a:off x="10421888" y="3429000"/>
            <a:ext cx="1126156" cy="1631216"/>
          </a:xfrm>
          <a:prstGeom prst="rect">
            <a:avLst/>
          </a:prstGeom>
          <a:noFill/>
        </p:spPr>
        <p:txBody>
          <a:bodyPr wrap="square" rtlCol="0">
            <a:spAutoFit/>
          </a:bodyPr>
          <a:lstStyle/>
          <a:p>
            <a:r>
              <a:rPr lang="en-US" sz="2000" dirty="0"/>
              <a:t>SS Hoosier torpedoed by U-boat</a:t>
            </a:r>
            <a:endParaRPr lang="ru-RU" sz="2000" dirty="0"/>
          </a:p>
        </p:txBody>
      </p:sp>
      <p:sp>
        <p:nvSpPr>
          <p:cNvPr id="10" name="TextBox 9">
            <a:extLst>
              <a:ext uri="{FF2B5EF4-FFF2-40B4-BE49-F238E27FC236}">
                <a16:creationId xmlns:a16="http://schemas.microsoft.com/office/drawing/2014/main" id="{8C2ECCCB-FED2-B7F9-AE1A-EABC58B51986}"/>
              </a:ext>
            </a:extLst>
          </p:cNvPr>
          <p:cNvSpPr txBox="1"/>
          <p:nvPr/>
        </p:nvSpPr>
        <p:spPr>
          <a:xfrm>
            <a:off x="4010128" y="5603620"/>
            <a:ext cx="3185962" cy="646331"/>
          </a:xfrm>
          <a:prstGeom prst="rect">
            <a:avLst/>
          </a:prstGeom>
          <a:noFill/>
        </p:spPr>
        <p:txBody>
          <a:bodyPr wrap="square" rtlCol="0">
            <a:spAutoFit/>
          </a:bodyPr>
          <a:lstStyle/>
          <a:p>
            <a:r>
              <a:rPr lang="en-US" dirty="0"/>
              <a:t>SS Earlston Crew in Lifeboat, </a:t>
            </a:r>
          </a:p>
          <a:p>
            <a:r>
              <a:rPr lang="en-US" dirty="0"/>
              <a:t>5 July 1942</a:t>
            </a:r>
            <a:endParaRPr lang="ru-RU" dirty="0"/>
          </a:p>
        </p:txBody>
      </p:sp>
      <p:sp>
        <p:nvSpPr>
          <p:cNvPr id="3" name="TextBox 2">
            <a:extLst>
              <a:ext uri="{FF2B5EF4-FFF2-40B4-BE49-F238E27FC236}">
                <a16:creationId xmlns:a16="http://schemas.microsoft.com/office/drawing/2014/main" id="{0F1DE48D-2C2C-529C-EE1F-A0D4D0CEF359}"/>
              </a:ext>
            </a:extLst>
          </p:cNvPr>
          <p:cNvSpPr txBox="1"/>
          <p:nvPr/>
        </p:nvSpPr>
        <p:spPr>
          <a:xfrm>
            <a:off x="1259465" y="903174"/>
            <a:ext cx="6482143" cy="369332"/>
          </a:xfrm>
          <a:prstGeom prst="rect">
            <a:avLst/>
          </a:prstGeom>
          <a:noFill/>
        </p:spPr>
        <p:txBody>
          <a:bodyPr wrap="square" rtlCol="0">
            <a:spAutoFit/>
          </a:bodyPr>
          <a:lstStyle/>
          <a:p>
            <a:r>
              <a:rPr lang="en-US" sz="1800" b="1" dirty="0">
                <a:highlight>
                  <a:srgbClr val="00FFFF"/>
                </a:highlight>
              </a:rPr>
              <a:t>«MOST IMMEDIATE. CONVOY IS TO SCATTER»</a:t>
            </a:r>
            <a:endParaRPr lang="ru-RU" dirty="0">
              <a:highlight>
                <a:srgbClr val="00FFFF"/>
              </a:highlight>
            </a:endParaRPr>
          </a:p>
        </p:txBody>
      </p:sp>
      <p:sp>
        <p:nvSpPr>
          <p:cNvPr id="6" name="TextBox 5">
            <a:extLst>
              <a:ext uri="{FF2B5EF4-FFF2-40B4-BE49-F238E27FC236}">
                <a16:creationId xmlns:a16="http://schemas.microsoft.com/office/drawing/2014/main" id="{F995E7B3-BEA6-A6D4-27D4-93CAB28034FE}"/>
              </a:ext>
            </a:extLst>
          </p:cNvPr>
          <p:cNvSpPr txBox="1"/>
          <p:nvPr/>
        </p:nvSpPr>
        <p:spPr>
          <a:xfrm>
            <a:off x="5784783" y="1038714"/>
            <a:ext cx="6281286" cy="923330"/>
          </a:xfrm>
          <a:prstGeom prst="rect">
            <a:avLst/>
          </a:prstGeom>
          <a:noFill/>
        </p:spPr>
        <p:txBody>
          <a:bodyPr wrap="square" rtlCol="0">
            <a:spAutoFit/>
          </a:bodyPr>
          <a:lstStyle/>
          <a:p>
            <a:r>
              <a:rPr lang="en-US" b="1" dirty="0">
                <a:highlight>
                  <a:srgbClr val="00FFFF"/>
                </a:highlight>
              </a:rPr>
              <a:t>“SORRY TO LEAVE YOU LIKE THIS. GOOD LUCK. LOOKS LIKE A BLOODY BUSINESS”</a:t>
            </a:r>
          </a:p>
          <a:p>
            <a:endParaRPr lang="ru-RU" dirty="0"/>
          </a:p>
        </p:txBody>
      </p:sp>
    </p:spTree>
    <p:extLst>
      <p:ext uri="{BB962C8B-B14F-4D97-AF65-F5344CB8AC3E}">
        <p14:creationId xmlns:p14="http://schemas.microsoft.com/office/powerpoint/2010/main" val="1723565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C25F0F-FAB2-C769-9B76-503A1478CF13}"/>
              </a:ext>
            </a:extLst>
          </p:cNvPr>
          <p:cNvSpPr>
            <a:spLocks noGrp="1"/>
          </p:cNvSpPr>
          <p:nvPr>
            <p:ph type="title"/>
          </p:nvPr>
        </p:nvSpPr>
        <p:spPr/>
        <p:txBody>
          <a:bodyPr>
            <a:normAutofit/>
          </a:bodyPr>
          <a:lstStyle/>
          <a:p>
            <a:r>
              <a:rPr lang="ru-RU" sz="3600" b="1" dirty="0"/>
              <a:t>Из выступления Уинстона Черчилля 2 июня 1941 года</a:t>
            </a:r>
          </a:p>
        </p:txBody>
      </p:sp>
      <p:sp>
        <p:nvSpPr>
          <p:cNvPr id="3" name="Объект 2">
            <a:extLst>
              <a:ext uri="{FF2B5EF4-FFF2-40B4-BE49-F238E27FC236}">
                <a16:creationId xmlns:a16="http://schemas.microsoft.com/office/drawing/2014/main" id="{8A7BFC20-6C2B-4B76-F886-B7766417FB6D}"/>
              </a:ext>
            </a:extLst>
          </p:cNvPr>
          <p:cNvSpPr>
            <a:spLocks noGrp="1"/>
          </p:cNvSpPr>
          <p:nvPr>
            <p:ph idx="1"/>
          </p:nvPr>
        </p:nvSpPr>
        <p:spPr>
          <a:xfrm>
            <a:off x="5804034" y="1825625"/>
            <a:ext cx="5549766" cy="4351338"/>
          </a:xfrm>
        </p:spPr>
        <p:txBody>
          <a:bodyPr/>
          <a:lstStyle/>
          <a:p>
            <a:pPr marL="0" indent="0">
              <a:buNone/>
            </a:pPr>
            <a:r>
              <a:rPr lang="en-US" b="0" i="0" dirty="0">
                <a:solidFill>
                  <a:srgbClr val="000000"/>
                </a:solidFill>
                <a:effectLst/>
                <a:latin typeface="Tahoma" panose="020B0604030504040204" pitchFamily="34" charset="0"/>
              </a:rPr>
              <a:t>“…The Russian danger is therefore our danger and the danger of the United States just as the cause of any Russian fighting for his hearth and home is the cause of free men and free peoples in every quarter of the globe”.</a:t>
            </a:r>
            <a:endParaRPr lang="ru-RU" dirty="0"/>
          </a:p>
        </p:txBody>
      </p:sp>
      <p:pic>
        <p:nvPicPr>
          <p:cNvPr id="4" name="Рисунок 3">
            <a:extLst>
              <a:ext uri="{FF2B5EF4-FFF2-40B4-BE49-F238E27FC236}">
                <a16:creationId xmlns:a16="http://schemas.microsoft.com/office/drawing/2014/main" id="{5E272EBB-6247-9651-009F-4A4ACE424EEB}"/>
              </a:ext>
            </a:extLst>
          </p:cNvPr>
          <p:cNvPicPr>
            <a:picLocks noChangeAspect="1"/>
          </p:cNvPicPr>
          <p:nvPr/>
        </p:nvPicPr>
        <p:blipFill>
          <a:blip r:embed="rId2"/>
          <a:stretch>
            <a:fillRect/>
          </a:stretch>
        </p:blipFill>
        <p:spPr>
          <a:xfrm>
            <a:off x="1318661" y="1690688"/>
            <a:ext cx="3907005" cy="4693099"/>
          </a:xfrm>
          <a:prstGeom prst="rect">
            <a:avLst/>
          </a:prstGeom>
        </p:spPr>
      </p:pic>
    </p:spTree>
    <p:extLst>
      <p:ext uri="{BB962C8B-B14F-4D97-AF65-F5344CB8AC3E}">
        <p14:creationId xmlns:p14="http://schemas.microsoft.com/office/powerpoint/2010/main" val="3312301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78C8B16-4799-D834-ABE8-E6E1EEA4247D}"/>
              </a:ext>
            </a:extLst>
          </p:cNvPr>
          <p:cNvSpPr>
            <a:spLocks noGrp="1"/>
          </p:cNvSpPr>
          <p:nvPr>
            <p:ph idx="1"/>
          </p:nvPr>
        </p:nvSpPr>
        <p:spPr>
          <a:xfrm>
            <a:off x="385814" y="181157"/>
            <a:ext cx="5341218" cy="5370163"/>
          </a:xfrm>
        </p:spPr>
        <p:txBody>
          <a:bodyPr>
            <a:normAutofit fontScale="77500" lnSpcReduction="20000"/>
          </a:bodyPr>
          <a:lstStyle/>
          <a:p>
            <a:pPr marL="0" indent="0" algn="just">
              <a:lnSpc>
                <a:spcPct val="120000"/>
              </a:lnSpc>
              <a:buNone/>
            </a:pPr>
            <a:r>
              <a:rPr lang="ru-RU" sz="2600" b="1" dirty="0"/>
              <a:t>Из воспоминаний моряка американского транспорта, пробиравшегося вместе с группой других судов к Новой Земле:</a:t>
            </a:r>
            <a:endParaRPr lang="en-US" sz="2600" b="1" dirty="0"/>
          </a:p>
          <a:p>
            <a:pPr marL="0" indent="0" algn="just">
              <a:lnSpc>
                <a:spcPct val="120000"/>
              </a:lnSpc>
              <a:buNone/>
            </a:pPr>
            <a:r>
              <a:rPr lang="ru-RU" sz="2600" dirty="0"/>
              <a:t>«</a:t>
            </a:r>
            <a:r>
              <a:rPr lang="en-US" sz="2600" dirty="0"/>
              <a:t>On the Morning of 5 July we reached the southern edge of the ice fields and turned East, closely following the ice. During the afternoon the radio operator received several distress messages from other ships of the scattered convoy being attacked by planes various types and submarines. </a:t>
            </a:r>
          </a:p>
          <a:p>
            <a:pPr marL="0" indent="0" algn="just">
              <a:lnSpc>
                <a:spcPct val="120000"/>
              </a:lnSpc>
              <a:buNone/>
            </a:pPr>
            <a:r>
              <a:rPr lang="en-US" sz="2600" dirty="0"/>
              <a:t>The commanding officer…. signaled us to put as much white paint as was available on our starboard sides (to camouflage the ships) and prepare to enter the ice. He explained the need for banking ships’ fires. A single wisp of smoke from a stack might betray their position here</a:t>
            </a:r>
            <a:r>
              <a:rPr lang="ru-RU" sz="2600" dirty="0"/>
              <a:t>»</a:t>
            </a:r>
            <a:r>
              <a:rPr lang="en-US" sz="2600" dirty="0"/>
              <a:t>. </a:t>
            </a:r>
          </a:p>
          <a:p>
            <a:pPr marL="0" indent="0">
              <a:buNone/>
            </a:pPr>
            <a:endParaRPr lang="ru-RU" dirty="0"/>
          </a:p>
          <a:p>
            <a:endParaRPr lang="ru-RU" dirty="0"/>
          </a:p>
        </p:txBody>
      </p:sp>
      <p:pic>
        <p:nvPicPr>
          <p:cNvPr id="2" name="Рисунок 1">
            <a:extLst>
              <a:ext uri="{FF2B5EF4-FFF2-40B4-BE49-F238E27FC236}">
                <a16:creationId xmlns:a16="http://schemas.microsoft.com/office/drawing/2014/main" id="{DAB5B810-BC39-3B2D-82F8-3F65EEB1ACE3}"/>
              </a:ext>
            </a:extLst>
          </p:cNvPr>
          <p:cNvPicPr>
            <a:picLocks noChangeAspect="1"/>
          </p:cNvPicPr>
          <p:nvPr/>
        </p:nvPicPr>
        <p:blipFill>
          <a:blip r:embed="rId2"/>
          <a:stretch>
            <a:fillRect/>
          </a:stretch>
        </p:blipFill>
        <p:spPr>
          <a:xfrm>
            <a:off x="6096000" y="181157"/>
            <a:ext cx="5949332" cy="4386669"/>
          </a:xfrm>
          <a:prstGeom prst="rect">
            <a:avLst/>
          </a:prstGeom>
        </p:spPr>
      </p:pic>
      <p:sp>
        <p:nvSpPr>
          <p:cNvPr id="4" name="TextBox 3">
            <a:extLst>
              <a:ext uri="{FF2B5EF4-FFF2-40B4-BE49-F238E27FC236}">
                <a16:creationId xmlns:a16="http://schemas.microsoft.com/office/drawing/2014/main" id="{60154D2C-1FE4-489D-5221-3999CFAEA936}"/>
              </a:ext>
            </a:extLst>
          </p:cNvPr>
          <p:cNvSpPr txBox="1"/>
          <p:nvPr/>
        </p:nvSpPr>
        <p:spPr>
          <a:xfrm>
            <a:off x="6096000" y="4726004"/>
            <a:ext cx="5710186" cy="1600438"/>
          </a:xfrm>
          <a:prstGeom prst="rect">
            <a:avLst/>
          </a:prstGeom>
          <a:noFill/>
        </p:spPr>
        <p:txBody>
          <a:bodyPr wrap="square" rtlCol="0">
            <a:spAutoFit/>
          </a:bodyPr>
          <a:lstStyle/>
          <a:p>
            <a:r>
              <a:rPr lang="ru-RU" sz="2000" dirty="0"/>
              <a:t>«</a:t>
            </a:r>
            <a:r>
              <a:rPr lang="en-US" sz="2000" dirty="0"/>
              <a:t>He advised that the ships that carried tanks on deck … open up the M-3s and use their 37-mm pieces to repel attack. Within five hours the painting was completed and we were well into the ice». </a:t>
            </a:r>
          </a:p>
          <a:p>
            <a:endParaRPr lang="ru-RU" dirty="0"/>
          </a:p>
        </p:txBody>
      </p:sp>
    </p:spTree>
    <p:extLst>
      <p:ext uri="{BB962C8B-B14F-4D97-AF65-F5344CB8AC3E}">
        <p14:creationId xmlns:p14="http://schemas.microsoft.com/office/powerpoint/2010/main" val="114693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B712C5-42AE-4D0C-2CF3-7B03A4A830E3}"/>
              </a:ext>
            </a:extLst>
          </p:cNvPr>
          <p:cNvSpPr txBox="1"/>
          <p:nvPr/>
        </p:nvSpPr>
        <p:spPr>
          <a:xfrm>
            <a:off x="962526" y="385011"/>
            <a:ext cx="10183529" cy="420935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200" b="1" i="0" u="none" strike="noStrike" kern="1200" cap="none" spc="0" normalizeH="0" baseline="0" noProof="0" dirty="0">
                <a:ln>
                  <a:noFill/>
                </a:ln>
                <a:solidFill>
                  <a:prstClr val="black"/>
                </a:solidFill>
                <a:effectLst/>
                <a:uLnTx/>
                <a:uFillTx/>
                <a:latin typeface="Calibri"/>
                <a:ea typeface="+mn-ea"/>
                <a:cs typeface="+mn-cs"/>
              </a:rPr>
              <a:t>Из воспоминаний моряков американского транспорта </a:t>
            </a:r>
            <a:r>
              <a:rPr kumimoji="0" lang="en-US" sz="3200" b="1" i="0" u="none" strike="noStrike" kern="1200" cap="none" spc="0" normalizeH="0" baseline="0" noProof="0" dirty="0">
                <a:ln>
                  <a:noFill/>
                </a:ln>
                <a:solidFill>
                  <a:prstClr val="black"/>
                </a:solidFill>
                <a:effectLst/>
                <a:uLnTx/>
                <a:uFillTx/>
                <a:latin typeface="Calibri"/>
                <a:ea typeface="+mn-ea"/>
                <a:cs typeface="+mn-cs"/>
              </a:rPr>
              <a:t>“Fairfield city”</a:t>
            </a:r>
            <a:r>
              <a:rPr kumimoji="0" lang="ru-RU" sz="32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0" u="none" strike="noStrike" kern="1200" cap="none" spc="0" normalizeH="0" baseline="0" noProof="0" dirty="0">
                <a:ln>
                  <a:noFill/>
                </a:ln>
                <a:solidFill>
                  <a:prstClr val="black"/>
                </a:solidFill>
                <a:effectLst/>
                <a:uLnTx/>
                <a:uFillTx/>
                <a:latin typeface="Calibri"/>
                <a:ea typeface="+mn-ea"/>
                <a:cs typeface="+mn-cs"/>
              </a:rPr>
              <a:t>At 1645 hours two to three bombs struck the ship on the portside at the edge of No. 2 hatch. The blast wrecked the wheelhouse, the Captain’s house, and part of the saloon house. All the ladders to the bridge were blown away and a geyser of water from the explosion fille the lifeboats half full of water. The ship sank by the head at 1740 hours with her ensign still flying.”</a:t>
            </a:r>
          </a:p>
        </p:txBody>
      </p:sp>
    </p:spTree>
    <p:extLst>
      <p:ext uri="{BB962C8B-B14F-4D97-AF65-F5344CB8AC3E}">
        <p14:creationId xmlns:p14="http://schemas.microsoft.com/office/powerpoint/2010/main" val="2349075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B679AD40-CC73-224F-3564-2510A8359585}"/>
              </a:ext>
            </a:extLst>
          </p:cNvPr>
          <p:cNvSpPr>
            <a:spLocks noGrp="1"/>
          </p:cNvSpPr>
          <p:nvPr>
            <p:ph idx="1"/>
          </p:nvPr>
        </p:nvSpPr>
        <p:spPr>
          <a:xfrm>
            <a:off x="2788280" y="255041"/>
            <a:ext cx="5980171" cy="3508437"/>
          </a:xfrm>
        </p:spPr>
        <p:txBody>
          <a:bodyPr>
            <a:normAutofit fontScale="92500"/>
          </a:bodyPr>
          <a:lstStyle/>
          <a:p>
            <a:pPr algn="just"/>
            <a:r>
              <a:rPr lang="ru-RU" sz="2600" dirty="0">
                <a:solidFill>
                  <a:prstClr val="black"/>
                </a:solidFill>
                <a:latin typeface="Calibri"/>
              </a:rPr>
              <a:t>Неопознанное судно: "</a:t>
            </a:r>
            <a:r>
              <a:rPr lang="en-US" sz="2600" dirty="0">
                <a:solidFill>
                  <a:prstClr val="black"/>
                </a:solidFill>
                <a:latin typeface="Calibri"/>
              </a:rPr>
              <a:t>Six U-boats approaching on the surface" </a:t>
            </a:r>
          </a:p>
          <a:p>
            <a:pPr algn="just"/>
            <a:r>
              <a:rPr lang="ru-RU" sz="2600" dirty="0">
                <a:solidFill>
                  <a:prstClr val="black"/>
                </a:solidFill>
                <a:latin typeface="Calibri"/>
              </a:rPr>
              <a:t>Судно </a:t>
            </a:r>
            <a:r>
              <a:rPr lang="en-US" sz="2600" dirty="0">
                <a:solidFill>
                  <a:prstClr val="black"/>
                </a:solidFill>
                <a:latin typeface="Calibri"/>
              </a:rPr>
              <a:t>Washington: "Am being bombed by a large number of planes"</a:t>
            </a:r>
          </a:p>
          <a:p>
            <a:pPr algn="just"/>
            <a:r>
              <a:rPr lang="ru-RU" sz="2600" dirty="0">
                <a:solidFill>
                  <a:prstClr val="black"/>
                </a:solidFill>
                <a:latin typeface="Calibri"/>
              </a:rPr>
              <a:t>Неопознанное судно: "</a:t>
            </a:r>
            <a:r>
              <a:rPr lang="en-US" sz="2600" dirty="0">
                <a:solidFill>
                  <a:prstClr val="black"/>
                </a:solidFill>
                <a:latin typeface="Calibri"/>
              </a:rPr>
              <a:t>On fire in the ice" </a:t>
            </a:r>
          </a:p>
          <a:p>
            <a:pPr algn="just"/>
            <a:r>
              <a:rPr lang="ru-RU" sz="2600" dirty="0">
                <a:solidFill>
                  <a:prstClr val="black"/>
                </a:solidFill>
                <a:latin typeface="Calibri"/>
              </a:rPr>
              <a:t>Неопознанное судно: "</a:t>
            </a:r>
            <a:r>
              <a:rPr lang="en-US" sz="2600" dirty="0">
                <a:solidFill>
                  <a:prstClr val="black"/>
                </a:solidFill>
                <a:latin typeface="Calibri"/>
              </a:rPr>
              <a:t>Abandoning ship"</a:t>
            </a:r>
          </a:p>
          <a:p>
            <a:pPr algn="just"/>
            <a:r>
              <a:rPr lang="ru-RU" sz="2600" dirty="0">
                <a:solidFill>
                  <a:prstClr val="black"/>
                </a:solidFill>
                <a:latin typeface="Calibri"/>
              </a:rPr>
              <a:t>Судно </a:t>
            </a:r>
            <a:r>
              <a:rPr lang="en-US" sz="2600" dirty="0">
                <a:solidFill>
                  <a:prstClr val="black"/>
                </a:solidFill>
                <a:latin typeface="Calibri"/>
              </a:rPr>
              <a:t>Daniel Morgan: “Under heavy attack”</a:t>
            </a:r>
          </a:p>
          <a:p>
            <a:pPr algn="just"/>
            <a:r>
              <a:rPr lang="ru-RU" sz="2600" dirty="0">
                <a:solidFill>
                  <a:prstClr val="black"/>
                </a:solidFill>
                <a:latin typeface="Calibri"/>
              </a:rPr>
              <a:t>Судно </a:t>
            </a:r>
            <a:r>
              <a:rPr lang="en-US" sz="2600" dirty="0">
                <a:solidFill>
                  <a:prstClr val="black"/>
                </a:solidFill>
                <a:latin typeface="Calibri"/>
              </a:rPr>
              <a:t>Pan Kraft: “Attacked by planes” </a:t>
            </a:r>
            <a:endParaRPr lang="en-US" dirty="0"/>
          </a:p>
          <a:p>
            <a:endParaRPr lang="ru-RU" dirty="0"/>
          </a:p>
        </p:txBody>
      </p:sp>
      <p:sp>
        <p:nvSpPr>
          <p:cNvPr id="4" name="Объект 2">
            <a:extLst>
              <a:ext uri="{FF2B5EF4-FFF2-40B4-BE49-F238E27FC236}">
                <a16:creationId xmlns:a16="http://schemas.microsoft.com/office/drawing/2014/main" id="{460E0FA4-4BC2-6308-B92A-7C1CAF112CB0}"/>
              </a:ext>
            </a:extLst>
          </p:cNvPr>
          <p:cNvSpPr txBox="1">
            <a:spLocks/>
          </p:cNvSpPr>
          <p:nvPr/>
        </p:nvSpPr>
        <p:spPr>
          <a:xfrm>
            <a:off x="770020" y="4041842"/>
            <a:ext cx="10515600" cy="2313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u-RU" sz="2600" b="1" dirty="0">
                <a:solidFill>
                  <a:prstClr val="black"/>
                </a:solidFill>
                <a:latin typeface="Calibri"/>
              </a:rPr>
              <a:t>Из 35 транспортов конвоя </a:t>
            </a:r>
            <a:r>
              <a:rPr lang="en-US" sz="2600" b="1" dirty="0">
                <a:solidFill>
                  <a:prstClr val="black"/>
                </a:solidFill>
                <a:latin typeface="Calibri"/>
              </a:rPr>
              <a:t>PQ-17 </a:t>
            </a:r>
            <a:r>
              <a:rPr lang="ru-RU" sz="2600" b="1" dirty="0">
                <a:solidFill>
                  <a:prstClr val="black"/>
                </a:solidFill>
                <a:latin typeface="Calibri"/>
              </a:rPr>
              <a:t>до Архангельска добрались только 11. </a:t>
            </a:r>
            <a:endParaRPr lang="en-US" sz="2600" b="1" dirty="0">
              <a:solidFill>
                <a:prstClr val="black"/>
              </a:solidFill>
              <a:latin typeface="Calibri"/>
            </a:endParaRPr>
          </a:p>
          <a:p>
            <a:pPr algn="just"/>
            <a:r>
              <a:rPr lang="ru-RU" sz="2600" b="1" dirty="0">
                <a:solidFill>
                  <a:prstClr val="black"/>
                </a:solidFill>
                <a:latin typeface="Calibri"/>
              </a:rPr>
              <a:t>24 транспорта общим тоннажем более 142 тысяч тонн были потоплены немецкими подводными лодками и авиацией. </a:t>
            </a:r>
            <a:endParaRPr lang="en-US" sz="2600" b="1" dirty="0">
              <a:solidFill>
                <a:prstClr val="black"/>
              </a:solidFill>
              <a:latin typeface="Calibri"/>
            </a:endParaRPr>
          </a:p>
          <a:p>
            <a:pPr algn="just"/>
            <a:r>
              <a:rPr lang="ru-RU" sz="2600" b="1" dirty="0">
                <a:solidFill>
                  <a:prstClr val="black"/>
                </a:solidFill>
                <a:latin typeface="Calibri"/>
              </a:rPr>
              <a:t>На дно ушли 210 самолётов, 430 танков, 3350 автомобилей и 99 316 тонн других генеральных грузов.</a:t>
            </a:r>
          </a:p>
          <a:p>
            <a:endParaRPr lang="ru-RU" dirty="0"/>
          </a:p>
        </p:txBody>
      </p:sp>
    </p:spTree>
    <p:extLst>
      <p:ext uri="{BB962C8B-B14F-4D97-AF65-F5344CB8AC3E}">
        <p14:creationId xmlns:p14="http://schemas.microsoft.com/office/powerpoint/2010/main" val="3592188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4A8DE3-7F96-F927-5910-5C6E7A74E829}"/>
              </a:ext>
            </a:extLst>
          </p:cNvPr>
          <p:cNvSpPr>
            <a:spLocks noGrp="1"/>
          </p:cNvSpPr>
          <p:nvPr>
            <p:ph type="title"/>
          </p:nvPr>
        </p:nvSpPr>
        <p:spPr>
          <a:xfrm>
            <a:off x="838200" y="365126"/>
            <a:ext cx="10515600" cy="530024"/>
          </a:xfrm>
        </p:spPr>
        <p:txBody>
          <a:bodyPr>
            <a:normAutofit fontScale="90000"/>
          </a:bodyPr>
          <a:lstStyle/>
          <a:p>
            <a:pPr algn="ctr"/>
            <a:r>
              <a:rPr lang="ru-RU" sz="3200" b="1" dirty="0"/>
              <a:t>Трагедия лесовоза «Ижора» (порт приписки Ленинград)</a:t>
            </a:r>
          </a:p>
        </p:txBody>
      </p:sp>
      <p:pic>
        <p:nvPicPr>
          <p:cNvPr id="4" name="Объект 3">
            <a:extLst>
              <a:ext uri="{FF2B5EF4-FFF2-40B4-BE49-F238E27FC236}">
                <a16:creationId xmlns:a16="http://schemas.microsoft.com/office/drawing/2014/main" id="{AC4D7414-6048-253A-3042-B9F6F0DAAEB1}"/>
              </a:ext>
            </a:extLst>
          </p:cNvPr>
          <p:cNvPicPr>
            <a:picLocks noGrp="1" noChangeAspect="1"/>
          </p:cNvPicPr>
          <p:nvPr>
            <p:ph idx="1"/>
          </p:nvPr>
        </p:nvPicPr>
        <p:blipFill>
          <a:blip r:embed="rId2"/>
          <a:srcRect r="38345" b="6784"/>
          <a:stretch/>
        </p:blipFill>
        <p:spPr>
          <a:xfrm>
            <a:off x="7906579" y="848318"/>
            <a:ext cx="3660351" cy="2791655"/>
          </a:xfrm>
          <a:prstGeom prst="rect">
            <a:avLst/>
          </a:prstGeom>
        </p:spPr>
      </p:pic>
      <p:pic>
        <p:nvPicPr>
          <p:cNvPr id="5" name="Рисунок 4">
            <a:extLst>
              <a:ext uri="{FF2B5EF4-FFF2-40B4-BE49-F238E27FC236}">
                <a16:creationId xmlns:a16="http://schemas.microsoft.com/office/drawing/2014/main" id="{470B7FC4-1E03-E732-C7AB-6080F959FBE5}"/>
              </a:ext>
            </a:extLst>
          </p:cNvPr>
          <p:cNvPicPr>
            <a:picLocks noChangeAspect="1"/>
          </p:cNvPicPr>
          <p:nvPr/>
        </p:nvPicPr>
        <p:blipFill>
          <a:blip r:embed="rId3"/>
          <a:stretch>
            <a:fillRect/>
          </a:stretch>
        </p:blipFill>
        <p:spPr>
          <a:xfrm>
            <a:off x="5504277" y="3734173"/>
            <a:ext cx="4232478" cy="2991833"/>
          </a:xfrm>
          <a:prstGeom prst="rect">
            <a:avLst/>
          </a:prstGeom>
        </p:spPr>
      </p:pic>
      <p:sp>
        <p:nvSpPr>
          <p:cNvPr id="6" name="TextBox 5">
            <a:extLst>
              <a:ext uri="{FF2B5EF4-FFF2-40B4-BE49-F238E27FC236}">
                <a16:creationId xmlns:a16="http://schemas.microsoft.com/office/drawing/2014/main" id="{70487138-87F7-E8ED-8C71-EC6D9C465CA5}"/>
              </a:ext>
            </a:extLst>
          </p:cNvPr>
          <p:cNvSpPr txBox="1"/>
          <p:nvPr/>
        </p:nvSpPr>
        <p:spPr>
          <a:xfrm>
            <a:off x="6299161" y="2439644"/>
            <a:ext cx="1607418" cy="1200329"/>
          </a:xfrm>
          <a:prstGeom prst="rect">
            <a:avLst/>
          </a:prstGeom>
          <a:noFill/>
        </p:spPr>
        <p:txBody>
          <a:bodyPr wrap="square" rtlCol="0">
            <a:spAutoFit/>
          </a:bodyPr>
          <a:lstStyle/>
          <a:p>
            <a:pPr algn="r"/>
            <a:r>
              <a:rPr lang="ru-RU" dirty="0"/>
              <a:t>«Тирпиц» в Норвегии, </a:t>
            </a:r>
            <a:r>
              <a:rPr lang="ru-RU" dirty="0" err="1"/>
              <a:t>ок</a:t>
            </a:r>
            <a:r>
              <a:rPr lang="ru-RU" dirty="0"/>
              <a:t>. февраля 1942 года</a:t>
            </a:r>
          </a:p>
        </p:txBody>
      </p:sp>
      <p:sp>
        <p:nvSpPr>
          <p:cNvPr id="7" name="TextBox 6">
            <a:extLst>
              <a:ext uri="{FF2B5EF4-FFF2-40B4-BE49-F238E27FC236}">
                <a16:creationId xmlns:a16="http://schemas.microsoft.com/office/drawing/2014/main" id="{D86C1DED-B612-5C7F-844C-816261BBF8A2}"/>
              </a:ext>
            </a:extLst>
          </p:cNvPr>
          <p:cNvSpPr txBox="1"/>
          <p:nvPr/>
        </p:nvSpPr>
        <p:spPr>
          <a:xfrm>
            <a:off x="3129600" y="6079675"/>
            <a:ext cx="2297008" cy="646331"/>
          </a:xfrm>
          <a:prstGeom prst="rect">
            <a:avLst/>
          </a:prstGeom>
          <a:noFill/>
        </p:spPr>
        <p:txBody>
          <a:bodyPr wrap="square" rtlCol="0">
            <a:spAutoFit/>
          </a:bodyPr>
          <a:lstStyle/>
          <a:p>
            <a:pPr algn="r"/>
            <a:r>
              <a:rPr lang="ru-RU" dirty="0"/>
              <a:t>Момент гибели лесовоза «Ижора»</a:t>
            </a:r>
          </a:p>
        </p:txBody>
      </p:sp>
      <p:pic>
        <p:nvPicPr>
          <p:cNvPr id="8" name="Рисунок 7">
            <a:extLst>
              <a:ext uri="{FF2B5EF4-FFF2-40B4-BE49-F238E27FC236}">
                <a16:creationId xmlns:a16="http://schemas.microsoft.com/office/drawing/2014/main" id="{3AA275A5-7D50-279F-E070-C0FA95AD4414}"/>
              </a:ext>
            </a:extLst>
          </p:cNvPr>
          <p:cNvPicPr>
            <a:picLocks noChangeAspect="1"/>
          </p:cNvPicPr>
          <p:nvPr/>
        </p:nvPicPr>
        <p:blipFill>
          <a:blip r:embed="rId4"/>
          <a:stretch>
            <a:fillRect/>
          </a:stretch>
        </p:blipFill>
        <p:spPr>
          <a:xfrm>
            <a:off x="301621" y="1014079"/>
            <a:ext cx="5047318" cy="3734703"/>
          </a:xfrm>
          <a:prstGeom prst="rect">
            <a:avLst/>
          </a:prstGeom>
        </p:spPr>
      </p:pic>
      <p:sp>
        <p:nvSpPr>
          <p:cNvPr id="9" name="TextBox 8">
            <a:extLst>
              <a:ext uri="{FF2B5EF4-FFF2-40B4-BE49-F238E27FC236}">
                <a16:creationId xmlns:a16="http://schemas.microsoft.com/office/drawing/2014/main" id="{44D31152-B371-1CCC-E751-216C419FEC0F}"/>
              </a:ext>
            </a:extLst>
          </p:cNvPr>
          <p:cNvSpPr txBox="1"/>
          <p:nvPr/>
        </p:nvSpPr>
        <p:spPr>
          <a:xfrm>
            <a:off x="838200" y="4860758"/>
            <a:ext cx="3502794" cy="369332"/>
          </a:xfrm>
          <a:prstGeom prst="rect">
            <a:avLst/>
          </a:prstGeom>
          <a:noFill/>
        </p:spPr>
        <p:txBody>
          <a:bodyPr wrap="square" rtlCol="0">
            <a:spAutoFit/>
          </a:bodyPr>
          <a:lstStyle/>
          <a:p>
            <a:pPr algn="ctr"/>
            <a:r>
              <a:rPr lang="ru-RU" dirty="0"/>
              <a:t>Лесовоз «Ижора»</a:t>
            </a:r>
          </a:p>
        </p:txBody>
      </p:sp>
    </p:spTree>
    <p:extLst>
      <p:ext uri="{BB962C8B-B14F-4D97-AF65-F5344CB8AC3E}">
        <p14:creationId xmlns:p14="http://schemas.microsoft.com/office/powerpoint/2010/main" val="360711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4DFFA5C7-D610-DA38-B6FB-0872516FE355}"/>
              </a:ext>
            </a:extLst>
          </p:cNvPr>
          <p:cNvGraphicFramePr>
            <a:graphicFrameLocks noGrp="1"/>
          </p:cNvGraphicFramePr>
          <p:nvPr>
            <p:ph idx="1"/>
            <p:extLst>
              <p:ext uri="{D42A27DB-BD31-4B8C-83A1-F6EECF244321}">
                <p14:modId xmlns:p14="http://schemas.microsoft.com/office/powerpoint/2010/main" val="3998153774"/>
              </p:ext>
            </p:extLst>
          </p:nvPr>
        </p:nvGraphicFramePr>
        <p:xfrm>
          <a:off x="1049155" y="1424538"/>
          <a:ext cx="9702264" cy="5188008"/>
        </p:xfrm>
        <a:graphic>
          <a:graphicData uri="http://schemas.openxmlformats.org/drawingml/2006/table">
            <a:tbl>
              <a:tblPr firstRow="1" firstCol="1" bandRow="1">
                <a:tableStyleId>{5C22544A-7EE6-4342-B048-85BDC9FD1C3A}</a:tableStyleId>
              </a:tblPr>
              <a:tblGrid>
                <a:gridCol w="411375">
                  <a:extLst>
                    <a:ext uri="{9D8B030D-6E8A-4147-A177-3AD203B41FA5}">
                      <a16:colId xmlns:a16="http://schemas.microsoft.com/office/drawing/2014/main" val="4043243074"/>
                    </a:ext>
                  </a:extLst>
                </a:gridCol>
                <a:gridCol w="3671336">
                  <a:extLst>
                    <a:ext uri="{9D8B030D-6E8A-4147-A177-3AD203B41FA5}">
                      <a16:colId xmlns:a16="http://schemas.microsoft.com/office/drawing/2014/main" val="1072852885"/>
                    </a:ext>
                  </a:extLst>
                </a:gridCol>
                <a:gridCol w="3704326">
                  <a:extLst>
                    <a:ext uri="{9D8B030D-6E8A-4147-A177-3AD203B41FA5}">
                      <a16:colId xmlns:a16="http://schemas.microsoft.com/office/drawing/2014/main" val="2585056008"/>
                    </a:ext>
                  </a:extLst>
                </a:gridCol>
                <a:gridCol w="1915227">
                  <a:extLst>
                    <a:ext uri="{9D8B030D-6E8A-4147-A177-3AD203B41FA5}">
                      <a16:colId xmlns:a16="http://schemas.microsoft.com/office/drawing/2014/main" val="2705764935"/>
                    </a:ext>
                  </a:extLst>
                </a:gridCol>
              </a:tblGrid>
              <a:tr h="148553">
                <a:tc>
                  <a:txBody>
                    <a:bodyPr/>
                    <a:lstStyle/>
                    <a:p>
                      <a:pPr>
                        <a:spcAft>
                          <a:spcPts val="120"/>
                        </a:spcAft>
                      </a:pPr>
                      <a:r>
                        <a:rPr lang="ru-RU" sz="800" kern="100">
                          <a:effectLst/>
                        </a:rPr>
                        <a:t>№</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ФИО</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Должность</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Возраст на момент гибели</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091244496"/>
                  </a:ext>
                </a:extLst>
              </a:tr>
              <a:tr h="148553">
                <a:tc>
                  <a:txBody>
                    <a:bodyPr/>
                    <a:lstStyle/>
                    <a:p>
                      <a:pPr>
                        <a:spcAft>
                          <a:spcPts val="120"/>
                        </a:spcAft>
                      </a:pPr>
                      <a:r>
                        <a:rPr lang="ru-RU" sz="800" kern="100">
                          <a:effectLst/>
                        </a:rPr>
                        <a:t>1</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Белов Василий Ильич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капитан</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46 (1895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020618875"/>
                  </a:ext>
                </a:extLst>
              </a:tr>
              <a:tr h="148553">
                <a:tc>
                  <a:txBody>
                    <a:bodyPr/>
                    <a:lstStyle/>
                    <a:p>
                      <a:pPr>
                        <a:spcAft>
                          <a:spcPts val="120"/>
                        </a:spcAft>
                      </a:pPr>
                      <a:r>
                        <a:rPr lang="ru-RU" sz="800" kern="100">
                          <a:effectLst/>
                        </a:rPr>
                        <a:t>2</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Адаев Николай Илларионович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старший помощник капитана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36 (1905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812267476"/>
                  </a:ext>
                </a:extLst>
              </a:tr>
              <a:tr h="148553">
                <a:tc>
                  <a:txBody>
                    <a:bodyPr/>
                    <a:lstStyle/>
                    <a:p>
                      <a:pPr>
                        <a:spcAft>
                          <a:spcPts val="120"/>
                        </a:spcAft>
                      </a:pPr>
                      <a:r>
                        <a:rPr lang="ru-RU" sz="800" kern="100">
                          <a:effectLst/>
                        </a:rPr>
                        <a:t>3</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Осипенко Иван Романович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дублёр старшего помощника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35 (1908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4086675701"/>
                  </a:ext>
                </a:extLst>
              </a:tr>
              <a:tr h="148553">
                <a:tc>
                  <a:txBody>
                    <a:bodyPr/>
                    <a:lstStyle/>
                    <a:p>
                      <a:pPr>
                        <a:spcAft>
                          <a:spcPts val="120"/>
                        </a:spcAft>
                      </a:pPr>
                      <a:r>
                        <a:rPr lang="ru-RU" sz="800" kern="100">
                          <a:effectLst/>
                        </a:rPr>
                        <a:t>4</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Корольков Леонид Алексеевич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II помощник капитана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34 (1909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210556772"/>
                  </a:ext>
                </a:extLst>
              </a:tr>
              <a:tr h="148553">
                <a:tc>
                  <a:txBody>
                    <a:bodyPr/>
                    <a:lstStyle/>
                    <a:p>
                      <a:pPr>
                        <a:spcAft>
                          <a:spcPts val="120"/>
                        </a:spcAft>
                      </a:pPr>
                      <a:r>
                        <a:rPr lang="ru-RU" sz="800" kern="100">
                          <a:effectLst/>
                        </a:rPr>
                        <a:t>5</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Шерстнёв Фёдор Васильевич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III помощник капитана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25 (1916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37871421"/>
                  </a:ext>
                </a:extLst>
              </a:tr>
              <a:tr h="148553">
                <a:tc>
                  <a:txBody>
                    <a:bodyPr/>
                    <a:lstStyle/>
                    <a:p>
                      <a:pPr>
                        <a:spcAft>
                          <a:spcPts val="120"/>
                        </a:spcAft>
                      </a:pPr>
                      <a:r>
                        <a:rPr lang="ru-RU" sz="800" kern="100">
                          <a:effectLst/>
                        </a:rPr>
                        <a:t>6</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Петров Михаил Петрович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Старший механик</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31 (1916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737050315"/>
                  </a:ext>
                </a:extLst>
              </a:tr>
              <a:tr h="137206">
                <a:tc>
                  <a:txBody>
                    <a:bodyPr/>
                    <a:lstStyle/>
                    <a:p>
                      <a:pPr>
                        <a:spcAft>
                          <a:spcPts val="120"/>
                        </a:spcAft>
                      </a:pPr>
                      <a:r>
                        <a:rPr lang="ru-RU" sz="800" kern="100">
                          <a:effectLst/>
                        </a:rPr>
                        <a:t>7</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Штрекер Леонид Фёдорович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II механик</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spcAft>
                          <a:spcPts val="120"/>
                        </a:spcAft>
                      </a:pPr>
                      <a:r>
                        <a:rPr lang="ru-RU" sz="800" kern="100">
                          <a:effectLst/>
                        </a:rPr>
                        <a:t>29 (1912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861233442"/>
                  </a:ext>
                </a:extLst>
              </a:tr>
              <a:tr h="148553">
                <a:tc>
                  <a:txBody>
                    <a:bodyPr/>
                    <a:lstStyle/>
                    <a:p>
                      <a:pPr>
                        <a:spcAft>
                          <a:spcPts val="120"/>
                        </a:spcAft>
                      </a:pPr>
                      <a:r>
                        <a:rPr lang="ru-RU" sz="800" kern="100">
                          <a:effectLst/>
                        </a:rPr>
                        <a:t>8</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Греков Константин Осипович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III механик</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38 (1903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207560614"/>
                  </a:ext>
                </a:extLst>
              </a:tr>
              <a:tr h="148553">
                <a:tc>
                  <a:txBody>
                    <a:bodyPr/>
                    <a:lstStyle/>
                    <a:p>
                      <a:pPr>
                        <a:spcAft>
                          <a:spcPts val="120"/>
                        </a:spcAft>
                      </a:pPr>
                      <a:r>
                        <a:rPr lang="ru-RU" sz="800" kern="100">
                          <a:effectLst/>
                        </a:rPr>
                        <a:t>9</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Гусаров Николай Александрович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радист</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33 (1908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672556833"/>
                  </a:ext>
                </a:extLst>
              </a:tr>
              <a:tr h="148553">
                <a:tc>
                  <a:txBody>
                    <a:bodyPr/>
                    <a:lstStyle/>
                    <a:p>
                      <a:pPr>
                        <a:spcAft>
                          <a:spcPts val="120"/>
                        </a:spcAft>
                      </a:pPr>
                      <a:r>
                        <a:rPr lang="ru-RU" sz="800" kern="100">
                          <a:effectLst/>
                        </a:rPr>
                        <a:t>10</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Смуров Владимир Иванович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боцман</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23 (1918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363519709"/>
                  </a:ext>
                </a:extLst>
              </a:tr>
              <a:tr h="148553">
                <a:tc>
                  <a:txBody>
                    <a:bodyPr/>
                    <a:lstStyle/>
                    <a:p>
                      <a:pPr>
                        <a:spcAft>
                          <a:spcPts val="120"/>
                        </a:spcAft>
                      </a:pPr>
                      <a:r>
                        <a:rPr lang="ru-RU" sz="800" kern="100">
                          <a:effectLst/>
                        </a:rPr>
                        <a:t>11</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Митин Василий Григорьевич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плотник</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26 (1915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594942304"/>
                  </a:ext>
                </a:extLst>
              </a:tr>
              <a:tr h="148553">
                <a:tc>
                  <a:txBody>
                    <a:bodyPr/>
                    <a:lstStyle/>
                    <a:p>
                      <a:pPr>
                        <a:spcAft>
                          <a:spcPts val="120"/>
                        </a:spcAft>
                      </a:pPr>
                      <a:r>
                        <a:rPr lang="ru-RU" sz="800" kern="100">
                          <a:effectLst/>
                        </a:rPr>
                        <a:t>12</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Хорьков Николай Степанович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матрос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27 (1914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564777998"/>
                  </a:ext>
                </a:extLst>
              </a:tr>
              <a:tr h="148553">
                <a:tc>
                  <a:txBody>
                    <a:bodyPr/>
                    <a:lstStyle/>
                    <a:p>
                      <a:pPr>
                        <a:spcAft>
                          <a:spcPts val="120"/>
                        </a:spcAft>
                      </a:pPr>
                      <a:r>
                        <a:rPr lang="ru-RU" sz="800" kern="100">
                          <a:effectLst/>
                        </a:rPr>
                        <a:t>13</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Марков Михаил Михайлович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матрос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26 (1915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000605289"/>
                  </a:ext>
                </a:extLst>
              </a:tr>
              <a:tr h="148553">
                <a:tc>
                  <a:txBody>
                    <a:bodyPr/>
                    <a:lstStyle/>
                    <a:p>
                      <a:pPr>
                        <a:spcAft>
                          <a:spcPts val="120"/>
                        </a:spcAft>
                      </a:pPr>
                      <a:r>
                        <a:rPr lang="ru-RU" sz="800" kern="100">
                          <a:effectLst/>
                        </a:rPr>
                        <a:t>14</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Антропов Александр Николаевич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матрос 2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27 (1914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174994375"/>
                  </a:ext>
                </a:extLst>
              </a:tr>
              <a:tr h="148553">
                <a:tc>
                  <a:txBody>
                    <a:bodyPr/>
                    <a:lstStyle/>
                    <a:p>
                      <a:pPr>
                        <a:spcAft>
                          <a:spcPts val="120"/>
                        </a:spcAft>
                      </a:pPr>
                      <a:r>
                        <a:rPr lang="ru-RU" sz="800" kern="100">
                          <a:effectLst/>
                        </a:rPr>
                        <a:t>15</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Шумков Юрий Вениаминович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матрос 2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16 (1925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431969348"/>
                  </a:ext>
                </a:extLst>
              </a:tr>
              <a:tr h="148553">
                <a:tc>
                  <a:txBody>
                    <a:bodyPr/>
                    <a:lstStyle/>
                    <a:p>
                      <a:pPr>
                        <a:spcAft>
                          <a:spcPts val="120"/>
                        </a:spcAft>
                      </a:pPr>
                      <a:r>
                        <a:rPr lang="ru-RU" sz="800" kern="100">
                          <a:effectLst/>
                        </a:rPr>
                        <a:t>16</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Макарычев Алексей Иванович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матрос 2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16 (1925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756707265"/>
                  </a:ext>
                </a:extLst>
              </a:tr>
              <a:tr h="148553">
                <a:tc>
                  <a:txBody>
                    <a:bodyPr/>
                    <a:lstStyle/>
                    <a:p>
                      <a:pPr>
                        <a:spcAft>
                          <a:spcPts val="120"/>
                        </a:spcAft>
                      </a:pPr>
                      <a:r>
                        <a:rPr lang="ru-RU" sz="800" kern="100">
                          <a:effectLst/>
                        </a:rPr>
                        <a:t>17</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Поступинский Сергей Кондратьевич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старший машинист</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31 (1910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758384256"/>
                  </a:ext>
                </a:extLst>
              </a:tr>
              <a:tr h="148553">
                <a:tc>
                  <a:txBody>
                    <a:bodyPr/>
                    <a:lstStyle/>
                    <a:p>
                      <a:pPr>
                        <a:spcAft>
                          <a:spcPts val="120"/>
                        </a:spcAft>
                      </a:pPr>
                      <a:r>
                        <a:rPr lang="ru-RU" sz="800" kern="100">
                          <a:effectLst/>
                        </a:rPr>
                        <a:t>18</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Веденеев Фёдор Ильич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машинист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24 (1917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714832586"/>
                  </a:ext>
                </a:extLst>
              </a:tr>
              <a:tr h="148553">
                <a:tc>
                  <a:txBody>
                    <a:bodyPr/>
                    <a:lstStyle/>
                    <a:p>
                      <a:pPr>
                        <a:spcAft>
                          <a:spcPts val="120"/>
                        </a:spcAft>
                      </a:pPr>
                      <a:r>
                        <a:rPr lang="ru-RU" sz="800" kern="100">
                          <a:effectLst/>
                        </a:rPr>
                        <a:t>19</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Фёдоров Борис Петрович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машинист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25 (1916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502543306"/>
                  </a:ext>
                </a:extLst>
              </a:tr>
              <a:tr h="148553">
                <a:tc>
                  <a:txBody>
                    <a:bodyPr/>
                    <a:lstStyle/>
                    <a:p>
                      <a:pPr>
                        <a:spcAft>
                          <a:spcPts val="120"/>
                        </a:spcAft>
                      </a:pPr>
                      <a:r>
                        <a:rPr lang="ru-RU" sz="800" kern="100">
                          <a:effectLst/>
                        </a:rPr>
                        <a:t>20</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Давыдов Пётр Яковлевич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кочегар-наставник</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31 (1910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882999473"/>
                  </a:ext>
                </a:extLst>
              </a:tr>
              <a:tr h="148553">
                <a:tc>
                  <a:txBody>
                    <a:bodyPr/>
                    <a:lstStyle/>
                    <a:p>
                      <a:pPr>
                        <a:spcAft>
                          <a:spcPts val="120"/>
                        </a:spcAft>
                      </a:pPr>
                      <a:r>
                        <a:rPr lang="ru-RU" sz="800" kern="100">
                          <a:effectLst/>
                        </a:rPr>
                        <a:t>21</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Капитонов Егор Акимович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44 (1897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4159496880"/>
                  </a:ext>
                </a:extLst>
              </a:tr>
              <a:tr h="148553">
                <a:tc>
                  <a:txBody>
                    <a:bodyPr/>
                    <a:lstStyle/>
                    <a:p>
                      <a:pPr>
                        <a:spcAft>
                          <a:spcPts val="120"/>
                        </a:spcAft>
                      </a:pPr>
                      <a:r>
                        <a:rPr lang="ru-RU" sz="800" kern="100">
                          <a:effectLst/>
                        </a:rPr>
                        <a:t>22</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Киричук Иван Николаевич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32 (1909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561959691"/>
                  </a:ext>
                </a:extLst>
              </a:tr>
              <a:tr h="148553">
                <a:tc>
                  <a:txBody>
                    <a:bodyPr/>
                    <a:lstStyle/>
                    <a:p>
                      <a:pPr>
                        <a:spcAft>
                          <a:spcPts val="120"/>
                        </a:spcAft>
                      </a:pPr>
                      <a:r>
                        <a:rPr lang="ru-RU" sz="800" kern="100">
                          <a:effectLst/>
                        </a:rPr>
                        <a:t>23</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Куропцев Григорий Павлович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30 (1911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747955767"/>
                  </a:ext>
                </a:extLst>
              </a:tr>
              <a:tr h="148553">
                <a:tc>
                  <a:txBody>
                    <a:bodyPr/>
                    <a:lstStyle/>
                    <a:p>
                      <a:pPr>
                        <a:spcAft>
                          <a:spcPts val="120"/>
                        </a:spcAft>
                      </a:pPr>
                      <a:r>
                        <a:rPr lang="ru-RU" sz="800" kern="100">
                          <a:effectLst/>
                        </a:rPr>
                        <a:t>24</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Пантелеев Пётр Фёдорович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18 (1923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99058342"/>
                  </a:ext>
                </a:extLst>
              </a:tr>
              <a:tr h="148553">
                <a:tc>
                  <a:txBody>
                    <a:bodyPr/>
                    <a:lstStyle/>
                    <a:p>
                      <a:pPr>
                        <a:spcAft>
                          <a:spcPts val="120"/>
                        </a:spcAft>
                      </a:pPr>
                      <a:r>
                        <a:rPr lang="ru-RU" sz="800" kern="100">
                          <a:effectLst/>
                        </a:rPr>
                        <a:t>25</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Митрошин Александр Трофимович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18 (1923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718471288"/>
                  </a:ext>
                </a:extLst>
              </a:tr>
              <a:tr h="148553">
                <a:tc>
                  <a:txBody>
                    <a:bodyPr/>
                    <a:lstStyle/>
                    <a:p>
                      <a:pPr>
                        <a:spcAft>
                          <a:spcPts val="120"/>
                        </a:spcAft>
                      </a:pPr>
                      <a:r>
                        <a:rPr lang="ru-RU" sz="800" kern="100">
                          <a:effectLst/>
                        </a:rPr>
                        <a:t>26</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Мохин Григорий Михайлович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33 (1908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985593553"/>
                  </a:ext>
                </a:extLst>
              </a:tr>
              <a:tr h="148553">
                <a:tc>
                  <a:txBody>
                    <a:bodyPr/>
                    <a:lstStyle/>
                    <a:p>
                      <a:pPr>
                        <a:spcAft>
                          <a:spcPts val="120"/>
                        </a:spcAft>
                      </a:pPr>
                      <a:r>
                        <a:rPr lang="ru-RU" sz="800" kern="100">
                          <a:effectLst/>
                        </a:rPr>
                        <a:t>27</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Свищев Дмитрий Иванович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31 (1910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4071605741"/>
                  </a:ext>
                </a:extLst>
              </a:tr>
              <a:tr h="148553">
                <a:tc>
                  <a:txBody>
                    <a:bodyPr/>
                    <a:lstStyle/>
                    <a:p>
                      <a:pPr>
                        <a:spcAft>
                          <a:spcPts val="120"/>
                        </a:spcAft>
                      </a:pPr>
                      <a:r>
                        <a:rPr lang="ru-RU" sz="800" kern="100">
                          <a:effectLst/>
                        </a:rPr>
                        <a:t>28</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Чирков Захар Иванович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1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31 (1910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1674483692"/>
                  </a:ext>
                </a:extLst>
              </a:tr>
              <a:tr h="148553">
                <a:tc>
                  <a:txBody>
                    <a:bodyPr/>
                    <a:lstStyle/>
                    <a:p>
                      <a:pPr>
                        <a:spcAft>
                          <a:spcPts val="120"/>
                        </a:spcAft>
                      </a:pPr>
                      <a:r>
                        <a:rPr lang="ru-RU" sz="800" kern="100">
                          <a:effectLst/>
                        </a:rPr>
                        <a:t>29</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Тимофеев Сергей Павлович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кочегар 2 класса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25 (1916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671522990"/>
                  </a:ext>
                </a:extLst>
              </a:tr>
              <a:tr h="148553">
                <a:tc>
                  <a:txBody>
                    <a:bodyPr/>
                    <a:lstStyle/>
                    <a:p>
                      <a:pPr>
                        <a:spcAft>
                          <a:spcPts val="120"/>
                        </a:spcAft>
                      </a:pPr>
                      <a:r>
                        <a:rPr lang="ru-RU" sz="800" kern="100">
                          <a:effectLst/>
                        </a:rPr>
                        <a:t>30</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Салин Иван Фёдорович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повар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26 (1915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3479193421"/>
                  </a:ext>
                </a:extLst>
              </a:tr>
              <a:tr h="148553">
                <a:tc>
                  <a:txBody>
                    <a:bodyPr/>
                    <a:lstStyle/>
                    <a:p>
                      <a:pPr>
                        <a:spcAft>
                          <a:spcPts val="120"/>
                        </a:spcAft>
                      </a:pPr>
                      <a:r>
                        <a:rPr lang="ru-RU" sz="800" kern="100">
                          <a:effectLst/>
                        </a:rPr>
                        <a:t>31</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Могутова Раиса Григорьевна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камбузница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19 (1922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56517410"/>
                  </a:ext>
                </a:extLst>
              </a:tr>
              <a:tr h="148553">
                <a:tc>
                  <a:txBody>
                    <a:bodyPr/>
                    <a:lstStyle/>
                    <a:p>
                      <a:pPr>
                        <a:spcAft>
                          <a:spcPts val="120"/>
                        </a:spcAft>
                      </a:pPr>
                      <a:r>
                        <a:rPr lang="ru-RU" sz="800" kern="100">
                          <a:effectLst/>
                        </a:rPr>
                        <a:t>32</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Авдеева Анна Николаевна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буфетчица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50 (1891 г.р.)</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001249715"/>
                  </a:ext>
                </a:extLst>
              </a:tr>
              <a:tr h="148553">
                <a:tc>
                  <a:txBody>
                    <a:bodyPr/>
                    <a:lstStyle/>
                    <a:p>
                      <a:pPr>
                        <a:spcAft>
                          <a:spcPts val="120"/>
                        </a:spcAft>
                      </a:pPr>
                      <a:r>
                        <a:rPr lang="ru-RU" sz="800" kern="100">
                          <a:effectLst/>
                        </a:rPr>
                        <a:t>33</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Басова Агнея Николаевна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уборщица</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36 (1905 г.р.)  </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2387514627"/>
                  </a:ext>
                </a:extLst>
              </a:tr>
              <a:tr h="148553">
                <a:tc>
                  <a:txBody>
                    <a:bodyPr/>
                    <a:lstStyle/>
                    <a:p>
                      <a:pPr>
                        <a:spcAft>
                          <a:spcPts val="120"/>
                        </a:spcAft>
                      </a:pPr>
                      <a:r>
                        <a:rPr lang="ru-RU" sz="800" kern="100">
                          <a:effectLst/>
                        </a:rPr>
                        <a:t>34</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a:effectLst/>
                        </a:rPr>
                        <a:t>Степанов Петр Андреевич</a:t>
                      </a:r>
                      <a:endParaRPr lang="ru-RU" sz="7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dirty="0">
                          <a:effectLst/>
                        </a:rPr>
                        <a:t>лейтенант</a:t>
                      </a:r>
                      <a:endParaRPr lang="ru-RU" sz="7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tc>
                  <a:txBody>
                    <a:bodyPr/>
                    <a:lstStyle/>
                    <a:p>
                      <a:pPr algn="ctr">
                        <a:spcAft>
                          <a:spcPts val="120"/>
                        </a:spcAft>
                      </a:pPr>
                      <a:r>
                        <a:rPr lang="ru-RU" sz="800" kern="100" dirty="0">
                          <a:effectLst/>
                        </a:rPr>
                        <a:t>26 (1915 г.р.)  </a:t>
                      </a:r>
                      <a:endParaRPr lang="ru-RU" sz="7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6621" marR="46621" marT="0" marB="0"/>
                </a:tc>
                <a:extLst>
                  <a:ext uri="{0D108BD9-81ED-4DB2-BD59-A6C34878D82A}">
                    <a16:rowId xmlns:a16="http://schemas.microsoft.com/office/drawing/2014/main" val="958692951"/>
                  </a:ext>
                </a:extLst>
              </a:tr>
            </a:tbl>
          </a:graphicData>
        </a:graphic>
      </p:graphicFrame>
      <p:sp>
        <p:nvSpPr>
          <p:cNvPr id="5" name="Rectangle 1">
            <a:extLst>
              <a:ext uri="{FF2B5EF4-FFF2-40B4-BE49-F238E27FC236}">
                <a16:creationId xmlns:a16="http://schemas.microsoft.com/office/drawing/2014/main" id="{ACE28B6D-E0D4-C1FD-FE31-FC9B737B2C8D}"/>
              </a:ext>
            </a:extLst>
          </p:cNvPr>
          <p:cNvSpPr>
            <a:spLocks noChangeArrowheads="1"/>
          </p:cNvSpPr>
          <p:nvPr/>
        </p:nvSpPr>
        <p:spPr bwMode="auto">
          <a:xfrm>
            <a:off x="251111" y="353813"/>
            <a:ext cx="11689778" cy="892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08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altLang="ru-RU" sz="2000" b="0" i="0" u="none" strike="noStrike" cap="none" normalizeH="0" baseline="0" dirty="0">
                <a:ln>
                  <a:noFill/>
                </a:ln>
                <a:solidFill>
                  <a:srgbClr val="252525"/>
                </a:solidFill>
                <a:effectLst/>
                <a:latin typeface="+mn-lt"/>
                <a:ea typeface="Times New Roman" panose="02020603050405020304" pitchFamily="18" charset="0"/>
              </a:rPr>
              <a:t>Подвиг «Ижоры» и ее экипажа не был напрасным: конвои PQ-12 и QP-8 приняли радиограммы лесовоза и планы фашистов по уничтожению караванов со стратегическими грузами оказались сорваны. </a:t>
            </a:r>
            <a:endParaRPr kumimoji="0" lang="ru-RU" altLang="ru-RU" sz="2000" b="0" i="0" u="none" strike="noStrike" cap="none" normalizeH="0" baseline="0" dirty="0">
              <a:ln>
                <a:noFill/>
              </a:ln>
              <a:solidFill>
                <a:schemeClr val="tx1"/>
              </a:solidFill>
              <a:effectLst/>
              <a:latin typeface="+mn-lt"/>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ru-RU" altLang="ru-RU"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79120B8A-0654-F5B7-D8A6-3725BBEA2805}"/>
              </a:ext>
            </a:extLst>
          </p:cNvPr>
          <p:cNvSpPr txBox="1"/>
          <p:nvPr/>
        </p:nvSpPr>
        <p:spPr>
          <a:xfrm>
            <a:off x="4100360" y="1028639"/>
            <a:ext cx="7257449" cy="646331"/>
          </a:xfrm>
          <a:prstGeom prst="rect">
            <a:avLst/>
          </a:prstGeom>
          <a:noFill/>
        </p:spPr>
        <p:txBody>
          <a:bodyPr wrap="square" rtlCol="0">
            <a:spAutoFit/>
          </a:bodyPr>
          <a:lstStyle/>
          <a:p>
            <a:r>
              <a:rPr kumimoji="0" lang="ru-RU" altLang="ru-RU"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Экипаж</a:t>
            </a:r>
            <a:r>
              <a:rPr kumimoji="0" lang="ru-RU" altLang="ru-RU" sz="1800" b="1" i="0" u="none" strike="noStrike" cap="none" normalizeH="0" baseline="30000" dirty="0">
                <a:ln>
                  <a:noFill/>
                </a:ln>
                <a:solidFill>
                  <a:srgbClr val="000000"/>
                </a:solidFill>
                <a:effectLst/>
                <a:latin typeface="Arial" panose="020B0604020202020204" pitchFamily="34" charset="0"/>
                <a:ea typeface="Times New Roman" panose="02020603050405020304" pitchFamily="18" charset="0"/>
              </a:rPr>
              <a:t> </a:t>
            </a:r>
            <a:r>
              <a:rPr kumimoji="0" lang="ru-RU" altLang="ru-RU" sz="1800" b="1" i="0" u="none" strike="noStrike" cap="none" normalizeH="0" baseline="0" dirty="0">
                <a:ln>
                  <a:noFill/>
                </a:ln>
                <a:solidFill>
                  <a:srgbClr val="252525"/>
                </a:solidFill>
                <a:effectLst/>
                <a:latin typeface="Arial" panose="020B0604020202020204" pitchFamily="34" charset="0"/>
                <a:ea typeface="Times New Roman" panose="02020603050405020304" pitchFamily="18" charset="0"/>
              </a:rPr>
              <a:t>лесовоза «Ижора»</a:t>
            </a:r>
            <a:endParaRPr kumimoji="0" lang="ru-RU" altLang="ru-RU" sz="1050" b="0" i="0" u="none" strike="noStrike" cap="none" normalizeH="0" baseline="0" dirty="0">
              <a:ln>
                <a:noFill/>
              </a:ln>
              <a:solidFill>
                <a:schemeClr val="tx1"/>
              </a:solidFill>
              <a:effectLst/>
              <a:latin typeface="Arial" panose="020B0604020202020204" pitchFamily="34" charset="0"/>
            </a:endParaRPr>
          </a:p>
          <a:p>
            <a:endParaRPr lang="ru-RU" dirty="0"/>
          </a:p>
        </p:txBody>
      </p:sp>
    </p:spTree>
    <p:extLst>
      <p:ext uri="{BB962C8B-B14F-4D97-AF65-F5344CB8AC3E}">
        <p14:creationId xmlns:p14="http://schemas.microsoft.com/office/powerpoint/2010/main" val="275732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DB5D703-0E78-4602-B024-B1566F649802}"/>
              </a:ext>
            </a:extLst>
          </p:cNvPr>
          <p:cNvPicPr>
            <a:picLocks noChangeAspect="1"/>
          </p:cNvPicPr>
          <p:nvPr/>
        </p:nvPicPr>
        <p:blipFill>
          <a:blip r:embed="rId2"/>
          <a:stretch>
            <a:fillRect/>
          </a:stretch>
        </p:blipFill>
        <p:spPr>
          <a:xfrm>
            <a:off x="321725" y="641760"/>
            <a:ext cx="3895023" cy="3106843"/>
          </a:xfrm>
          <a:prstGeom prst="rect">
            <a:avLst/>
          </a:prstGeom>
        </p:spPr>
      </p:pic>
      <p:sp>
        <p:nvSpPr>
          <p:cNvPr id="7" name="TextBox 6">
            <a:extLst>
              <a:ext uri="{FF2B5EF4-FFF2-40B4-BE49-F238E27FC236}">
                <a16:creationId xmlns:a16="http://schemas.microsoft.com/office/drawing/2014/main" id="{E6FA2D81-7CDB-D245-A991-4BF5AC6BD289}"/>
              </a:ext>
            </a:extLst>
          </p:cNvPr>
          <p:cNvSpPr txBox="1"/>
          <p:nvPr/>
        </p:nvSpPr>
        <p:spPr>
          <a:xfrm>
            <a:off x="4216748" y="944005"/>
            <a:ext cx="2040555" cy="2031325"/>
          </a:xfrm>
          <a:prstGeom prst="rect">
            <a:avLst/>
          </a:prstGeom>
          <a:noFill/>
        </p:spPr>
        <p:txBody>
          <a:bodyPr wrap="square" rtlCol="0">
            <a:spAutoFit/>
          </a:bodyPr>
          <a:lstStyle/>
          <a:p>
            <a:r>
              <a:rPr lang="ru-RU" b="0" i="0" dirty="0">
                <a:effectLst/>
                <a:latin typeface="Gotham Pro"/>
              </a:rPr>
              <a:t>Ледокол «Красин» у берегов Исландии. 12 апреля 1942 года (фото с сайта музея Ледокол «Красин»)</a:t>
            </a:r>
            <a:endParaRPr lang="ru-RU" dirty="0"/>
          </a:p>
        </p:txBody>
      </p:sp>
      <p:pic>
        <p:nvPicPr>
          <p:cNvPr id="8" name="Рисунок 7">
            <a:extLst>
              <a:ext uri="{FF2B5EF4-FFF2-40B4-BE49-F238E27FC236}">
                <a16:creationId xmlns:a16="http://schemas.microsoft.com/office/drawing/2014/main" id="{386AA9D4-8591-56DD-1FF5-7E58418DFFEE}"/>
              </a:ext>
            </a:extLst>
          </p:cNvPr>
          <p:cNvPicPr>
            <a:picLocks noChangeAspect="1"/>
          </p:cNvPicPr>
          <p:nvPr/>
        </p:nvPicPr>
        <p:blipFill>
          <a:blip r:embed="rId3"/>
          <a:stretch>
            <a:fillRect/>
          </a:stretch>
        </p:blipFill>
        <p:spPr>
          <a:xfrm>
            <a:off x="326428" y="3840296"/>
            <a:ext cx="3890320" cy="2870725"/>
          </a:xfrm>
          <a:prstGeom prst="rect">
            <a:avLst/>
          </a:prstGeom>
        </p:spPr>
      </p:pic>
      <p:sp>
        <p:nvSpPr>
          <p:cNvPr id="9" name="TextBox 8">
            <a:extLst>
              <a:ext uri="{FF2B5EF4-FFF2-40B4-BE49-F238E27FC236}">
                <a16:creationId xmlns:a16="http://schemas.microsoft.com/office/drawing/2014/main" id="{90CFC5A9-F847-1F4B-179C-B4FFCA9FD81B}"/>
              </a:ext>
            </a:extLst>
          </p:cNvPr>
          <p:cNvSpPr txBox="1"/>
          <p:nvPr/>
        </p:nvSpPr>
        <p:spPr>
          <a:xfrm>
            <a:off x="4216748" y="3945418"/>
            <a:ext cx="2290812" cy="2585323"/>
          </a:xfrm>
          <a:prstGeom prst="rect">
            <a:avLst/>
          </a:prstGeom>
          <a:noFill/>
        </p:spPr>
        <p:txBody>
          <a:bodyPr wrap="square" rtlCol="0">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Д</a:t>
            </a:r>
            <a:r>
              <a:rPr lang="ru-RU" sz="1800" dirty="0">
                <a:effectLst/>
                <a:latin typeface="Calibri" panose="020F0502020204030204" pitchFamily="34" charset="0"/>
                <a:ea typeface="Calibri" panose="020F0502020204030204" pitchFamily="34" charset="0"/>
                <a:cs typeface="Times New Roman" panose="02020603050405020304" pitchFamily="18" charset="0"/>
              </a:rPr>
              <a:t>етский рисунок выполненный учеником радиста В. М. Маркова, сыном командира М. Г. Маркова. Название "PQ-15. Май 1942 г." (из коллекции музея Ледокол «Красин»)</a:t>
            </a:r>
            <a:endParaRPr lang="ru-RU" dirty="0"/>
          </a:p>
        </p:txBody>
      </p:sp>
      <p:sp>
        <p:nvSpPr>
          <p:cNvPr id="10" name="TextBox 9">
            <a:extLst>
              <a:ext uri="{FF2B5EF4-FFF2-40B4-BE49-F238E27FC236}">
                <a16:creationId xmlns:a16="http://schemas.microsoft.com/office/drawing/2014/main" id="{C58726D2-3963-ADF6-549D-848238143361}"/>
              </a:ext>
            </a:extLst>
          </p:cNvPr>
          <p:cNvSpPr txBox="1"/>
          <p:nvPr/>
        </p:nvSpPr>
        <p:spPr>
          <a:xfrm>
            <a:off x="6381547" y="944005"/>
            <a:ext cx="5625245" cy="6373027"/>
          </a:xfrm>
          <a:prstGeom prst="rect">
            <a:avLst/>
          </a:prstGeom>
          <a:noFill/>
        </p:spPr>
        <p:txBody>
          <a:bodyPr wrap="square" rtlCol="0">
            <a:spAutoFit/>
          </a:bodyPr>
          <a:lstStyle/>
          <a:p>
            <a:pPr indent="457200" algn="just">
              <a:lnSpc>
                <a:spcPct val="120000"/>
              </a:lnSpc>
              <a:spcAft>
                <a:spcPts val="800"/>
              </a:spcAft>
            </a:pPr>
            <a:r>
              <a:rPr lang="ru-RU" sz="2100" kern="100" dirty="0">
                <a:effectLst/>
                <a:ea typeface="Times New Roman" panose="02020603050405020304" pitchFamily="18" charset="0"/>
                <a:cs typeface="Times New Roman" panose="02020603050405020304" pitchFamily="18" charset="0"/>
              </a:rPr>
              <a:t>Из воспоминаний </a:t>
            </a:r>
            <a:r>
              <a:rPr lang="ru-RU" sz="2100" kern="0" dirty="0">
                <a:effectLst/>
                <a:ea typeface="Times New Roman" panose="02020603050405020304" pitchFamily="18" charset="0"/>
              </a:rPr>
              <a:t>начальника ГУСМП И. Д. Папанина: «</a:t>
            </a:r>
            <a:r>
              <a:rPr lang="ru-RU" sz="2100" kern="100" dirty="0">
                <a:effectLst/>
                <a:ea typeface="Times New Roman" panose="02020603050405020304" pitchFamily="18" charset="0"/>
                <a:cs typeface="Times New Roman" panose="02020603050405020304" pitchFamily="18" charset="0"/>
              </a:rPr>
              <a:t>Свободные от вахты моряки — члены экипажа ледокола — в минуты передышек ложились спать одетыми у орудий и пулемётов. По сигналу тревоги все номера орудийных и пулемётных расчётов сразу занимали боевые посты и открывали огонь по фашистским разбойникам. На ледоколе не было военной команды, корабельной артиллерией командовал старший машинист П. Н. Ткаченко. Ткаченко и сам вёл огонь из крупнокалиберного пулемёта. Раненный во время налёта, Ткаченко не покинул своего поста. </a:t>
            </a:r>
          </a:p>
          <a:p>
            <a:pPr indent="457200" algn="just">
              <a:lnSpc>
                <a:spcPct val="120000"/>
              </a:lnSpc>
              <a:spcAft>
                <a:spcPts val="800"/>
              </a:spcAft>
            </a:pPr>
            <a:r>
              <a:rPr lang="ru-RU" sz="2000" kern="100" dirty="0">
                <a:effectLst/>
                <a:ea typeface="Times New Roman" panose="02020603050405020304" pitchFamily="18" charset="0"/>
                <a:cs typeface="Times New Roman" panose="02020603050405020304" pitchFamily="18" charset="0"/>
              </a:rPr>
              <a:t> </a:t>
            </a:r>
          </a:p>
          <a:p>
            <a:endParaRPr lang="ru-RU" dirty="0"/>
          </a:p>
        </p:txBody>
      </p:sp>
      <p:sp>
        <p:nvSpPr>
          <p:cNvPr id="2" name="TextBox 1">
            <a:extLst>
              <a:ext uri="{FF2B5EF4-FFF2-40B4-BE49-F238E27FC236}">
                <a16:creationId xmlns:a16="http://schemas.microsoft.com/office/drawing/2014/main" id="{5DEB8665-5AE1-E520-AA30-AE9440E71864}"/>
              </a:ext>
            </a:extLst>
          </p:cNvPr>
          <p:cNvSpPr txBox="1"/>
          <p:nvPr/>
        </p:nvSpPr>
        <p:spPr>
          <a:xfrm>
            <a:off x="1135781" y="105878"/>
            <a:ext cx="10231655" cy="461665"/>
          </a:xfrm>
          <a:prstGeom prst="rect">
            <a:avLst/>
          </a:prstGeom>
          <a:noFill/>
        </p:spPr>
        <p:txBody>
          <a:bodyPr wrap="square" rtlCol="0">
            <a:spAutoFit/>
          </a:bodyPr>
          <a:lstStyle/>
          <a:p>
            <a:pPr algn="ctr"/>
            <a:r>
              <a:rPr lang="ru-RU" sz="2400" b="1" dirty="0"/>
              <a:t>Ледокол «Красин» – участник конвоя </a:t>
            </a:r>
            <a:r>
              <a:rPr lang="en-US" sz="2400" b="1" dirty="0"/>
              <a:t>PQ-15 </a:t>
            </a:r>
            <a:endParaRPr lang="ru-RU" sz="2400" b="1" dirty="0"/>
          </a:p>
        </p:txBody>
      </p:sp>
    </p:spTree>
    <p:extLst>
      <p:ext uri="{BB962C8B-B14F-4D97-AF65-F5344CB8AC3E}">
        <p14:creationId xmlns:p14="http://schemas.microsoft.com/office/powerpoint/2010/main" val="385963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BAEB63E3-86B2-5E67-9383-8A29C7721E3A}"/>
              </a:ext>
            </a:extLst>
          </p:cNvPr>
          <p:cNvPicPr>
            <a:picLocks noGrp="1" noChangeAspect="1"/>
          </p:cNvPicPr>
          <p:nvPr>
            <p:ph idx="1"/>
          </p:nvPr>
        </p:nvPicPr>
        <p:blipFill>
          <a:blip r:embed="rId2"/>
          <a:stretch>
            <a:fillRect/>
          </a:stretch>
        </p:blipFill>
        <p:spPr>
          <a:xfrm>
            <a:off x="214181" y="1546493"/>
            <a:ext cx="5584217" cy="4351338"/>
          </a:xfrm>
          <a:prstGeom prst="rect">
            <a:avLst/>
          </a:prstGeom>
        </p:spPr>
      </p:pic>
      <p:sp>
        <p:nvSpPr>
          <p:cNvPr id="5" name="TextBox 4">
            <a:extLst>
              <a:ext uri="{FF2B5EF4-FFF2-40B4-BE49-F238E27FC236}">
                <a16:creationId xmlns:a16="http://schemas.microsoft.com/office/drawing/2014/main" id="{6183D049-72B8-2753-B7BD-4E0007FA8DD5}"/>
              </a:ext>
            </a:extLst>
          </p:cNvPr>
          <p:cNvSpPr txBox="1"/>
          <p:nvPr/>
        </p:nvSpPr>
        <p:spPr>
          <a:xfrm>
            <a:off x="3550158" y="295595"/>
            <a:ext cx="5584217" cy="523220"/>
          </a:xfrm>
          <a:prstGeom prst="rect">
            <a:avLst/>
          </a:prstGeom>
          <a:noFill/>
        </p:spPr>
        <p:txBody>
          <a:bodyPr wrap="square" rtlCol="0">
            <a:spAutoFit/>
          </a:bodyPr>
          <a:lstStyle/>
          <a:p>
            <a:r>
              <a:rPr lang="ru-RU" sz="2800" b="1" dirty="0"/>
              <a:t>Советский эсминец «Деятельный»</a:t>
            </a:r>
          </a:p>
        </p:txBody>
      </p:sp>
      <p:sp>
        <p:nvSpPr>
          <p:cNvPr id="9" name="TextBox 8">
            <a:extLst>
              <a:ext uri="{FF2B5EF4-FFF2-40B4-BE49-F238E27FC236}">
                <a16:creationId xmlns:a16="http://schemas.microsoft.com/office/drawing/2014/main" id="{30121D62-80F8-C510-64DC-BCA7C47B720D}"/>
              </a:ext>
            </a:extLst>
          </p:cNvPr>
          <p:cNvSpPr txBox="1"/>
          <p:nvPr/>
        </p:nvSpPr>
        <p:spPr>
          <a:xfrm>
            <a:off x="6079137" y="818815"/>
            <a:ext cx="5898682" cy="5909310"/>
          </a:xfrm>
          <a:prstGeom prst="rect">
            <a:avLst/>
          </a:prstGeom>
          <a:noFill/>
        </p:spPr>
        <p:txBody>
          <a:bodyPr wrap="square">
            <a:spAutoFit/>
          </a:bodyPr>
          <a:lstStyle/>
          <a:p>
            <a:r>
              <a:rPr lang="ru-RU" sz="2400" dirty="0"/>
              <a:t>Участвовал в конвоях JW-59 (Ливерпуль – Кольский залив, 15.08.1944 – 25.08.1944), и JW-62 (Шотландия – Кольский залив,  29.11.1944 – 07.12.1944) </a:t>
            </a:r>
          </a:p>
          <a:p>
            <a:endParaRPr lang="ru-RU" sz="2400" dirty="0"/>
          </a:p>
          <a:p>
            <a:r>
              <a:rPr lang="ru-RU" sz="2400" dirty="0"/>
              <a:t>За 5 месяцев участия в боях за Советское Заполярье (сентябрь 1944 – январь 1945) выполнил 24 боевых задания, участвовал в проводке 17 конвоев, четыре раза выходил для встречи союзных конвоев и проводки в Белое море беломорской группы транспортов этих конвоев. </a:t>
            </a:r>
          </a:p>
          <a:p>
            <a:endParaRPr lang="ru-RU" sz="2400" dirty="0"/>
          </a:p>
          <a:p>
            <a:r>
              <a:rPr lang="ru-RU" sz="2400" dirty="0"/>
              <a:t>Погиб: 16 января 1945 года. Погибли 117 человек.</a:t>
            </a:r>
          </a:p>
          <a:p>
            <a:endParaRPr lang="ru-RU" dirty="0"/>
          </a:p>
        </p:txBody>
      </p:sp>
    </p:spTree>
    <p:extLst>
      <p:ext uri="{BB962C8B-B14F-4D97-AF65-F5344CB8AC3E}">
        <p14:creationId xmlns:p14="http://schemas.microsoft.com/office/powerpoint/2010/main" val="2351427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2709B9-99EA-B0CB-646F-9140B25A7D3C}"/>
              </a:ext>
            </a:extLst>
          </p:cNvPr>
          <p:cNvSpPr>
            <a:spLocks noGrp="1"/>
          </p:cNvSpPr>
          <p:nvPr>
            <p:ph type="title"/>
          </p:nvPr>
        </p:nvSpPr>
        <p:spPr>
          <a:xfrm>
            <a:off x="1348339" y="325600"/>
            <a:ext cx="10515600" cy="587776"/>
          </a:xfrm>
        </p:spPr>
        <p:txBody>
          <a:bodyPr>
            <a:normAutofit/>
          </a:bodyPr>
          <a:lstStyle/>
          <a:p>
            <a:pPr algn="ctr"/>
            <a:r>
              <a:rPr lang="ru-RU" sz="2800" b="1" dirty="0">
                <a:latin typeface="+mn-lt"/>
                <a:ea typeface="+mn-ea"/>
                <a:cs typeface="+mn-cs"/>
              </a:rPr>
              <a:t>Спасательное судно «Шквал»</a:t>
            </a:r>
          </a:p>
        </p:txBody>
      </p:sp>
      <p:pic>
        <p:nvPicPr>
          <p:cNvPr id="4" name="Объект 3">
            <a:extLst>
              <a:ext uri="{FF2B5EF4-FFF2-40B4-BE49-F238E27FC236}">
                <a16:creationId xmlns:a16="http://schemas.microsoft.com/office/drawing/2014/main" id="{0F03A1BF-6EA2-2925-71DA-B1D220B28DCD}"/>
              </a:ext>
            </a:extLst>
          </p:cNvPr>
          <p:cNvPicPr>
            <a:picLocks noGrp="1" noChangeAspect="1"/>
          </p:cNvPicPr>
          <p:nvPr>
            <p:ph idx="1"/>
          </p:nvPr>
        </p:nvPicPr>
        <p:blipFill>
          <a:blip r:embed="rId2"/>
          <a:stretch>
            <a:fillRect/>
          </a:stretch>
        </p:blipFill>
        <p:spPr>
          <a:xfrm>
            <a:off x="250577" y="1376414"/>
            <a:ext cx="5798162" cy="3590222"/>
          </a:xfrm>
          <a:prstGeom prst="rect">
            <a:avLst/>
          </a:prstGeom>
        </p:spPr>
      </p:pic>
      <p:sp>
        <p:nvSpPr>
          <p:cNvPr id="3" name="TextBox 2">
            <a:extLst>
              <a:ext uri="{FF2B5EF4-FFF2-40B4-BE49-F238E27FC236}">
                <a16:creationId xmlns:a16="http://schemas.microsoft.com/office/drawing/2014/main" id="{A0678513-EF88-672E-D89E-7002C85F2ED3}"/>
              </a:ext>
            </a:extLst>
          </p:cNvPr>
          <p:cNvSpPr txBox="1"/>
          <p:nvPr/>
        </p:nvSpPr>
        <p:spPr>
          <a:xfrm>
            <a:off x="6048739" y="913376"/>
            <a:ext cx="5694083" cy="5478423"/>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ru-RU" sz="2000" dirty="0"/>
              <a:t>25 августа 1943 года «Шквал» возвращался в Архангельск из задания по проводке через Карское море каравана неприспособленных к морскому переходу речных судов. </a:t>
            </a:r>
          </a:p>
          <a:p>
            <a:pPr marL="285750" indent="-285750">
              <a:spcBef>
                <a:spcPts val="1200"/>
              </a:spcBef>
              <a:buFont typeface="Arial" panose="020B0604020202020204" pitchFamily="34" charset="0"/>
              <a:buChar char="•"/>
            </a:pPr>
            <a:r>
              <a:rPr lang="ru-RU" sz="2000" dirty="0"/>
              <a:t>В 18 часов 07 минут спасатель подорвался на фашистской мине при заходе в пролив Югорский Шар. </a:t>
            </a:r>
          </a:p>
          <a:p>
            <a:pPr marL="285750" indent="-285750">
              <a:spcBef>
                <a:spcPts val="1200"/>
              </a:spcBef>
              <a:buFont typeface="Arial" panose="020B0604020202020204" pitchFamily="34" charset="0"/>
              <a:buChar char="•"/>
            </a:pPr>
            <a:r>
              <a:rPr lang="ru-RU" sz="2000" dirty="0"/>
              <a:t>Погибли сорок семь из находившихся на борту пятидесяти двух человек, в том числе капитан В.С. Тимофеев. </a:t>
            </a:r>
          </a:p>
          <a:p>
            <a:pPr marL="285750" indent="-285750">
              <a:spcBef>
                <a:spcPts val="1200"/>
              </a:spcBef>
              <a:buFont typeface="Arial" panose="020B0604020202020204" pitchFamily="34" charset="0"/>
              <a:buChar char="•"/>
            </a:pPr>
            <a:r>
              <a:rPr lang="ru-RU" sz="2000" dirty="0"/>
              <a:t>В живых остались пятеро. Сорок минут, страдая от ран и холода, они находились на понтоне и ждали помощи. Подобрал их моторный катер, капитан которого еще издали заметил исчезновение идущего впереди судна и облако дыма.</a:t>
            </a:r>
          </a:p>
        </p:txBody>
      </p:sp>
    </p:spTree>
    <p:extLst>
      <p:ext uri="{BB962C8B-B14F-4D97-AF65-F5344CB8AC3E}">
        <p14:creationId xmlns:p14="http://schemas.microsoft.com/office/powerpoint/2010/main" val="220718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38AD5C-E510-E6BA-A1AE-5B5167B63D09}"/>
              </a:ext>
            </a:extLst>
          </p:cNvPr>
          <p:cNvSpPr>
            <a:spLocks noGrp="1"/>
          </p:cNvSpPr>
          <p:nvPr>
            <p:ph type="title"/>
          </p:nvPr>
        </p:nvSpPr>
        <p:spPr>
          <a:xfrm>
            <a:off x="838200" y="365126"/>
            <a:ext cx="10515600" cy="527668"/>
          </a:xfrm>
        </p:spPr>
        <p:txBody>
          <a:bodyPr>
            <a:normAutofit fontScale="90000"/>
          </a:bodyPr>
          <a:lstStyle/>
          <a:p>
            <a:pPr algn="ctr"/>
            <a:r>
              <a:rPr lang="ru-RU" dirty="0"/>
              <a:t>Операции «Бенедикт» и «Оратор»</a:t>
            </a:r>
          </a:p>
        </p:txBody>
      </p:sp>
      <p:pic>
        <p:nvPicPr>
          <p:cNvPr id="4" name="Объект 3">
            <a:extLst>
              <a:ext uri="{FF2B5EF4-FFF2-40B4-BE49-F238E27FC236}">
                <a16:creationId xmlns:a16="http://schemas.microsoft.com/office/drawing/2014/main" id="{6C149631-93D1-D539-D814-2AF27FD865B7}"/>
              </a:ext>
            </a:extLst>
          </p:cNvPr>
          <p:cNvPicPr>
            <a:picLocks noGrp="1" noChangeAspect="1"/>
          </p:cNvPicPr>
          <p:nvPr>
            <p:ph idx="1"/>
          </p:nvPr>
        </p:nvPicPr>
        <p:blipFill>
          <a:blip r:embed="rId2"/>
          <a:stretch>
            <a:fillRect/>
          </a:stretch>
        </p:blipFill>
        <p:spPr>
          <a:xfrm>
            <a:off x="541885" y="3891641"/>
            <a:ext cx="2920836" cy="2830556"/>
          </a:xfrm>
          <a:prstGeom prst="rect">
            <a:avLst/>
          </a:prstGeom>
        </p:spPr>
      </p:pic>
      <p:pic>
        <p:nvPicPr>
          <p:cNvPr id="3" name="Рисунок 2">
            <a:extLst>
              <a:ext uri="{FF2B5EF4-FFF2-40B4-BE49-F238E27FC236}">
                <a16:creationId xmlns:a16="http://schemas.microsoft.com/office/drawing/2014/main" id="{3ECFF571-9529-414C-5B49-769E97271205}"/>
              </a:ext>
            </a:extLst>
          </p:cNvPr>
          <p:cNvPicPr>
            <a:picLocks noChangeAspect="1"/>
          </p:cNvPicPr>
          <p:nvPr/>
        </p:nvPicPr>
        <p:blipFill>
          <a:blip r:embed="rId3"/>
          <a:stretch>
            <a:fillRect/>
          </a:stretch>
        </p:blipFill>
        <p:spPr>
          <a:xfrm>
            <a:off x="541885" y="960171"/>
            <a:ext cx="4094617" cy="2820167"/>
          </a:xfrm>
          <a:prstGeom prst="rect">
            <a:avLst/>
          </a:prstGeom>
        </p:spPr>
      </p:pic>
      <p:sp>
        <p:nvSpPr>
          <p:cNvPr id="7" name="TextBox 6">
            <a:extLst>
              <a:ext uri="{FF2B5EF4-FFF2-40B4-BE49-F238E27FC236}">
                <a16:creationId xmlns:a16="http://schemas.microsoft.com/office/drawing/2014/main" id="{9C61410E-658B-A14A-0D33-C204EBE28E5A}"/>
              </a:ext>
            </a:extLst>
          </p:cNvPr>
          <p:cNvSpPr txBox="1"/>
          <p:nvPr/>
        </p:nvSpPr>
        <p:spPr>
          <a:xfrm>
            <a:off x="5130266" y="960171"/>
            <a:ext cx="6385096" cy="4524315"/>
          </a:xfrm>
          <a:prstGeom prst="rect">
            <a:avLst/>
          </a:prstGeom>
          <a:noFill/>
        </p:spPr>
        <p:txBody>
          <a:bodyPr wrap="square" rtlCol="0">
            <a:spAutoFit/>
          </a:bodyPr>
          <a:lstStyle/>
          <a:p>
            <a:pPr marL="285750" indent="-285750">
              <a:buFont typeface="Arial" panose="020B0604020202020204" pitchFamily="34" charset="0"/>
              <a:buChar char="•"/>
            </a:pPr>
            <a:r>
              <a:rPr lang="ru-RU" sz="2400" dirty="0"/>
              <a:t>151-е авиакрыло Королевских ВВС было сформировано в Англии в конце июля 1941г. и отправлено в СССР.</a:t>
            </a:r>
          </a:p>
          <a:p>
            <a:pPr marL="285750" indent="-285750">
              <a:buFont typeface="Arial" panose="020B0604020202020204" pitchFamily="34" charset="0"/>
              <a:buChar char="•"/>
            </a:pPr>
            <a:r>
              <a:rPr lang="ru-RU" sz="2400" dirty="0"/>
              <a:t>В общей сложности авиакрыло насчитывало 39 истребителей </a:t>
            </a:r>
            <a:r>
              <a:rPr lang="ru-RU" sz="2400" dirty="0" err="1"/>
              <a:t>Hawker</a:t>
            </a:r>
            <a:r>
              <a:rPr lang="ru-RU" sz="2400" dirty="0"/>
              <a:t> </a:t>
            </a:r>
            <a:r>
              <a:rPr lang="ru-RU" sz="2400" dirty="0" err="1"/>
              <a:t>Hurricane</a:t>
            </a:r>
            <a:r>
              <a:rPr lang="ru-RU" sz="2400" dirty="0"/>
              <a:t> и включало 38 британских летчиков и около 500 инженеров, техников, операторов, переводчиков, медиков и других специалистов различных областей. </a:t>
            </a:r>
          </a:p>
          <a:p>
            <a:pPr marL="285750" indent="-285750">
              <a:buFont typeface="Arial" panose="020B0604020202020204" pitchFamily="34" charset="0"/>
              <a:buChar char="•"/>
            </a:pPr>
            <a:r>
              <a:rPr lang="ru-RU" sz="2400" dirty="0"/>
              <a:t>В середине августа 1941 г. первые 24 самолета совершили перелет в Архангельск и далее в Ваенгу и Колу.  </a:t>
            </a:r>
          </a:p>
        </p:txBody>
      </p:sp>
    </p:spTree>
    <p:extLst>
      <p:ext uri="{BB962C8B-B14F-4D97-AF65-F5344CB8AC3E}">
        <p14:creationId xmlns:p14="http://schemas.microsoft.com/office/powerpoint/2010/main" val="3726922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6183BD43-6E78-CDAE-EE13-0B2E998947B9}"/>
              </a:ext>
            </a:extLst>
          </p:cNvPr>
          <p:cNvPicPr>
            <a:picLocks noGrp="1" noChangeAspect="1"/>
          </p:cNvPicPr>
          <p:nvPr>
            <p:ph idx="1"/>
          </p:nvPr>
        </p:nvPicPr>
        <p:blipFill>
          <a:blip r:embed="rId2"/>
          <a:stretch>
            <a:fillRect/>
          </a:stretch>
        </p:blipFill>
        <p:spPr>
          <a:xfrm>
            <a:off x="878092" y="365125"/>
            <a:ext cx="4560203" cy="3383573"/>
          </a:xfrm>
          <a:prstGeom prst="rect">
            <a:avLst/>
          </a:prstGeom>
        </p:spPr>
      </p:pic>
      <p:pic>
        <p:nvPicPr>
          <p:cNvPr id="5" name="Рисунок 4">
            <a:extLst>
              <a:ext uri="{FF2B5EF4-FFF2-40B4-BE49-F238E27FC236}">
                <a16:creationId xmlns:a16="http://schemas.microsoft.com/office/drawing/2014/main" id="{D64C2905-0027-4B9F-ADBB-802E99CEADD9}"/>
              </a:ext>
            </a:extLst>
          </p:cNvPr>
          <p:cNvPicPr>
            <a:picLocks noChangeAspect="1"/>
          </p:cNvPicPr>
          <p:nvPr/>
        </p:nvPicPr>
        <p:blipFill>
          <a:blip r:embed="rId3"/>
          <a:stretch>
            <a:fillRect/>
          </a:stretch>
        </p:blipFill>
        <p:spPr>
          <a:xfrm>
            <a:off x="7346749" y="365125"/>
            <a:ext cx="2201605" cy="3356105"/>
          </a:xfrm>
          <a:prstGeom prst="rect">
            <a:avLst/>
          </a:prstGeom>
        </p:spPr>
      </p:pic>
      <p:sp>
        <p:nvSpPr>
          <p:cNvPr id="6" name="TextBox 5">
            <a:extLst>
              <a:ext uri="{FF2B5EF4-FFF2-40B4-BE49-F238E27FC236}">
                <a16:creationId xmlns:a16="http://schemas.microsoft.com/office/drawing/2014/main" id="{4D4B7E60-8750-D91A-F10E-3A1F142AEEFE}"/>
              </a:ext>
            </a:extLst>
          </p:cNvPr>
          <p:cNvSpPr txBox="1"/>
          <p:nvPr/>
        </p:nvSpPr>
        <p:spPr>
          <a:xfrm>
            <a:off x="5438295" y="1027906"/>
            <a:ext cx="1771027" cy="2585323"/>
          </a:xfrm>
          <a:prstGeom prst="rect">
            <a:avLst/>
          </a:prstGeom>
          <a:noFill/>
        </p:spPr>
        <p:txBody>
          <a:bodyPr wrap="square" rtlCol="0">
            <a:spAutoFit/>
          </a:bodyPr>
          <a:lstStyle/>
          <a:p>
            <a:r>
              <a:rPr lang="ru-RU" dirty="0"/>
              <a:t>Посол СССР в Великобритании Иван Михайлович Майский вручает орден Ленина британским пилотам</a:t>
            </a:r>
          </a:p>
        </p:txBody>
      </p:sp>
      <p:sp>
        <p:nvSpPr>
          <p:cNvPr id="7" name="TextBox 6">
            <a:extLst>
              <a:ext uri="{FF2B5EF4-FFF2-40B4-BE49-F238E27FC236}">
                <a16:creationId xmlns:a16="http://schemas.microsoft.com/office/drawing/2014/main" id="{2EBB017B-81C7-0C89-B3AC-6D820A9826A5}"/>
              </a:ext>
            </a:extLst>
          </p:cNvPr>
          <p:cNvSpPr txBox="1"/>
          <p:nvPr/>
        </p:nvSpPr>
        <p:spPr>
          <a:xfrm>
            <a:off x="9548354" y="2554247"/>
            <a:ext cx="2473692" cy="1200329"/>
          </a:xfrm>
          <a:prstGeom prst="rect">
            <a:avLst/>
          </a:prstGeom>
          <a:noFill/>
        </p:spPr>
        <p:txBody>
          <a:bodyPr wrap="square" rtlCol="0">
            <a:spAutoFit/>
          </a:bodyPr>
          <a:lstStyle/>
          <a:p>
            <a:r>
              <a:rPr lang="ru-RU" dirty="0"/>
              <a:t>Борис Сафонов с серебряным крестом </a:t>
            </a:r>
          </a:p>
          <a:p>
            <a:r>
              <a:rPr lang="ru-RU" dirty="0"/>
              <a:t>«За выдающиеся летные заслуги»</a:t>
            </a:r>
          </a:p>
        </p:txBody>
      </p:sp>
      <p:sp>
        <p:nvSpPr>
          <p:cNvPr id="8" name="TextBox 7">
            <a:extLst>
              <a:ext uri="{FF2B5EF4-FFF2-40B4-BE49-F238E27FC236}">
                <a16:creationId xmlns:a16="http://schemas.microsoft.com/office/drawing/2014/main" id="{64D34747-BE52-D9DC-CF48-C368B12EC517}"/>
              </a:ext>
            </a:extLst>
          </p:cNvPr>
          <p:cNvSpPr txBox="1"/>
          <p:nvPr/>
        </p:nvSpPr>
        <p:spPr>
          <a:xfrm>
            <a:off x="952901" y="4042611"/>
            <a:ext cx="10515600" cy="2308324"/>
          </a:xfrm>
          <a:prstGeom prst="rect">
            <a:avLst/>
          </a:prstGeom>
          <a:noFill/>
        </p:spPr>
        <p:txBody>
          <a:bodyPr wrap="square" rtlCol="0">
            <a:spAutoFit/>
          </a:bodyPr>
          <a:lstStyle/>
          <a:p>
            <a:pPr marL="285750" indent="-285750">
              <a:buFont typeface="Arial" panose="020B0604020202020204" pitchFamily="34" charset="0"/>
              <a:buChar char="•"/>
            </a:pPr>
            <a:r>
              <a:rPr lang="ru-RU" sz="2400" dirty="0"/>
              <a:t>В сентябре 1941 года началась совместная учеба и боевая работа, а 26 сентября на истребителе Харрикейн поднялся в воздух легендарный советский летчик-ас Борис Сафонов - первый дважды Герой Советского Союза. </a:t>
            </a:r>
          </a:p>
          <a:p>
            <a:pPr marL="285750" indent="-285750">
              <a:buFont typeface="Arial" panose="020B0604020202020204" pitchFamily="34" charset="0"/>
              <a:buChar char="•"/>
            </a:pPr>
            <a:r>
              <a:rPr lang="ru-RU" sz="2400" dirty="0"/>
              <a:t>В октябре 1941 г. он стал командиром 78-го истребительного авиаполка, сформированного на базе принятых от англичан самолетов. </a:t>
            </a:r>
          </a:p>
        </p:txBody>
      </p:sp>
    </p:spTree>
    <p:extLst>
      <p:ext uri="{BB962C8B-B14F-4D97-AF65-F5344CB8AC3E}">
        <p14:creationId xmlns:p14="http://schemas.microsoft.com/office/powerpoint/2010/main" val="3034183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44A0943-B749-CF43-360C-ED2C9F4E2526}"/>
              </a:ext>
            </a:extLst>
          </p:cNvPr>
          <p:cNvSpPr>
            <a:spLocks noGrp="1"/>
          </p:cNvSpPr>
          <p:nvPr>
            <p:ph type="title"/>
          </p:nvPr>
        </p:nvSpPr>
        <p:spPr>
          <a:xfrm>
            <a:off x="838200" y="115052"/>
            <a:ext cx="10515600" cy="731972"/>
          </a:xfrm>
        </p:spPr>
        <p:txBody>
          <a:bodyPr>
            <a:normAutofit/>
          </a:bodyPr>
          <a:lstStyle/>
          <a:p>
            <a:pPr algn="ctr"/>
            <a:r>
              <a:rPr lang="ru-RU" sz="3600" b="1" dirty="0"/>
              <a:t>Военные поставки в СССР </a:t>
            </a:r>
          </a:p>
        </p:txBody>
      </p:sp>
      <p:sp>
        <p:nvSpPr>
          <p:cNvPr id="3" name="Объект 2">
            <a:extLst>
              <a:ext uri="{FF2B5EF4-FFF2-40B4-BE49-F238E27FC236}">
                <a16:creationId xmlns:a16="http://schemas.microsoft.com/office/drawing/2014/main" id="{48506C58-6924-841C-E738-AFC77E5BF90A}"/>
              </a:ext>
            </a:extLst>
          </p:cNvPr>
          <p:cNvSpPr>
            <a:spLocks noGrp="1"/>
          </p:cNvSpPr>
          <p:nvPr>
            <p:ph idx="1"/>
          </p:nvPr>
        </p:nvSpPr>
        <p:spPr>
          <a:xfrm>
            <a:off x="449379" y="860283"/>
            <a:ext cx="3756861" cy="5137434"/>
          </a:xfrm>
        </p:spPr>
        <p:txBody>
          <a:bodyPr>
            <a:normAutofit fontScale="70000" lnSpcReduction="20000"/>
          </a:bodyPr>
          <a:lstStyle/>
          <a:p>
            <a:pPr marL="0" indent="0">
              <a:buNone/>
            </a:pPr>
            <a:r>
              <a:rPr lang="ru-RU" sz="2400" b="1" dirty="0">
                <a:solidFill>
                  <a:srgbClr val="000000"/>
                </a:solidFill>
                <a:highlight>
                  <a:srgbClr val="FFFF00"/>
                </a:highlight>
                <a:latin typeface="Times New Roman" panose="02020603050405020304" pitchFamily="18" charset="0"/>
                <a:ea typeface="Times New Roman" panose="02020603050405020304" pitchFamily="18" charset="0"/>
              </a:rPr>
              <a:t>Из Великобритании (1941-1946 гг.):</a:t>
            </a:r>
            <a:endParaRPr lang="ru-RU" sz="2400" b="1" dirty="0">
              <a:solidFill>
                <a:srgbClr val="000000"/>
              </a:solidFill>
              <a:effectLst/>
              <a:highlight>
                <a:srgbClr val="FFFF00"/>
              </a:highlight>
              <a:latin typeface="Times New Roman" panose="02020603050405020304" pitchFamily="18" charset="0"/>
              <a:ea typeface="Times New Roman" panose="02020603050405020304" pitchFamily="18" charset="0"/>
            </a:endParaRPr>
          </a:p>
          <a:p>
            <a:r>
              <a:rPr lang="ru-RU" sz="2400" dirty="0">
                <a:solidFill>
                  <a:srgbClr val="000000"/>
                </a:solidFill>
                <a:effectLst/>
                <a:latin typeface="Times New Roman" panose="02020603050405020304" pitchFamily="18" charset="0"/>
                <a:ea typeface="Times New Roman" panose="02020603050405020304" pitchFamily="18" charset="0"/>
              </a:rPr>
              <a:t>5128 танков (в том числе из Канады)</a:t>
            </a:r>
          </a:p>
          <a:p>
            <a:r>
              <a:rPr lang="ru-RU" sz="2400" dirty="0">
                <a:solidFill>
                  <a:srgbClr val="000000"/>
                </a:solidFill>
                <a:effectLst/>
                <a:latin typeface="Times New Roman" panose="02020603050405020304" pitchFamily="18" charset="0"/>
                <a:ea typeface="Times New Roman" panose="02020603050405020304" pitchFamily="18" charset="0"/>
              </a:rPr>
              <a:t>7411 самолетов (в том числе из США)</a:t>
            </a:r>
          </a:p>
          <a:p>
            <a:r>
              <a:rPr lang="ru-RU" sz="2400" dirty="0">
                <a:solidFill>
                  <a:srgbClr val="000000"/>
                </a:solidFill>
                <a:effectLst/>
                <a:latin typeface="Times New Roman" panose="02020603050405020304" pitchFamily="18" charset="0"/>
                <a:ea typeface="Times New Roman" panose="02020603050405020304" pitchFamily="18" charset="0"/>
              </a:rPr>
              <a:t>4932 противотанковых орудия</a:t>
            </a:r>
          </a:p>
          <a:p>
            <a:r>
              <a:rPr lang="ru-RU" sz="2400" dirty="0">
                <a:solidFill>
                  <a:srgbClr val="000000"/>
                </a:solidFill>
                <a:effectLst/>
                <a:latin typeface="Times New Roman" panose="02020603050405020304" pitchFamily="18" charset="0"/>
                <a:ea typeface="Times New Roman" panose="02020603050405020304" pitchFamily="18" charset="0"/>
              </a:rPr>
              <a:t>4 005 винтовок и пулеметов</a:t>
            </a:r>
          </a:p>
          <a:p>
            <a:r>
              <a:rPr lang="ru-RU" sz="2400" dirty="0">
                <a:solidFill>
                  <a:srgbClr val="000000"/>
                </a:solidFill>
                <a:effectLst/>
                <a:latin typeface="Times New Roman" panose="02020603050405020304" pitchFamily="18" charset="0"/>
                <a:ea typeface="Times New Roman" panose="02020603050405020304" pitchFamily="18" charset="0"/>
              </a:rPr>
              <a:t>1803 радиолокационные установки</a:t>
            </a:r>
          </a:p>
          <a:p>
            <a:r>
              <a:rPr lang="ru-RU" sz="2400" dirty="0">
                <a:solidFill>
                  <a:srgbClr val="000000"/>
                </a:solidFill>
                <a:effectLst/>
                <a:latin typeface="Times New Roman" panose="02020603050405020304" pitchFamily="18" charset="0"/>
                <a:ea typeface="Times New Roman" panose="02020603050405020304" pitchFamily="18" charset="0"/>
              </a:rPr>
              <a:t>4338 радиостанции</a:t>
            </a:r>
          </a:p>
          <a:p>
            <a:r>
              <a:rPr lang="ru-RU" sz="2400" dirty="0">
                <a:solidFill>
                  <a:srgbClr val="000000"/>
                </a:solidFill>
                <a:effectLst/>
                <a:latin typeface="Times New Roman" panose="02020603050405020304" pitchFamily="18" charset="0"/>
                <a:ea typeface="Times New Roman" panose="02020603050405020304" pitchFamily="18" charset="0"/>
              </a:rPr>
              <a:t>2000 телефонов</a:t>
            </a:r>
          </a:p>
          <a:p>
            <a:r>
              <a:rPr lang="ru-RU" sz="2400" dirty="0">
                <a:solidFill>
                  <a:srgbClr val="000000"/>
                </a:solidFill>
                <a:effectLst/>
                <a:latin typeface="Times New Roman" panose="02020603050405020304" pitchFamily="18" charset="0"/>
                <a:ea typeface="Times New Roman" panose="02020603050405020304" pitchFamily="18" charset="0"/>
              </a:rPr>
              <a:t>473 000 000 снарядов</a:t>
            </a:r>
          </a:p>
          <a:p>
            <a:r>
              <a:rPr lang="ru-RU" sz="2400" dirty="0">
                <a:solidFill>
                  <a:srgbClr val="000000"/>
                </a:solidFill>
                <a:effectLst/>
                <a:latin typeface="Times New Roman" panose="02020603050405020304" pitchFamily="18" charset="0"/>
                <a:ea typeface="Times New Roman" panose="02020603050405020304" pitchFamily="18" charset="0"/>
              </a:rPr>
              <a:t>9 торпедных катеров</a:t>
            </a:r>
          </a:p>
          <a:p>
            <a:r>
              <a:rPr lang="ru-RU" sz="2400" dirty="0">
                <a:solidFill>
                  <a:srgbClr val="000000"/>
                </a:solidFill>
                <a:effectLst/>
                <a:latin typeface="Times New Roman" panose="02020603050405020304" pitchFamily="18" charset="0"/>
                <a:ea typeface="Times New Roman" panose="02020603050405020304" pitchFamily="18" charset="0"/>
              </a:rPr>
              <a:t>4 подводные лодки</a:t>
            </a:r>
          </a:p>
          <a:p>
            <a:r>
              <a:rPr lang="ru-RU" sz="2400" dirty="0">
                <a:solidFill>
                  <a:srgbClr val="000000"/>
                </a:solidFill>
                <a:effectLst/>
                <a:latin typeface="Times New Roman" panose="02020603050405020304" pitchFamily="18" charset="0"/>
                <a:ea typeface="Times New Roman" panose="02020603050405020304" pitchFamily="18" charset="0"/>
              </a:rPr>
              <a:t>14 тральщиков</a:t>
            </a:r>
          </a:p>
          <a:p>
            <a:pPr marL="0" indent="0">
              <a:buNone/>
            </a:pPr>
            <a:r>
              <a:rPr lang="ru-RU" sz="2400" dirty="0">
                <a:solidFill>
                  <a:srgbClr val="000000"/>
                </a:solidFill>
                <a:effectLst/>
                <a:latin typeface="Times New Roman" panose="02020603050405020304" pitchFamily="18" charset="0"/>
                <a:ea typeface="Times New Roman" panose="02020603050405020304" pitchFamily="18" charset="0"/>
              </a:rPr>
              <a:t>+ сырье, продовольствие, станки, лекарства. </a:t>
            </a:r>
          </a:p>
          <a:p>
            <a:endParaRPr lang="ru-RU" dirty="0"/>
          </a:p>
        </p:txBody>
      </p:sp>
      <p:sp>
        <p:nvSpPr>
          <p:cNvPr id="4" name="TextBox 3">
            <a:extLst>
              <a:ext uri="{FF2B5EF4-FFF2-40B4-BE49-F238E27FC236}">
                <a16:creationId xmlns:a16="http://schemas.microsoft.com/office/drawing/2014/main" id="{CB5F57F5-4EB2-784E-E5D9-3A4119D8F50A}"/>
              </a:ext>
            </a:extLst>
          </p:cNvPr>
          <p:cNvSpPr txBox="1"/>
          <p:nvPr/>
        </p:nvSpPr>
        <p:spPr>
          <a:xfrm>
            <a:off x="8740941" y="752422"/>
            <a:ext cx="2443614" cy="3607141"/>
          </a:xfrm>
          <a:prstGeom prst="rect">
            <a:avLst/>
          </a:prstGeom>
          <a:noFill/>
        </p:spPr>
        <p:txBody>
          <a:bodyPr wrap="square" rtlCol="0">
            <a:spAutoFit/>
          </a:bodyPr>
          <a:lstStyle/>
          <a:p>
            <a:r>
              <a:rPr lang="ru-RU" b="1" dirty="0">
                <a:highlight>
                  <a:srgbClr val="FFFF00"/>
                </a:highlight>
              </a:rPr>
              <a:t>Поставки из России (обратный ленд-лиз):</a:t>
            </a:r>
          </a:p>
          <a:p>
            <a:endParaRPr lang="ru-RU" sz="2200" dirty="0">
              <a:solidFill>
                <a:srgbClr val="000000"/>
              </a:solidFill>
              <a:latin typeface="Times New Roman" panose="02020603050405020304" pitchFamily="18" charset="0"/>
              <a:ea typeface="Times New Roman" panose="02020603050405020304" pitchFamily="18" charset="0"/>
            </a:endParaRP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Платина</a:t>
            </a: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Золото</a:t>
            </a: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Стратегическое сырье (марганец, хром, асбест)</a:t>
            </a: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Лес</a:t>
            </a: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Пушнина</a:t>
            </a:r>
          </a:p>
          <a:p>
            <a:pPr marL="285750" indent="-285750">
              <a:lnSpc>
                <a:spcPct val="90000"/>
              </a:lnSpc>
              <a:spcAft>
                <a:spcPts val="600"/>
              </a:spcAft>
              <a:buFont typeface="Arial" panose="020B0604020202020204" pitchFamily="34" charset="0"/>
              <a:buChar char="•"/>
            </a:pPr>
            <a:r>
              <a:rPr lang="ru-RU" sz="1700" b="1" dirty="0">
                <a:solidFill>
                  <a:srgbClr val="000000"/>
                </a:solidFill>
                <a:latin typeface="Times New Roman" panose="02020603050405020304" pitchFamily="18" charset="0"/>
              </a:rPr>
              <a:t>Зерно</a:t>
            </a:r>
          </a:p>
          <a:p>
            <a:endParaRPr lang="ru-RU" dirty="0"/>
          </a:p>
        </p:txBody>
      </p:sp>
      <p:sp>
        <p:nvSpPr>
          <p:cNvPr id="5" name="TextBox 4">
            <a:extLst>
              <a:ext uri="{FF2B5EF4-FFF2-40B4-BE49-F238E27FC236}">
                <a16:creationId xmlns:a16="http://schemas.microsoft.com/office/drawing/2014/main" id="{662EA918-EF92-544E-A319-82FB44862962}"/>
              </a:ext>
            </a:extLst>
          </p:cNvPr>
          <p:cNvSpPr txBox="1"/>
          <p:nvPr/>
        </p:nvSpPr>
        <p:spPr>
          <a:xfrm>
            <a:off x="4389120" y="752422"/>
            <a:ext cx="4168941" cy="6740307"/>
          </a:xfrm>
          <a:prstGeom prst="rect">
            <a:avLst/>
          </a:prstGeom>
          <a:noFill/>
        </p:spPr>
        <p:txBody>
          <a:bodyPr wrap="square" rtlCol="0">
            <a:spAutoFit/>
          </a:bodyPr>
          <a:lstStyle/>
          <a:p>
            <a:r>
              <a:rPr lang="ru-RU" b="1" dirty="0">
                <a:highlight>
                  <a:srgbClr val="FFFF00"/>
                </a:highlight>
              </a:rPr>
              <a:t>Из США (1941-1946 гг.):</a:t>
            </a:r>
          </a:p>
          <a:p>
            <a:pPr marL="285750" indent="-285750">
              <a:buFont typeface="Arial" panose="020B0604020202020204" pitchFamily="34" charset="0"/>
              <a:buChar char="•"/>
            </a:pPr>
            <a:r>
              <a:rPr lang="ru-RU" dirty="0"/>
              <a:t>14 795 самолетов</a:t>
            </a:r>
          </a:p>
          <a:p>
            <a:pPr marL="285750" indent="-285750">
              <a:buFont typeface="Arial" panose="020B0604020202020204" pitchFamily="34" charset="0"/>
              <a:buChar char="•"/>
            </a:pPr>
            <a:r>
              <a:rPr lang="ru-RU" dirty="0"/>
              <a:t>7537 танков</a:t>
            </a:r>
          </a:p>
          <a:p>
            <a:pPr marL="285750" indent="-285750">
              <a:buFont typeface="Arial" panose="020B0604020202020204" pitchFamily="34" charset="0"/>
              <a:buChar char="•"/>
            </a:pPr>
            <a:r>
              <a:rPr lang="ru-RU" dirty="0"/>
              <a:t>51503 джипа</a:t>
            </a:r>
          </a:p>
          <a:p>
            <a:pPr marL="285750" indent="-285750">
              <a:buFont typeface="Arial" panose="020B0604020202020204" pitchFamily="34" charset="0"/>
              <a:buChar char="•"/>
            </a:pPr>
            <a:r>
              <a:rPr lang="ru-RU" dirty="0"/>
              <a:t>35 170 мотоциклов</a:t>
            </a:r>
          </a:p>
          <a:p>
            <a:pPr marL="285750" indent="-285750">
              <a:buFont typeface="Arial" panose="020B0604020202020204" pitchFamily="34" charset="0"/>
              <a:buChar char="•"/>
            </a:pPr>
            <a:r>
              <a:rPr lang="ru-RU" dirty="0"/>
              <a:t>8701  трактор</a:t>
            </a:r>
          </a:p>
          <a:p>
            <a:pPr marL="285750" indent="-285750">
              <a:buFont typeface="Arial" panose="020B0604020202020204" pitchFamily="34" charset="0"/>
              <a:buChar char="•"/>
            </a:pPr>
            <a:r>
              <a:rPr lang="ru-RU" dirty="0"/>
              <a:t>375 883 грузовика</a:t>
            </a:r>
          </a:p>
          <a:p>
            <a:pPr marL="285750" indent="-285750">
              <a:buFont typeface="Arial" panose="020B0604020202020204" pitchFamily="34" charset="0"/>
              <a:buChar char="•"/>
            </a:pPr>
            <a:r>
              <a:rPr lang="ru-RU" dirty="0"/>
              <a:t>8218 зенитных орудий</a:t>
            </a:r>
          </a:p>
          <a:p>
            <a:pPr marL="285750" indent="-285750">
              <a:buFont typeface="Arial" panose="020B0604020202020204" pitchFamily="34" charset="0"/>
              <a:buChar char="•"/>
            </a:pPr>
            <a:r>
              <a:rPr lang="ru-RU" dirty="0"/>
              <a:t>131633 пулемета</a:t>
            </a:r>
          </a:p>
          <a:p>
            <a:pPr marL="285750" indent="-285750">
              <a:buFont typeface="Arial" panose="020B0604020202020204" pitchFamily="34" charset="0"/>
              <a:buChar char="•"/>
            </a:pPr>
            <a:r>
              <a:rPr lang="ru-RU" dirty="0"/>
              <a:t>345 735 тонн взрывчатки</a:t>
            </a:r>
          </a:p>
          <a:p>
            <a:pPr marL="285750" indent="-285750">
              <a:buFont typeface="Arial" panose="020B0604020202020204" pitchFamily="34" charset="0"/>
              <a:buChar char="•"/>
            </a:pPr>
            <a:r>
              <a:rPr lang="ru-RU" dirty="0"/>
              <a:t>1981 локомотив</a:t>
            </a:r>
          </a:p>
          <a:p>
            <a:pPr marL="285750" indent="-285750">
              <a:buFont typeface="Arial" panose="020B0604020202020204" pitchFamily="34" charset="0"/>
              <a:buChar char="•"/>
            </a:pPr>
            <a:r>
              <a:rPr lang="ru-RU" dirty="0"/>
              <a:t>11 155 платформ и вагонов</a:t>
            </a:r>
          </a:p>
          <a:p>
            <a:pPr marL="285750" indent="-285750">
              <a:buFont typeface="Arial" panose="020B0604020202020204" pitchFamily="34" charset="0"/>
              <a:buChar char="•"/>
            </a:pPr>
            <a:r>
              <a:rPr lang="ru-RU" dirty="0"/>
              <a:t>140 000 рельсов</a:t>
            </a:r>
          </a:p>
          <a:p>
            <a:pPr marL="285750" indent="-285750">
              <a:buFont typeface="Arial" panose="020B0604020202020204" pitchFamily="34" charset="0"/>
              <a:buChar char="•"/>
            </a:pPr>
            <a:endParaRPr lang="ru-RU" dirty="0"/>
          </a:p>
          <a:p>
            <a:r>
              <a:rPr lang="ru-RU" dirty="0"/>
              <a:t>+ Продовольствие, бензин, химикаты, шины, кожи</a:t>
            </a:r>
          </a:p>
          <a:p>
            <a:endParaRPr lang="ru-RU" dirty="0"/>
          </a:p>
          <a:p>
            <a:pPr marL="285750" indent="-285750">
              <a:buFont typeface="Arial" panose="020B0604020202020204" pitchFamily="34" charset="0"/>
              <a:buChar char="•"/>
            </a:pPr>
            <a:r>
              <a:rPr lang="ru-RU" dirty="0"/>
              <a:t>15 000 000 пар обуви</a:t>
            </a:r>
          </a:p>
          <a:p>
            <a:endParaRPr lang="ru-RU" b="1" dirty="0">
              <a:highlight>
                <a:srgbClr val="FFFF00"/>
              </a:highlight>
            </a:endParaRPr>
          </a:p>
          <a:p>
            <a:pPr marL="285750" indent="-285750">
              <a:buFont typeface="Arial" panose="020B0604020202020204" pitchFamily="34" charset="0"/>
              <a:buChar char="•"/>
            </a:pPr>
            <a:endParaRPr lang="ru-RU" b="1" dirty="0">
              <a:highlight>
                <a:srgbClr val="FFFF00"/>
              </a:highlight>
            </a:endParaRPr>
          </a:p>
          <a:p>
            <a:pPr marL="285750" indent="-285750">
              <a:buFont typeface="Arial" panose="020B0604020202020204" pitchFamily="34" charset="0"/>
              <a:buChar char="•"/>
            </a:pPr>
            <a:endParaRPr lang="ru-RU" dirty="0"/>
          </a:p>
          <a:p>
            <a:endParaRPr lang="ru-RU" dirty="0"/>
          </a:p>
          <a:p>
            <a:endParaRPr lang="ru-RU" dirty="0"/>
          </a:p>
          <a:p>
            <a:endParaRPr lang="ru-RU" dirty="0"/>
          </a:p>
        </p:txBody>
      </p:sp>
      <p:sp>
        <p:nvSpPr>
          <p:cNvPr id="6" name="TextBox 5">
            <a:extLst>
              <a:ext uri="{FF2B5EF4-FFF2-40B4-BE49-F238E27FC236}">
                <a16:creationId xmlns:a16="http://schemas.microsoft.com/office/drawing/2014/main" id="{94C9CDA5-27DE-5C66-4747-A9AE1CDD0EEC}"/>
              </a:ext>
            </a:extLst>
          </p:cNvPr>
          <p:cNvSpPr txBox="1"/>
          <p:nvPr/>
        </p:nvSpPr>
        <p:spPr>
          <a:xfrm>
            <a:off x="8653112" y="4206240"/>
            <a:ext cx="3253339" cy="2246769"/>
          </a:xfrm>
          <a:prstGeom prst="rect">
            <a:avLst/>
          </a:prstGeom>
          <a:noFill/>
        </p:spPr>
        <p:txBody>
          <a:bodyPr wrap="square" rtlCol="0">
            <a:spAutoFit/>
          </a:bodyPr>
          <a:lstStyle/>
          <a:p>
            <a:r>
              <a:rPr lang="ru-RU" sz="2800" b="1" dirty="0">
                <a:highlight>
                  <a:srgbClr val="00FFFF"/>
                </a:highlight>
              </a:rPr>
              <a:t>Доля Северных конвоев в общих масштабах грузоперевозок - 22,6 %</a:t>
            </a:r>
          </a:p>
        </p:txBody>
      </p:sp>
    </p:spTree>
    <p:extLst>
      <p:ext uri="{BB962C8B-B14F-4D97-AF65-F5344CB8AC3E}">
        <p14:creationId xmlns:p14="http://schemas.microsoft.com/office/powerpoint/2010/main" val="1193951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F6B4A3-B3C3-DFCA-48A2-5DF191314D82}"/>
              </a:ext>
            </a:extLst>
          </p:cNvPr>
          <p:cNvSpPr>
            <a:spLocks noGrp="1"/>
          </p:cNvSpPr>
          <p:nvPr>
            <p:ph type="title"/>
          </p:nvPr>
        </p:nvSpPr>
        <p:spPr>
          <a:xfrm>
            <a:off x="838200" y="365126"/>
            <a:ext cx="10515600" cy="433771"/>
          </a:xfrm>
        </p:spPr>
        <p:txBody>
          <a:bodyPr>
            <a:normAutofit fontScale="90000"/>
          </a:bodyPr>
          <a:lstStyle/>
          <a:p>
            <a:pPr algn="ctr"/>
            <a:r>
              <a:rPr lang="ru-RU" dirty="0"/>
              <a:t>Операция «Оратор»</a:t>
            </a:r>
          </a:p>
        </p:txBody>
      </p:sp>
      <p:pic>
        <p:nvPicPr>
          <p:cNvPr id="4" name="Объект 3">
            <a:extLst>
              <a:ext uri="{FF2B5EF4-FFF2-40B4-BE49-F238E27FC236}">
                <a16:creationId xmlns:a16="http://schemas.microsoft.com/office/drawing/2014/main" id="{BD09D945-686C-18B1-4F45-F2997813EB25}"/>
              </a:ext>
            </a:extLst>
          </p:cNvPr>
          <p:cNvPicPr>
            <a:picLocks noGrp="1" noChangeAspect="1"/>
          </p:cNvPicPr>
          <p:nvPr>
            <p:ph idx="1"/>
          </p:nvPr>
        </p:nvPicPr>
        <p:blipFill>
          <a:blip r:embed="rId2"/>
          <a:stretch>
            <a:fillRect/>
          </a:stretch>
        </p:blipFill>
        <p:spPr>
          <a:xfrm>
            <a:off x="557149" y="990127"/>
            <a:ext cx="4609524" cy="3000000"/>
          </a:xfrm>
          <a:prstGeom prst="rect">
            <a:avLst/>
          </a:prstGeom>
        </p:spPr>
      </p:pic>
      <p:sp>
        <p:nvSpPr>
          <p:cNvPr id="5" name="TextBox 4">
            <a:extLst>
              <a:ext uri="{FF2B5EF4-FFF2-40B4-BE49-F238E27FC236}">
                <a16:creationId xmlns:a16="http://schemas.microsoft.com/office/drawing/2014/main" id="{455E38A9-7F04-23FE-B123-67F82D5C273A}"/>
              </a:ext>
            </a:extLst>
          </p:cNvPr>
          <p:cNvSpPr txBox="1"/>
          <p:nvPr/>
        </p:nvSpPr>
        <p:spPr>
          <a:xfrm>
            <a:off x="469544" y="3990127"/>
            <a:ext cx="4609523" cy="646331"/>
          </a:xfrm>
          <a:prstGeom prst="rect">
            <a:avLst/>
          </a:prstGeom>
          <a:noFill/>
        </p:spPr>
        <p:txBody>
          <a:bodyPr wrap="square" rtlCol="0">
            <a:spAutoFit/>
          </a:bodyPr>
          <a:lstStyle/>
          <a:p>
            <a:r>
              <a:rPr lang="ru-RU" sz="1800" kern="100" dirty="0">
                <a:effectLst/>
                <a:latin typeface="Times New Roman" panose="02020603050405020304" pitchFamily="18" charset="0"/>
                <a:ea typeface="Times New Roman" panose="02020603050405020304" pitchFamily="18" charset="0"/>
                <a:cs typeface="Times New Roman" panose="02020603050405020304" pitchFamily="18" charset="0"/>
              </a:rPr>
              <a:t>Австралийцы пытаются играть в хоккей на льду в Ваенге, 1942 год. </a:t>
            </a:r>
            <a:endParaRPr lang="ru-RU" dirty="0"/>
          </a:p>
        </p:txBody>
      </p:sp>
      <p:sp>
        <p:nvSpPr>
          <p:cNvPr id="6" name="TextBox 5">
            <a:extLst>
              <a:ext uri="{FF2B5EF4-FFF2-40B4-BE49-F238E27FC236}">
                <a16:creationId xmlns:a16="http://schemas.microsoft.com/office/drawing/2014/main" id="{5252DF1D-DA72-671D-233C-1EF94CDD92B0}"/>
              </a:ext>
            </a:extLst>
          </p:cNvPr>
          <p:cNvSpPr txBox="1"/>
          <p:nvPr/>
        </p:nvSpPr>
        <p:spPr>
          <a:xfrm>
            <a:off x="5322771" y="1078029"/>
            <a:ext cx="6400800" cy="507831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ru-RU" sz="2100" dirty="0"/>
              <a:t>455-Я ЭСКАДРИЛЬЯ КОРОЛЕВСКИХ ВОЕННО-ВОЗДУШНЫХ СИЛ АВСТРАЛИИ была единственной австралийской эскадрильей, базировавшейся в Советском Союзе во время Второй мировой войны. </a:t>
            </a:r>
          </a:p>
          <a:p>
            <a:pPr marL="285750" indent="-285750">
              <a:spcAft>
                <a:spcPts val="1200"/>
              </a:spcAft>
              <a:buFont typeface="Arial" panose="020B0604020202020204" pitchFamily="34" charset="0"/>
              <a:buChar char="•"/>
            </a:pPr>
            <a:r>
              <a:rPr lang="ru-RU" sz="2100" dirty="0"/>
              <a:t>Летчики Операции «</a:t>
            </a:r>
            <a:r>
              <a:rPr lang="ru-RU" sz="2100" dirty="0" err="1"/>
              <a:t>Orator</a:t>
            </a:r>
            <a:r>
              <a:rPr lang="ru-RU" sz="2100" dirty="0"/>
              <a:t>» должны были долететь до советского аэродрома Африканда и далее перебраться на относительно безопасную базу Ваенга (современный Североморск) к северу от Мурманска. </a:t>
            </a:r>
          </a:p>
          <a:p>
            <a:pPr marL="285750" indent="-285750">
              <a:spcAft>
                <a:spcPts val="1200"/>
              </a:spcAft>
              <a:buFont typeface="Arial" panose="020B0604020202020204" pitchFamily="34" charset="0"/>
              <a:buChar char="•"/>
            </a:pPr>
            <a:r>
              <a:rPr lang="ru-RU" sz="2100" dirty="0"/>
              <a:t>4 сентября 1942 года самолеты 144-й и 455-й эскадрилий взлетели из </a:t>
            </a:r>
            <a:r>
              <a:rPr lang="ru-RU" sz="2100" dirty="0" err="1"/>
              <a:t>Сумбурга</a:t>
            </a:r>
            <a:r>
              <a:rPr lang="ru-RU" sz="2100" dirty="0"/>
              <a:t> на Шетландских островах. </a:t>
            </a:r>
          </a:p>
          <a:p>
            <a:pPr marL="285750" indent="-285750">
              <a:spcAft>
                <a:spcPts val="1200"/>
              </a:spcAft>
              <a:buFont typeface="Arial" panose="020B0604020202020204" pitchFamily="34" charset="0"/>
              <a:buChar char="•"/>
            </a:pPr>
            <a:r>
              <a:rPr lang="ru-RU" sz="2100" dirty="0"/>
              <a:t>Из 32 «</a:t>
            </a:r>
            <a:r>
              <a:rPr lang="ru-RU" sz="2100" dirty="0" err="1"/>
              <a:t>Хэмпденов</a:t>
            </a:r>
            <a:r>
              <a:rPr lang="ru-RU" sz="2100" dirty="0"/>
              <a:t>», взлетевших в тот день, 23 в итоге добрались до Ваенги.</a:t>
            </a:r>
          </a:p>
        </p:txBody>
      </p:sp>
    </p:spTree>
    <p:extLst>
      <p:ext uri="{BB962C8B-B14F-4D97-AF65-F5344CB8AC3E}">
        <p14:creationId xmlns:p14="http://schemas.microsoft.com/office/powerpoint/2010/main" val="3963492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3E40E09-B584-422D-86AB-796AF5EC7E0E}"/>
              </a:ext>
            </a:extLst>
          </p:cNvPr>
          <p:cNvSpPr>
            <a:spLocks noGrp="1"/>
          </p:cNvSpPr>
          <p:nvPr>
            <p:ph idx="1"/>
          </p:nvPr>
        </p:nvSpPr>
        <p:spPr>
          <a:xfrm>
            <a:off x="838200" y="259882"/>
            <a:ext cx="10515600" cy="5917081"/>
          </a:xfrm>
        </p:spPr>
        <p:txBody>
          <a:bodyPr>
            <a:normAutofit/>
          </a:bodyPr>
          <a:lstStyle/>
          <a:p>
            <a:pPr indent="450215" algn="just">
              <a:lnSpc>
                <a:spcPct val="120000"/>
              </a:lnSpc>
              <a:spcAft>
                <a:spcPts val="1000"/>
              </a:spcAft>
            </a:pPr>
            <a:r>
              <a:rPr lang="en-AU" sz="2800" dirty="0">
                <a:effectLst/>
                <a:latin typeface="Times New Roman" panose="02020603050405020304" pitchFamily="18" charset="0"/>
                <a:ea typeface="Calibri" panose="020F0502020204030204" pitchFamily="34" charset="0"/>
                <a:cs typeface="Times New Roman" panose="02020603050405020304" pitchFamily="18" charset="0"/>
              </a:rPr>
              <a:t>The British and Australian men grew accustomed to the taste of vodka, and made many toasts to </a:t>
            </a:r>
            <a:r>
              <a:rPr lang="en-AU" sz="2800" i="1" dirty="0" err="1">
                <a:effectLst/>
                <a:latin typeface="Times New Roman" panose="02020603050405020304" pitchFamily="18" charset="0"/>
                <a:ea typeface="Calibri" panose="020F0502020204030204" pitchFamily="34" charset="0"/>
                <a:cs typeface="Times New Roman" panose="02020603050405020304" pitchFamily="18" charset="0"/>
              </a:rPr>
              <a:t>pobeda</a:t>
            </a:r>
            <a:r>
              <a:rPr lang="en-AU"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AU" sz="2800" dirty="0">
                <a:effectLst/>
                <a:latin typeface="Times New Roman" panose="02020603050405020304" pitchFamily="18" charset="0"/>
                <a:ea typeface="Calibri" panose="020F0502020204030204" pitchFamily="34" charset="0"/>
                <a:cs typeface="Times New Roman" panose="02020603050405020304" pitchFamily="18" charset="0"/>
              </a:rPr>
              <a:t>(or ‘victory’).  </a:t>
            </a:r>
          </a:p>
          <a:p>
            <a:pPr indent="450215" algn="just">
              <a:lnSpc>
                <a:spcPct val="120000"/>
              </a:lnSpc>
              <a:spcAft>
                <a:spcPts val="1000"/>
              </a:spcAft>
            </a:pPr>
            <a:r>
              <a:rPr lang="en-AU" sz="2800" dirty="0">
                <a:effectLst/>
                <a:latin typeface="Times New Roman" panose="02020603050405020304" pitchFamily="18" charset="0"/>
                <a:ea typeface="Calibri" panose="020F0502020204030204" pitchFamily="34" charset="0"/>
                <a:cs typeface="Times New Roman" panose="02020603050405020304" pitchFamily="18" charset="0"/>
              </a:rPr>
              <a:t>Many clamoured to have haircuts from an attractive local girl, who first doused their hair in what one of the men described as some “evil smelling concoction”.  </a:t>
            </a:r>
          </a:p>
          <a:p>
            <a:pPr indent="450215" algn="just">
              <a:lnSpc>
                <a:spcPct val="120000"/>
              </a:lnSpc>
              <a:spcAft>
                <a:spcPts val="1000"/>
              </a:spcAft>
            </a:pPr>
            <a:r>
              <a:rPr lang="en-AU" sz="2800" dirty="0">
                <a:effectLst/>
                <a:latin typeface="Times New Roman" panose="02020603050405020304" pitchFamily="18" charset="0"/>
                <a:ea typeface="Calibri" panose="020F0502020204030204" pitchFamily="34" charset="0"/>
                <a:cs typeface="Times New Roman" panose="02020603050405020304" pitchFamily="18" charset="0"/>
              </a:rPr>
              <a:t>They also soon learned not to wander too far away from base; the surrounding woods were crawling with Soviet snipers, who would warn those venturing too close with a well-aimed warning shot to the feet.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A0BF9A41-688C-4653-EEE5-929C4762B767}"/>
              </a:ext>
            </a:extLst>
          </p:cNvPr>
          <p:cNvSpPr txBox="1"/>
          <p:nvPr/>
        </p:nvSpPr>
        <p:spPr>
          <a:xfrm>
            <a:off x="4914900" y="5578820"/>
            <a:ext cx="7029450" cy="1034129"/>
          </a:xfrm>
          <a:prstGeom prst="rect">
            <a:avLst/>
          </a:prstGeom>
          <a:noFill/>
        </p:spPr>
        <p:txBody>
          <a:bodyPr wrap="square" rtlCol="0">
            <a:spAutoFit/>
          </a:bodyPr>
          <a:lstStyle/>
          <a:p>
            <a:pPr algn="r">
              <a:lnSpc>
                <a:spcPct val="120000"/>
              </a:lnSpc>
            </a:pPr>
            <a:r>
              <a:rPr lang="ru-RU" b="1" i="1" dirty="0">
                <a:latin typeface="Times New Roman" panose="02020603050405020304" pitchFamily="18" charset="0"/>
                <a:ea typeface="Calibri" panose="020F0502020204030204" pitchFamily="34" charset="0"/>
                <a:cs typeface="Times New Roman" panose="02020603050405020304" pitchFamily="18" charset="0"/>
              </a:rPr>
              <a:t>Из доклада </a:t>
            </a:r>
            <a:r>
              <a:rPr lang="ru-RU" sz="1800" b="1" i="1" dirty="0">
                <a:effectLst/>
                <a:latin typeface="Times New Roman" panose="02020603050405020304" pitchFamily="18" charset="0"/>
                <a:ea typeface="Calibri" panose="020F0502020204030204" pitchFamily="34" charset="0"/>
                <a:cs typeface="Times New Roman" panose="02020603050405020304" pitchFamily="18" charset="0"/>
              </a:rPr>
              <a:t>Дэвида Саттона, Австралийский Военный мемориал (Австралия), конференция Фонда «МЦСК» 2021 г. </a:t>
            </a:r>
          </a:p>
          <a:p>
            <a:pPr algn="r"/>
            <a:endParaRPr lang="ru-RU" dirty="0"/>
          </a:p>
        </p:txBody>
      </p:sp>
    </p:spTree>
    <p:extLst>
      <p:ext uri="{BB962C8B-B14F-4D97-AF65-F5344CB8AC3E}">
        <p14:creationId xmlns:p14="http://schemas.microsoft.com/office/powerpoint/2010/main" val="3981559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F8BEDF-54CB-8418-2CA5-3C533D422B78}"/>
              </a:ext>
            </a:extLst>
          </p:cNvPr>
          <p:cNvSpPr>
            <a:spLocks noGrp="1"/>
          </p:cNvSpPr>
          <p:nvPr>
            <p:ph type="title"/>
          </p:nvPr>
        </p:nvSpPr>
        <p:spPr>
          <a:xfrm>
            <a:off x="838200" y="365125"/>
            <a:ext cx="10515600" cy="520399"/>
          </a:xfrm>
        </p:spPr>
        <p:txBody>
          <a:bodyPr>
            <a:noAutofit/>
          </a:bodyPr>
          <a:lstStyle/>
          <a:p>
            <a:pPr algn="ctr"/>
            <a:r>
              <a:rPr lang="ru-RU" sz="3200" b="1" dirty="0"/>
              <a:t>Источники информации о Северных конвоях</a:t>
            </a:r>
          </a:p>
        </p:txBody>
      </p:sp>
      <p:pic>
        <p:nvPicPr>
          <p:cNvPr id="5" name="Объект 4">
            <a:extLst>
              <a:ext uri="{FF2B5EF4-FFF2-40B4-BE49-F238E27FC236}">
                <a16:creationId xmlns:a16="http://schemas.microsoft.com/office/drawing/2014/main" id="{A3E73236-82C3-FB82-345D-45606B473508}"/>
              </a:ext>
            </a:extLst>
          </p:cNvPr>
          <p:cNvPicPr>
            <a:picLocks noGrp="1" noChangeAspect="1"/>
          </p:cNvPicPr>
          <p:nvPr>
            <p:ph idx="1"/>
          </p:nvPr>
        </p:nvPicPr>
        <p:blipFill>
          <a:blip r:embed="rId2"/>
          <a:stretch>
            <a:fillRect/>
          </a:stretch>
        </p:blipFill>
        <p:spPr>
          <a:xfrm>
            <a:off x="760396" y="957616"/>
            <a:ext cx="4077699" cy="1978089"/>
          </a:xfrm>
          <a:ln w="41275">
            <a:solidFill>
              <a:schemeClr val="tx1"/>
            </a:solidFill>
          </a:ln>
        </p:spPr>
      </p:pic>
      <p:sp>
        <p:nvSpPr>
          <p:cNvPr id="6" name="TextBox 5">
            <a:extLst>
              <a:ext uri="{FF2B5EF4-FFF2-40B4-BE49-F238E27FC236}">
                <a16:creationId xmlns:a16="http://schemas.microsoft.com/office/drawing/2014/main" id="{E267A46C-6855-10B7-D77A-BCC6D236F7A7}"/>
              </a:ext>
            </a:extLst>
          </p:cNvPr>
          <p:cNvSpPr txBox="1"/>
          <p:nvPr/>
        </p:nvSpPr>
        <p:spPr>
          <a:xfrm>
            <a:off x="1141994" y="2935705"/>
            <a:ext cx="3696101" cy="646331"/>
          </a:xfrm>
          <a:prstGeom prst="rect">
            <a:avLst/>
          </a:prstGeom>
          <a:noFill/>
        </p:spPr>
        <p:txBody>
          <a:bodyPr wrap="square" rtlCol="0">
            <a:spAutoFit/>
          </a:bodyPr>
          <a:lstStyle/>
          <a:p>
            <a:r>
              <a:rPr lang="en-US" dirty="0"/>
              <a:t>Russian Arctic Convoy Museum  </a:t>
            </a:r>
          </a:p>
          <a:p>
            <a:r>
              <a:rPr lang="en-US" dirty="0"/>
              <a:t>https://arcticconvoymuseum.org </a:t>
            </a:r>
          </a:p>
        </p:txBody>
      </p:sp>
      <p:sp>
        <p:nvSpPr>
          <p:cNvPr id="7" name="TextBox 6">
            <a:extLst>
              <a:ext uri="{FF2B5EF4-FFF2-40B4-BE49-F238E27FC236}">
                <a16:creationId xmlns:a16="http://schemas.microsoft.com/office/drawing/2014/main" id="{3EC0B657-7E7C-059E-826D-5623B2C81BE1}"/>
              </a:ext>
            </a:extLst>
          </p:cNvPr>
          <p:cNvSpPr txBox="1"/>
          <p:nvPr/>
        </p:nvSpPr>
        <p:spPr>
          <a:xfrm>
            <a:off x="712680" y="5645314"/>
            <a:ext cx="4173130" cy="1006429"/>
          </a:xfrm>
          <a:prstGeom prst="rect">
            <a:avLst/>
          </a:prstGeom>
          <a:noFill/>
        </p:spPr>
        <p:txBody>
          <a:bodyPr wrap="square" rtlCol="0">
            <a:spAutoFit/>
          </a:bodyPr>
          <a:lstStyle/>
          <a:p>
            <a:pPr algn="ctr">
              <a:lnSpc>
                <a:spcPct val="115000"/>
              </a:lnSpc>
            </a:pPr>
            <a:r>
              <a:rPr lang="ru-RU" dirty="0"/>
              <a:t>Страница генконсульства России </a:t>
            </a:r>
          </a:p>
          <a:p>
            <a:pPr algn="ctr">
              <a:lnSpc>
                <a:spcPct val="115000"/>
              </a:lnSpc>
            </a:pPr>
            <a:r>
              <a:rPr lang="ru-RU" dirty="0"/>
              <a:t>в Эдинбурге</a:t>
            </a:r>
          </a:p>
          <a:p>
            <a:endParaRPr lang="ru-RU" dirty="0"/>
          </a:p>
        </p:txBody>
      </p:sp>
      <p:pic>
        <p:nvPicPr>
          <p:cNvPr id="9" name="Рисунок 8">
            <a:extLst>
              <a:ext uri="{FF2B5EF4-FFF2-40B4-BE49-F238E27FC236}">
                <a16:creationId xmlns:a16="http://schemas.microsoft.com/office/drawing/2014/main" id="{BBEA634B-D9B0-1BCC-CEDF-1C0E584924AA}"/>
              </a:ext>
            </a:extLst>
          </p:cNvPr>
          <p:cNvPicPr>
            <a:picLocks noChangeAspect="1"/>
          </p:cNvPicPr>
          <p:nvPr/>
        </p:nvPicPr>
        <p:blipFill>
          <a:blip r:embed="rId3"/>
          <a:stretch>
            <a:fillRect/>
          </a:stretch>
        </p:blipFill>
        <p:spPr>
          <a:xfrm>
            <a:off x="760396" y="3667225"/>
            <a:ext cx="3983091" cy="1978089"/>
          </a:xfrm>
          <a:prstGeom prst="rect">
            <a:avLst/>
          </a:prstGeom>
          <a:ln w="44450">
            <a:solidFill>
              <a:schemeClr val="tx1"/>
            </a:solidFill>
          </a:ln>
        </p:spPr>
      </p:pic>
      <p:pic>
        <p:nvPicPr>
          <p:cNvPr id="11" name="Рисунок 10">
            <a:extLst>
              <a:ext uri="{FF2B5EF4-FFF2-40B4-BE49-F238E27FC236}">
                <a16:creationId xmlns:a16="http://schemas.microsoft.com/office/drawing/2014/main" id="{982725A4-AAAA-E17E-556D-54438AECADAA}"/>
              </a:ext>
            </a:extLst>
          </p:cNvPr>
          <p:cNvPicPr>
            <a:picLocks noChangeAspect="1"/>
          </p:cNvPicPr>
          <p:nvPr/>
        </p:nvPicPr>
        <p:blipFill>
          <a:blip r:embed="rId4"/>
          <a:stretch>
            <a:fillRect/>
          </a:stretch>
        </p:blipFill>
        <p:spPr>
          <a:xfrm>
            <a:off x="6096000" y="957616"/>
            <a:ext cx="3840479" cy="1870892"/>
          </a:xfrm>
          <a:prstGeom prst="rect">
            <a:avLst/>
          </a:prstGeom>
          <a:ln w="41275">
            <a:solidFill>
              <a:schemeClr val="tx1">
                <a:alpha val="99000"/>
              </a:schemeClr>
            </a:solidFill>
          </a:ln>
        </p:spPr>
      </p:pic>
      <p:sp>
        <p:nvSpPr>
          <p:cNvPr id="12" name="TextBox 11">
            <a:extLst>
              <a:ext uri="{FF2B5EF4-FFF2-40B4-BE49-F238E27FC236}">
                <a16:creationId xmlns:a16="http://schemas.microsoft.com/office/drawing/2014/main" id="{28241745-312C-DDC5-BE03-E45B52BECF01}"/>
              </a:ext>
            </a:extLst>
          </p:cNvPr>
          <p:cNvSpPr txBox="1"/>
          <p:nvPr/>
        </p:nvSpPr>
        <p:spPr>
          <a:xfrm>
            <a:off x="6096000" y="2942253"/>
            <a:ext cx="4260783" cy="646331"/>
          </a:xfrm>
          <a:prstGeom prst="rect">
            <a:avLst/>
          </a:prstGeom>
          <a:noFill/>
        </p:spPr>
        <p:txBody>
          <a:bodyPr wrap="square" rtlCol="0">
            <a:spAutoFit/>
          </a:bodyPr>
          <a:lstStyle/>
          <a:p>
            <a:r>
              <a:rPr lang="ru-RU" dirty="0"/>
              <a:t>Сайт Фонда «Международный центр Северных конвоев» </a:t>
            </a:r>
            <a:r>
              <a:rPr lang="en-US" dirty="0"/>
              <a:t>north-convoys.com</a:t>
            </a:r>
            <a:endParaRPr lang="ru-RU" dirty="0"/>
          </a:p>
        </p:txBody>
      </p:sp>
      <p:sp>
        <p:nvSpPr>
          <p:cNvPr id="13" name="TextBox 12">
            <a:extLst>
              <a:ext uri="{FF2B5EF4-FFF2-40B4-BE49-F238E27FC236}">
                <a16:creationId xmlns:a16="http://schemas.microsoft.com/office/drawing/2014/main" id="{A5EF6EB2-3979-4E41-0B36-C228CD85B991}"/>
              </a:ext>
            </a:extLst>
          </p:cNvPr>
          <p:cNvSpPr txBox="1"/>
          <p:nvPr/>
        </p:nvSpPr>
        <p:spPr>
          <a:xfrm>
            <a:off x="5612554" y="3702329"/>
            <a:ext cx="5800415" cy="2585323"/>
          </a:xfrm>
          <a:prstGeom prst="rect">
            <a:avLst/>
          </a:prstGeom>
          <a:noFill/>
        </p:spPr>
        <p:txBody>
          <a:bodyPr wrap="square" rtlCol="0">
            <a:spAutoFit/>
          </a:bodyPr>
          <a:lstStyle/>
          <a:p>
            <a:r>
              <a:rPr lang="ru-RU" dirty="0"/>
              <a:t>Встречайте, скалистые горы: Свидетельства ветеранов Второй мировой войны – участников Северных конвоев 1941-1945 гг. Можно почитать здесь: </a:t>
            </a:r>
            <a:r>
              <a:rPr lang="ru-RU" dirty="0">
                <a:hlinkClick r:id="rId5"/>
              </a:rPr>
              <a:t>https://flot.com/publications/books/shelf/scott/part4.htm</a:t>
            </a:r>
            <a:r>
              <a:rPr lang="ru-RU" dirty="0"/>
              <a:t>   </a:t>
            </a:r>
          </a:p>
          <a:p>
            <a:endParaRPr lang="ru-RU" dirty="0"/>
          </a:p>
          <a:p>
            <a:r>
              <a:rPr lang="ru-RU" dirty="0"/>
              <a:t>Полярный конвой. Воспоминания участников. Юбилейный сборник к 60-летию Великой Победы</a:t>
            </a:r>
          </a:p>
          <a:p>
            <a:r>
              <a:rPr lang="ru-RU" dirty="0"/>
              <a:t>Можно почитать здесь:  </a:t>
            </a:r>
            <a:r>
              <a:rPr lang="ru-RU" dirty="0">
                <a:hlinkClick r:id="rId6"/>
              </a:rPr>
              <a:t>https://djvu.online/file/5dinQoEqYvQGs</a:t>
            </a:r>
            <a:r>
              <a:rPr lang="ru-RU" dirty="0"/>
              <a:t>  </a:t>
            </a:r>
          </a:p>
        </p:txBody>
      </p:sp>
    </p:spTree>
    <p:extLst>
      <p:ext uri="{BB962C8B-B14F-4D97-AF65-F5344CB8AC3E}">
        <p14:creationId xmlns:p14="http://schemas.microsoft.com/office/powerpoint/2010/main" val="2187709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21F25C1-8862-DB13-D828-938C969240E9}"/>
              </a:ext>
            </a:extLst>
          </p:cNvPr>
          <p:cNvSpPr>
            <a:spLocks noGrp="1"/>
          </p:cNvSpPr>
          <p:nvPr>
            <p:ph type="title"/>
          </p:nvPr>
        </p:nvSpPr>
        <p:spPr>
          <a:xfrm>
            <a:off x="838200" y="365125"/>
            <a:ext cx="10515600" cy="578151"/>
          </a:xfrm>
        </p:spPr>
        <p:txBody>
          <a:bodyPr>
            <a:normAutofit fontScale="90000"/>
          </a:bodyPr>
          <a:lstStyle/>
          <a:p>
            <a:r>
              <a:rPr lang="ru-RU" dirty="0"/>
              <a:t>Источники информации о Северных конвоях</a:t>
            </a:r>
          </a:p>
        </p:txBody>
      </p:sp>
      <p:sp>
        <p:nvSpPr>
          <p:cNvPr id="3" name="Объект 2">
            <a:extLst>
              <a:ext uri="{FF2B5EF4-FFF2-40B4-BE49-F238E27FC236}">
                <a16:creationId xmlns:a16="http://schemas.microsoft.com/office/drawing/2014/main" id="{486CED0C-D099-BFBC-F60A-3784DDEA7922}"/>
              </a:ext>
            </a:extLst>
          </p:cNvPr>
          <p:cNvSpPr>
            <a:spLocks noGrp="1"/>
          </p:cNvSpPr>
          <p:nvPr>
            <p:ph idx="1"/>
          </p:nvPr>
        </p:nvSpPr>
        <p:spPr>
          <a:xfrm>
            <a:off x="838200" y="943276"/>
            <a:ext cx="10515600" cy="5630779"/>
          </a:xfrm>
        </p:spPr>
        <p:txBody>
          <a:bodyPr>
            <a:normAutofit fontScale="92500" lnSpcReduction="10000"/>
          </a:bodyPr>
          <a:lstStyle/>
          <a:p>
            <a:pPr>
              <a:lnSpc>
                <a:spcPct val="115000"/>
              </a:lnSpc>
              <a:spcAft>
                <a:spcPts val="800"/>
              </a:spcAft>
            </a:pPr>
            <a:r>
              <a:rPr lang="ru-RU" sz="2200" b="0" u="sng" kern="100" dirty="0">
                <a:solidFill>
                  <a:srgbClr val="000000"/>
                </a:solidFill>
                <a:effectLst/>
                <a:ea typeface="Times New Roman" panose="02020603050405020304" pitchFamily="18" charset="0"/>
                <a:cs typeface="Arial" panose="020B0604020202020204" pitchFamily="34" charset="0"/>
                <a:hlinkClick r:id="rId2"/>
              </a:rPr>
              <a:t>www.warsailors.com</a:t>
            </a:r>
            <a:r>
              <a:rPr lang="ru-RU" sz="2200" kern="100" dirty="0">
                <a:solidFill>
                  <a:srgbClr val="000000"/>
                </a:solidFill>
                <a:effectLst/>
                <a:ea typeface="Times New Roman" panose="02020603050405020304" pitchFamily="18" charset="0"/>
                <a:cs typeface="Times New Roman" panose="02020603050405020304" pitchFamily="18" charset="0"/>
                <a:hlinkClick r:id="rId2"/>
              </a:rPr>
              <a:t>.-</a:t>
            </a:r>
            <a:r>
              <a:rPr lang="ru-RU" sz="2200" kern="100" dirty="0">
                <a:solidFill>
                  <a:srgbClr val="000000"/>
                </a:solidFill>
                <a:effectLst/>
                <a:ea typeface="Times New Roman" panose="02020603050405020304" pitchFamily="18" charset="0"/>
                <a:cs typeface="Times New Roman" panose="02020603050405020304" pitchFamily="18" charset="0"/>
              </a:rPr>
              <a:t> списки конвоев, судов, маршруты, пункты назначения и др. </a:t>
            </a:r>
            <a:endParaRPr lang="ru-RU" sz="2200" kern="100" dirty="0">
              <a:effectLst/>
              <a:ea typeface="Times New Roman" panose="02020603050405020304" pitchFamily="18" charset="0"/>
              <a:cs typeface="Times New Roman" panose="02020603050405020304" pitchFamily="18" charset="0"/>
            </a:endParaRPr>
          </a:p>
          <a:p>
            <a:pPr>
              <a:lnSpc>
                <a:spcPct val="115000"/>
              </a:lnSpc>
              <a:spcAft>
                <a:spcPts val="800"/>
              </a:spcAft>
            </a:pPr>
            <a:r>
              <a:rPr lang="en-US" sz="2200" u="sng" kern="100" dirty="0">
                <a:solidFill>
                  <a:srgbClr val="000000"/>
                </a:solidFill>
                <a:effectLst/>
                <a:ea typeface="Times New Roman" panose="02020603050405020304" pitchFamily="18" charset="0"/>
                <a:cs typeface="Times New Roman" panose="02020603050405020304" pitchFamily="18" charset="0"/>
                <a:hlinkClick r:id="rId3"/>
              </a:rPr>
              <a:t>https://www.krassin.ru/about/hist/h-page</a:t>
            </a:r>
            <a:r>
              <a:rPr lang="ru-RU" sz="2200" kern="100" dirty="0">
                <a:effectLst/>
                <a:ea typeface="Times New Roman" panose="02020603050405020304" pitchFamily="18" charset="0"/>
                <a:cs typeface="Times New Roman" panose="02020603050405020304" pitchFamily="18" charset="0"/>
              </a:rPr>
              <a:t> - сайт музея Ледокол Красин</a:t>
            </a:r>
          </a:p>
          <a:p>
            <a:pPr>
              <a:lnSpc>
                <a:spcPct val="115000"/>
              </a:lnSpc>
              <a:spcAft>
                <a:spcPts val="800"/>
              </a:spcAft>
            </a:pPr>
            <a:r>
              <a:rPr lang="en-US" sz="2200" u="sng" kern="100" dirty="0">
                <a:solidFill>
                  <a:srgbClr val="000000"/>
                </a:solidFill>
                <a:effectLst/>
                <a:ea typeface="Times New Roman" panose="02020603050405020304" pitchFamily="18" charset="0"/>
                <a:cs typeface="Times New Roman" panose="02020603050405020304" pitchFamily="18" charset="0"/>
                <a:hlinkClick r:id="rId4"/>
              </a:rPr>
              <a:t>https</a:t>
            </a:r>
            <a:r>
              <a:rPr lang="ru-RU" sz="2200" u="sng" kern="100" dirty="0">
                <a:solidFill>
                  <a:srgbClr val="000000"/>
                </a:solidFill>
                <a:effectLst/>
                <a:ea typeface="Times New Roman" panose="02020603050405020304" pitchFamily="18" charset="0"/>
                <a:cs typeface="Times New Roman" panose="02020603050405020304" pitchFamily="18" charset="0"/>
                <a:hlinkClick r:id="rId4"/>
              </a:rPr>
              <a:t>://</a:t>
            </a:r>
            <a:r>
              <a:rPr lang="en-US" sz="2200" u="sng" kern="100" dirty="0" err="1">
                <a:solidFill>
                  <a:srgbClr val="000000"/>
                </a:solidFill>
                <a:effectLst/>
                <a:ea typeface="Times New Roman" panose="02020603050405020304" pitchFamily="18" charset="0"/>
                <a:cs typeface="Times New Roman" panose="02020603050405020304" pitchFamily="18" charset="0"/>
                <a:hlinkClick r:id="rId4"/>
              </a:rPr>
              <a:t>uboat</a:t>
            </a:r>
            <a:r>
              <a:rPr lang="ru-RU" sz="2200" u="sng" kern="100" dirty="0">
                <a:solidFill>
                  <a:srgbClr val="000000"/>
                </a:solidFill>
                <a:effectLst/>
                <a:ea typeface="Times New Roman" panose="02020603050405020304" pitchFamily="18" charset="0"/>
                <a:cs typeface="Times New Roman" panose="02020603050405020304" pitchFamily="18" charset="0"/>
                <a:hlinkClick r:id="rId4"/>
              </a:rPr>
              <a:t>.</a:t>
            </a:r>
            <a:r>
              <a:rPr lang="en-US" sz="2200" u="sng" kern="100" dirty="0">
                <a:solidFill>
                  <a:srgbClr val="000000"/>
                </a:solidFill>
                <a:effectLst/>
                <a:ea typeface="Times New Roman" panose="02020603050405020304" pitchFamily="18" charset="0"/>
                <a:cs typeface="Times New Roman" panose="02020603050405020304" pitchFamily="18" charset="0"/>
                <a:hlinkClick r:id="rId4"/>
              </a:rPr>
              <a:t>net</a:t>
            </a:r>
            <a:r>
              <a:rPr lang="en-US" sz="2200" u="sng" kern="100" dirty="0">
                <a:solidFill>
                  <a:srgbClr val="000000"/>
                </a:solidFill>
                <a:effectLst/>
                <a:ea typeface="Times New Roman" panose="02020603050405020304" pitchFamily="18" charset="0"/>
                <a:cs typeface="Times New Roman" panose="02020603050405020304" pitchFamily="18" charset="0"/>
              </a:rPr>
              <a:t> </a:t>
            </a:r>
            <a:r>
              <a:rPr lang="en-US" sz="2200" kern="100" dirty="0">
                <a:solidFill>
                  <a:srgbClr val="000000"/>
                </a:solidFill>
                <a:effectLst/>
                <a:ea typeface="Times New Roman" panose="02020603050405020304" pitchFamily="18" charset="0"/>
                <a:cs typeface="Times New Roman" panose="02020603050405020304" pitchFamily="18" charset="0"/>
              </a:rPr>
              <a:t>– </a:t>
            </a:r>
            <a:r>
              <a:rPr lang="ru-RU" sz="2200" kern="100" dirty="0">
                <a:solidFill>
                  <a:srgbClr val="000000"/>
                </a:solidFill>
                <a:effectLst/>
                <a:ea typeface="Times New Roman" panose="02020603050405020304" pitchFamily="18" charset="0"/>
                <a:cs typeface="Times New Roman" panose="02020603050405020304" pitchFamily="18" charset="0"/>
              </a:rPr>
              <a:t>подробная информация о судах, подводных лодках</a:t>
            </a:r>
            <a:endParaRPr lang="ru-RU" sz="2200" kern="100" dirty="0">
              <a:effectLst/>
              <a:ea typeface="Times New Roman" panose="02020603050405020304" pitchFamily="18" charset="0"/>
              <a:cs typeface="Times New Roman" panose="02020603050405020304" pitchFamily="18" charset="0"/>
            </a:endParaRPr>
          </a:p>
          <a:p>
            <a:pPr>
              <a:lnSpc>
                <a:spcPct val="115000"/>
              </a:lnSpc>
              <a:spcAft>
                <a:spcPts val="800"/>
              </a:spcAft>
            </a:pPr>
            <a:r>
              <a:rPr lang="ru-RU" sz="2200" u="sng" kern="100" dirty="0">
                <a:solidFill>
                  <a:srgbClr val="000000"/>
                </a:solidFill>
                <a:effectLst/>
                <a:ea typeface="Times New Roman" panose="02020603050405020304" pitchFamily="18" charset="0"/>
                <a:cs typeface="Times New Roman" panose="02020603050405020304" pitchFamily="18" charset="0"/>
                <a:hlinkClick r:id="rId5"/>
              </a:rPr>
              <a:t>https://www.naval-history.net</a:t>
            </a:r>
            <a:r>
              <a:rPr lang="ru-RU" sz="2200" kern="100" dirty="0">
                <a:effectLst/>
                <a:ea typeface="Times New Roman" panose="02020603050405020304" pitchFamily="18" charset="0"/>
                <a:cs typeface="Times New Roman" panose="02020603050405020304" pitchFamily="18" charset="0"/>
              </a:rPr>
              <a:t>  - суда, события и пр. </a:t>
            </a:r>
          </a:p>
          <a:p>
            <a:r>
              <a:rPr lang="ru-RU" sz="2200" u="sng" kern="100" dirty="0">
                <a:solidFill>
                  <a:srgbClr val="000000"/>
                </a:solidFill>
                <a:ea typeface="Times New Roman" panose="02020603050405020304" pitchFamily="18" charset="0"/>
                <a:cs typeface="Times New Roman" panose="02020603050405020304" pitchFamily="18" charset="0"/>
                <a:hlinkClick r:id="rId6"/>
              </a:rPr>
              <a:t>https://www.youtube.com/watch?v=siGs6c8Nqvs&amp;t=972s</a:t>
            </a:r>
            <a:r>
              <a:rPr lang="ru-RU" sz="2200" kern="100" dirty="0">
                <a:ea typeface="Times New Roman" panose="02020603050405020304" pitchFamily="18" charset="0"/>
                <a:cs typeface="Times New Roman" panose="02020603050405020304" pitchFamily="18" charset="0"/>
              </a:rPr>
              <a:t> фильм «Помните эту «Ижору» </a:t>
            </a:r>
            <a:r>
              <a:rPr lang="ru-RU" sz="2200" kern="100" dirty="0" err="1">
                <a:ea typeface="Times New Roman" panose="02020603050405020304" pitchFamily="18" charset="0"/>
                <a:cs typeface="Times New Roman" panose="02020603050405020304" pitchFamily="18" charset="0"/>
              </a:rPr>
              <a:t>реж</a:t>
            </a:r>
            <a:r>
              <a:rPr lang="ru-RU" sz="2200" kern="100" dirty="0">
                <a:ea typeface="Times New Roman" panose="02020603050405020304" pitchFamily="18" charset="0"/>
                <a:cs typeface="Times New Roman" panose="02020603050405020304" pitchFamily="18" charset="0"/>
              </a:rPr>
              <a:t>. А.И. Сорокин</a:t>
            </a:r>
            <a:endParaRPr lang="en-US" sz="2200" kern="100" dirty="0">
              <a:ea typeface="Times New Roman" panose="02020603050405020304" pitchFamily="18" charset="0"/>
              <a:cs typeface="Times New Roman" panose="02020603050405020304" pitchFamily="18" charset="0"/>
            </a:endParaRPr>
          </a:p>
          <a:p>
            <a:r>
              <a:rPr lang="en-US" sz="2200" kern="100" dirty="0">
                <a:ea typeface="Times New Roman" panose="02020603050405020304" pitchFamily="18" charset="0"/>
                <a:cs typeface="Times New Roman" panose="02020603050405020304" pitchFamily="18" charset="0"/>
              </a:rPr>
              <a:t>The Worst Journey in the World: The story of the Russian Arctic Convoys of WWII – </a:t>
            </a:r>
            <a:r>
              <a:rPr lang="ru-RU" sz="2200" kern="100" dirty="0">
                <a:ea typeface="Times New Roman" panose="02020603050405020304" pitchFamily="18" charset="0"/>
                <a:cs typeface="Times New Roman" panose="02020603050405020304" pitchFamily="18" charset="0"/>
              </a:rPr>
              <a:t>фильм </a:t>
            </a:r>
            <a:r>
              <a:rPr lang="en-US" sz="2200" kern="100" dirty="0">
                <a:ea typeface="Times New Roman" panose="02020603050405020304" pitchFamily="18" charset="0"/>
                <a:cs typeface="Times New Roman" panose="02020603050405020304" pitchFamily="18" charset="0"/>
              </a:rPr>
              <a:t>Russian Arctic Convoy Project </a:t>
            </a:r>
            <a:r>
              <a:rPr lang="ru-RU" sz="2200" kern="100" dirty="0">
                <a:ea typeface="Times New Roman" panose="02020603050405020304" pitchFamily="18" charset="0"/>
                <a:cs typeface="Times New Roman" panose="02020603050405020304" pitchFamily="18" charset="0"/>
              </a:rPr>
              <a:t>на </a:t>
            </a:r>
            <a:r>
              <a:rPr lang="en-US" sz="2200" kern="100" dirty="0">
                <a:ea typeface="Times New Roman" panose="02020603050405020304" pitchFamily="18" charset="0"/>
                <a:cs typeface="Times New Roman" panose="02020603050405020304" pitchFamily="18" charset="0"/>
              </a:rPr>
              <a:t> www.youtube.com</a:t>
            </a:r>
            <a:endParaRPr lang="ru-RU" sz="2200" kern="100" dirty="0">
              <a:ea typeface="Times New Roman" panose="02020603050405020304" pitchFamily="18" charset="0"/>
              <a:cs typeface="Times New Roman" panose="02020603050405020304" pitchFamily="18" charset="0"/>
            </a:endParaRPr>
          </a:p>
          <a:p>
            <a:pPr marL="0" lvl="0" indent="0">
              <a:lnSpc>
                <a:spcPct val="115000"/>
              </a:lnSpc>
              <a:spcAft>
                <a:spcPts val="800"/>
              </a:spcAft>
              <a:buNone/>
            </a:pPr>
            <a:r>
              <a:rPr lang="ru-RU" sz="2200" b="1" kern="100" dirty="0">
                <a:cs typeface="Times New Roman" panose="02020603050405020304" pitchFamily="18" charset="0"/>
              </a:rPr>
              <a:t>Работы исследователей:</a:t>
            </a:r>
          </a:p>
          <a:p>
            <a:pPr>
              <a:lnSpc>
                <a:spcPct val="115000"/>
              </a:lnSpc>
              <a:spcBef>
                <a:spcPts val="0"/>
              </a:spcBef>
              <a:spcAft>
                <a:spcPts val="800"/>
              </a:spcAft>
            </a:pPr>
            <a:r>
              <a:rPr lang="ru-RU" sz="1900" kern="100" dirty="0">
                <a:cs typeface="Times New Roman" panose="02020603050405020304" pitchFamily="18" charset="0"/>
              </a:rPr>
              <a:t>«Северные конвои. Исследования, воспоминания, документы» - отв. ред. М.Н. Супрун, Архангельский филиал Географического общества СССР, 1991.</a:t>
            </a:r>
          </a:p>
          <a:p>
            <a:pPr>
              <a:lnSpc>
                <a:spcPct val="115000"/>
              </a:lnSpc>
              <a:spcBef>
                <a:spcPts val="0"/>
              </a:spcBef>
              <a:spcAft>
                <a:spcPts val="800"/>
              </a:spcAft>
            </a:pPr>
            <a:r>
              <a:rPr lang="ru-RU" sz="1900" kern="100" dirty="0">
                <a:cs typeface="Times New Roman" panose="02020603050405020304" pitchFamily="18" charset="0"/>
              </a:rPr>
              <a:t>Супрун М.Н. Ленд-лиз и северные конвои. М</a:t>
            </a:r>
            <a:r>
              <a:rPr lang="en-US" sz="1900" kern="100" dirty="0">
                <a:cs typeface="Times New Roman" panose="02020603050405020304" pitchFamily="18" charset="0"/>
              </a:rPr>
              <a:t>., 1997. </a:t>
            </a:r>
            <a:endParaRPr lang="ru-RU" sz="1900" kern="100" dirty="0">
              <a:cs typeface="Times New Roman" panose="02020603050405020304" pitchFamily="18" charset="0"/>
            </a:endParaRPr>
          </a:p>
          <a:p>
            <a:pPr>
              <a:lnSpc>
                <a:spcPct val="115000"/>
              </a:lnSpc>
              <a:spcBef>
                <a:spcPts val="0"/>
              </a:spcBef>
              <a:spcAft>
                <a:spcPts val="800"/>
              </a:spcAft>
            </a:pPr>
            <a:r>
              <a:rPr lang="ru-RU" sz="1900" kern="100" dirty="0">
                <a:effectLst/>
                <a:latin typeface="Calibri" panose="020F0502020204030204" pitchFamily="34" charset="0"/>
                <a:ea typeface="Times New Roman" panose="02020603050405020304" pitchFamily="18" charset="0"/>
                <a:cs typeface="Times New Roman" panose="02020603050405020304" pitchFamily="18" charset="0"/>
              </a:rPr>
              <a:t>Комаров М.П. Ленд-Лиз для Военно-морского флота СССР. Санкт-Петербург, 2014 </a:t>
            </a:r>
          </a:p>
          <a:p>
            <a:pPr marL="0" lvl="0" indent="0">
              <a:lnSpc>
                <a:spcPct val="115000"/>
              </a:lnSpc>
              <a:spcAft>
                <a:spcPts val="800"/>
              </a:spcAft>
              <a:buNone/>
            </a:pPr>
            <a:endParaRPr lang="ru-RU" sz="2200" kern="100" dirty="0">
              <a:cs typeface="Times New Roman" panose="02020603050405020304" pitchFamily="18" charset="0"/>
            </a:endParaRPr>
          </a:p>
          <a:p>
            <a:endParaRPr lang="ru-RU" dirty="0"/>
          </a:p>
        </p:txBody>
      </p:sp>
    </p:spTree>
    <p:extLst>
      <p:ext uri="{BB962C8B-B14F-4D97-AF65-F5344CB8AC3E}">
        <p14:creationId xmlns:p14="http://schemas.microsoft.com/office/powerpoint/2010/main" val="339142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3BC3BF41-6D7B-5730-8429-2B1EE5BE43A1}"/>
              </a:ext>
            </a:extLst>
          </p:cNvPr>
          <p:cNvPicPr>
            <a:picLocks noChangeAspect="1"/>
          </p:cNvPicPr>
          <p:nvPr/>
        </p:nvPicPr>
        <p:blipFill>
          <a:blip r:embed="rId2"/>
          <a:srcRect b="40632"/>
          <a:stretch/>
        </p:blipFill>
        <p:spPr>
          <a:xfrm>
            <a:off x="1116530" y="596767"/>
            <a:ext cx="10407421" cy="5801132"/>
          </a:xfrm>
          <a:prstGeom prst="rect">
            <a:avLst/>
          </a:prstGeom>
        </p:spPr>
      </p:pic>
    </p:spTree>
    <p:extLst>
      <p:ext uri="{BB962C8B-B14F-4D97-AF65-F5344CB8AC3E}">
        <p14:creationId xmlns:p14="http://schemas.microsoft.com/office/powerpoint/2010/main" val="41088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838AAF1-34C6-952F-3D1A-AF3F65970CED}"/>
              </a:ext>
            </a:extLst>
          </p:cNvPr>
          <p:cNvPicPr>
            <a:picLocks noChangeAspect="1"/>
          </p:cNvPicPr>
          <p:nvPr/>
        </p:nvPicPr>
        <p:blipFill>
          <a:blip r:embed="rId2"/>
          <a:stretch>
            <a:fillRect/>
          </a:stretch>
        </p:blipFill>
        <p:spPr>
          <a:xfrm>
            <a:off x="381000" y="1481137"/>
            <a:ext cx="11430000" cy="3895725"/>
          </a:xfrm>
          <a:prstGeom prst="rect">
            <a:avLst/>
          </a:prstGeom>
        </p:spPr>
      </p:pic>
    </p:spTree>
    <p:extLst>
      <p:ext uri="{BB962C8B-B14F-4D97-AF65-F5344CB8AC3E}">
        <p14:creationId xmlns:p14="http://schemas.microsoft.com/office/powerpoint/2010/main" val="204406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4189" y="-668"/>
            <a:ext cx="7948943" cy="6959742"/>
          </a:xfrm>
          <a:prstGeom prst="rect">
            <a:avLst/>
          </a:prstGeom>
        </p:spPr>
      </p:pic>
    </p:spTree>
    <p:extLst>
      <p:ext uri="{BB962C8B-B14F-4D97-AF65-F5344CB8AC3E}">
        <p14:creationId xmlns:p14="http://schemas.microsoft.com/office/powerpoint/2010/main" val="1618125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383"/>
            <a:ext cx="12172490" cy="6370270"/>
          </a:xfrm>
          <a:prstGeom prst="rect">
            <a:avLst/>
          </a:prstGeom>
        </p:spPr>
      </p:pic>
    </p:spTree>
    <p:extLst>
      <p:ext uri="{BB962C8B-B14F-4D97-AF65-F5344CB8AC3E}">
        <p14:creationId xmlns:p14="http://schemas.microsoft.com/office/powerpoint/2010/main" val="1051542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653" y="0"/>
            <a:ext cx="10325576" cy="7005635"/>
          </a:xfrm>
          <a:prstGeom prst="rect">
            <a:avLst/>
          </a:prstGeom>
        </p:spPr>
      </p:pic>
    </p:spTree>
    <p:extLst>
      <p:ext uri="{BB962C8B-B14F-4D97-AF65-F5344CB8AC3E}">
        <p14:creationId xmlns:p14="http://schemas.microsoft.com/office/powerpoint/2010/main" val="2809240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5C4EFC-FBFA-EC1E-6F59-0ADB75AFB4CA}"/>
              </a:ext>
            </a:extLst>
          </p:cNvPr>
          <p:cNvSpPr>
            <a:spLocks noGrp="1"/>
          </p:cNvSpPr>
          <p:nvPr>
            <p:ph type="title"/>
          </p:nvPr>
        </p:nvSpPr>
        <p:spPr>
          <a:xfrm>
            <a:off x="1583890" y="141239"/>
            <a:ext cx="8806314" cy="527668"/>
          </a:xfrm>
        </p:spPr>
        <p:txBody>
          <a:bodyPr>
            <a:normAutofit fontScale="90000"/>
          </a:bodyPr>
          <a:lstStyle/>
          <a:p>
            <a:pPr algn="ctr"/>
            <a:r>
              <a:rPr lang="ru-RU" b="1" dirty="0"/>
              <a:t>Флаги стран-участниц Северных конвоев</a:t>
            </a:r>
          </a:p>
        </p:txBody>
      </p:sp>
      <p:pic>
        <p:nvPicPr>
          <p:cNvPr id="1036" name="Picture 12">
            <a:extLst>
              <a:ext uri="{FF2B5EF4-FFF2-40B4-BE49-F238E27FC236}">
                <a16:creationId xmlns:a16="http://schemas.microsoft.com/office/drawing/2014/main" id="{E3A3D037-5C12-B3B8-4E30-038D1218F4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624" y="736867"/>
            <a:ext cx="1616376" cy="10775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C65DB2B-14D9-8B69-3384-58B2D4B1C9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77" y="691531"/>
            <a:ext cx="2626627" cy="13133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C89A1F-FC49-E8DA-A97D-729B0F8E1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8421" y="720952"/>
            <a:ext cx="1654476" cy="1093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5976516-D57E-B249-FE73-ACC149A949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287" y="2257659"/>
            <a:ext cx="1616376" cy="10790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Рисунок 1">
            <a:extLst>
              <a:ext uri="{FF2B5EF4-FFF2-40B4-BE49-F238E27FC236}">
                <a16:creationId xmlns:a16="http://schemas.microsoft.com/office/drawing/2014/main" id="{6F4FA4F6-C905-FD41-D8EB-4EA5B8AA77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69" y="4864984"/>
            <a:ext cx="1578276" cy="10521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Рисунок 2" descr="Флаг страны Норвегия">
            <a:extLst>
              <a:ext uri="{FF2B5EF4-FFF2-40B4-BE49-F238E27FC236}">
                <a16:creationId xmlns:a16="http://schemas.microsoft.com/office/drawing/2014/main" id="{88C6D9E8-FE07-D433-D5DD-436B205933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4369" y="3532875"/>
            <a:ext cx="1616376" cy="1079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Рисунок 3" descr="Флаг страны Нидерланды">
            <a:extLst>
              <a:ext uri="{FF2B5EF4-FFF2-40B4-BE49-F238E27FC236}">
                <a16:creationId xmlns:a16="http://schemas.microsoft.com/office/drawing/2014/main" id="{9EF3E677-8382-3D78-B36D-C69E1521B7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8179" y="2180675"/>
            <a:ext cx="1616376" cy="10791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Рисунок 4" descr="Флаг страны Польша">
            <a:extLst>
              <a:ext uri="{FF2B5EF4-FFF2-40B4-BE49-F238E27FC236}">
                <a16:creationId xmlns:a16="http://schemas.microsoft.com/office/drawing/2014/main" id="{971E8BCB-2CFF-425C-6A2C-7DCFB7ECA4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8179" y="3474000"/>
            <a:ext cx="1616376" cy="10775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Рисунок 5" descr="Флаг Панамы">
            <a:extLst>
              <a:ext uri="{FF2B5EF4-FFF2-40B4-BE49-F238E27FC236}">
                <a16:creationId xmlns:a16="http://schemas.microsoft.com/office/drawing/2014/main" id="{0D515B51-9146-4964-0B95-D1F0D303E34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79624" y="4765794"/>
            <a:ext cx="1616376" cy="10775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Рисунок 6" descr="Флаг Гондураса">
            <a:extLst>
              <a:ext uri="{FF2B5EF4-FFF2-40B4-BE49-F238E27FC236}">
                <a16:creationId xmlns:a16="http://schemas.microsoft.com/office/drawing/2014/main" id="{761D62BA-FBA2-229A-D741-0F6CFA5BC8C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42235" y="3336723"/>
            <a:ext cx="1654476" cy="11013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Рисунок 8" descr="Флаг Канады">
            <a:extLst>
              <a:ext uri="{FF2B5EF4-FFF2-40B4-BE49-F238E27FC236}">
                <a16:creationId xmlns:a16="http://schemas.microsoft.com/office/drawing/2014/main" id="{CEE5D5B7-015D-B8D3-81D6-91D8FA778A6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88421" y="2038290"/>
            <a:ext cx="1640250" cy="10935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Рисунок 9" descr="Флаг Франции">
            <a:extLst>
              <a:ext uri="{FF2B5EF4-FFF2-40B4-BE49-F238E27FC236}">
                <a16:creationId xmlns:a16="http://schemas.microsoft.com/office/drawing/2014/main" id="{D707C3E8-8DEF-D1F7-5BAC-7A9D721BD14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29267" y="4643037"/>
            <a:ext cx="1758002" cy="1170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3">
            <a:extLst>
              <a:ext uri="{FF2B5EF4-FFF2-40B4-BE49-F238E27FC236}">
                <a16:creationId xmlns:a16="http://schemas.microsoft.com/office/drawing/2014/main" id="{A3056BB8-01BB-9327-96B3-6FBE0BCBBA1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25">
            <a:extLst>
              <a:ext uri="{FF2B5EF4-FFF2-40B4-BE49-F238E27FC236}">
                <a16:creationId xmlns:a16="http://schemas.microsoft.com/office/drawing/2014/main" id="{54F3DE75-EBDE-3C19-956D-662D9615167B}"/>
              </a:ext>
            </a:extLst>
          </p:cNvPr>
          <p:cNvSpPr>
            <a:spLocks noChangeArrowheads="1"/>
          </p:cNvSpPr>
          <p:nvPr/>
        </p:nvSpPr>
        <p:spPr bwMode="auto">
          <a:xfrm>
            <a:off x="0" y="23780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1"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Франция</a:t>
            </a:r>
            <a:endParaRPr kumimoji="0" lang="ru-RU" altLang="ru-RU"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C4FA8667-E899-D8A7-1772-A6286235D96A}"/>
              </a:ext>
            </a:extLst>
          </p:cNvPr>
          <p:cNvSpPr txBox="1"/>
          <p:nvPr/>
        </p:nvSpPr>
        <p:spPr>
          <a:xfrm>
            <a:off x="6104555" y="1519572"/>
            <a:ext cx="1087655" cy="369332"/>
          </a:xfrm>
          <a:prstGeom prst="rect">
            <a:avLst/>
          </a:prstGeom>
          <a:noFill/>
        </p:spPr>
        <p:txBody>
          <a:bodyPr wrap="square" rtlCol="0">
            <a:spAutoFit/>
          </a:bodyPr>
          <a:lstStyle/>
          <a:p>
            <a:r>
              <a:rPr lang="ru-RU" b="1" dirty="0"/>
              <a:t>США</a:t>
            </a:r>
          </a:p>
        </p:txBody>
      </p:sp>
      <p:sp>
        <p:nvSpPr>
          <p:cNvPr id="18" name="TextBox 17">
            <a:extLst>
              <a:ext uri="{FF2B5EF4-FFF2-40B4-BE49-F238E27FC236}">
                <a16:creationId xmlns:a16="http://schemas.microsoft.com/office/drawing/2014/main" id="{A849969C-B705-1B08-D245-93AE3BC87D58}"/>
              </a:ext>
            </a:extLst>
          </p:cNvPr>
          <p:cNvSpPr txBox="1"/>
          <p:nvPr/>
        </p:nvSpPr>
        <p:spPr>
          <a:xfrm>
            <a:off x="9996711" y="1389074"/>
            <a:ext cx="1842363" cy="369332"/>
          </a:xfrm>
          <a:prstGeom prst="rect">
            <a:avLst/>
          </a:prstGeom>
          <a:noFill/>
        </p:spPr>
        <p:txBody>
          <a:bodyPr wrap="square" rtlCol="0">
            <a:spAutoFit/>
          </a:bodyPr>
          <a:lstStyle/>
          <a:p>
            <a:r>
              <a:rPr lang="ru-RU" b="1" dirty="0"/>
              <a:t>Великобритания</a:t>
            </a:r>
          </a:p>
        </p:txBody>
      </p:sp>
      <p:sp>
        <p:nvSpPr>
          <p:cNvPr id="19" name="TextBox 18">
            <a:extLst>
              <a:ext uri="{FF2B5EF4-FFF2-40B4-BE49-F238E27FC236}">
                <a16:creationId xmlns:a16="http://schemas.microsoft.com/office/drawing/2014/main" id="{735F9680-4729-D111-DF69-65BB96A8614A}"/>
              </a:ext>
            </a:extLst>
          </p:cNvPr>
          <p:cNvSpPr txBox="1"/>
          <p:nvPr/>
        </p:nvSpPr>
        <p:spPr>
          <a:xfrm>
            <a:off x="9996711" y="2696188"/>
            <a:ext cx="1553605" cy="369332"/>
          </a:xfrm>
          <a:prstGeom prst="rect">
            <a:avLst/>
          </a:prstGeom>
          <a:noFill/>
        </p:spPr>
        <p:txBody>
          <a:bodyPr wrap="square" rtlCol="0">
            <a:spAutoFit/>
          </a:bodyPr>
          <a:lstStyle/>
          <a:p>
            <a:r>
              <a:rPr lang="ru-RU" b="1" dirty="0"/>
              <a:t>Канада</a:t>
            </a:r>
          </a:p>
        </p:txBody>
      </p:sp>
      <p:sp>
        <p:nvSpPr>
          <p:cNvPr id="21" name="TextBox 20">
            <a:extLst>
              <a:ext uri="{FF2B5EF4-FFF2-40B4-BE49-F238E27FC236}">
                <a16:creationId xmlns:a16="http://schemas.microsoft.com/office/drawing/2014/main" id="{DF1E6564-619A-5E89-53D5-5C3544212613}"/>
              </a:ext>
            </a:extLst>
          </p:cNvPr>
          <p:cNvSpPr txBox="1"/>
          <p:nvPr/>
        </p:nvSpPr>
        <p:spPr>
          <a:xfrm>
            <a:off x="10087269" y="5124733"/>
            <a:ext cx="1758002" cy="646331"/>
          </a:xfrm>
          <a:prstGeom prst="rect">
            <a:avLst/>
          </a:prstGeom>
          <a:noFill/>
        </p:spPr>
        <p:txBody>
          <a:bodyPr wrap="square" rtlCol="0">
            <a:spAutoFit/>
          </a:bodyPr>
          <a:lstStyle/>
          <a:p>
            <a:r>
              <a:rPr lang="ru-RU" b="1" dirty="0"/>
              <a:t>Свободная Франция</a:t>
            </a:r>
          </a:p>
        </p:txBody>
      </p:sp>
      <p:sp>
        <p:nvSpPr>
          <p:cNvPr id="22" name="TextBox 21">
            <a:extLst>
              <a:ext uri="{FF2B5EF4-FFF2-40B4-BE49-F238E27FC236}">
                <a16:creationId xmlns:a16="http://schemas.microsoft.com/office/drawing/2014/main" id="{B18F8968-0B3E-7F3F-58F9-E0F304253A46}"/>
              </a:ext>
            </a:extLst>
          </p:cNvPr>
          <p:cNvSpPr txBox="1"/>
          <p:nvPr/>
        </p:nvSpPr>
        <p:spPr>
          <a:xfrm>
            <a:off x="9996711" y="4043235"/>
            <a:ext cx="1751805" cy="369332"/>
          </a:xfrm>
          <a:prstGeom prst="rect">
            <a:avLst/>
          </a:prstGeom>
          <a:noFill/>
        </p:spPr>
        <p:txBody>
          <a:bodyPr wrap="square" rtlCol="0">
            <a:spAutoFit/>
          </a:bodyPr>
          <a:lstStyle/>
          <a:p>
            <a:r>
              <a:rPr lang="ru-RU" b="1" dirty="0"/>
              <a:t>Гондурас</a:t>
            </a:r>
          </a:p>
        </p:txBody>
      </p:sp>
      <p:sp>
        <p:nvSpPr>
          <p:cNvPr id="23" name="TextBox 22">
            <a:extLst>
              <a:ext uri="{FF2B5EF4-FFF2-40B4-BE49-F238E27FC236}">
                <a16:creationId xmlns:a16="http://schemas.microsoft.com/office/drawing/2014/main" id="{CCF3DADA-DF21-A57E-A69C-ED6AC56DC330}"/>
              </a:ext>
            </a:extLst>
          </p:cNvPr>
          <p:cNvSpPr txBox="1"/>
          <p:nvPr/>
        </p:nvSpPr>
        <p:spPr>
          <a:xfrm>
            <a:off x="6121131" y="2880854"/>
            <a:ext cx="1780673" cy="369332"/>
          </a:xfrm>
          <a:prstGeom prst="rect">
            <a:avLst/>
          </a:prstGeom>
          <a:noFill/>
        </p:spPr>
        <p:txBody>
          <a:bodyPr wrap="square" rtlCol="0">
            <a:spAutoFit/>
          </a:bodyPr>
          <a:lstStyle/>
          <a:p>
            <a:r>
              <a:rPr lang="ru-RU" b="1" dirty="0"/>
              <a:t>Нидерланды</a:t>
            </a:r>
          </a:p>
        </p:txBody>
      </p:sp>
      <p:sp>
        <p:nvSpPr>
          <p:cNvPr id="24" name="TextBox 23">
            <a:extLst>
              <a:ext uri="{FF2B5EF4-FFF2-40B4-BE49-F238E27FC236}">
                <a16:creationId xmlns:a16="http://schemas.microsoft.com/office/drawing/2014/main" id="{A507F52D-5ACF-81BB-D6B7-862793B519B6}"/>
              </a:ext>
            </a:extLst>
          </p:cNvPr>
          <p:cNvSpPr txBox="1"/>
          <p:nvPr/>
        </p:nvSpPr>
        <p:spPr>
          <a:xfrm>
            <a:off x="6179820" y="4088720"/>
            <a:ext cx="1654476" cy="369332"/>
          </a:xfrm>
          <a:prstGeom prst="rect">
            <a:avLst/>
          </a:prstGeom>
          <a:noFill/>
        </p:spPr>
        <p:txBody>
          <a:bodyPr wrap="square" rtlCol="0">
            <a:spAutoFit/>
          </a:bodyPr>
          <a:lstStyle/>
          <a:p>
            <a:r>
              <a:rPr lang="ru-RU" b="1" dirty="0"/>
              <a:t>Польша</a:t>
            </a:r>
          </a:p>
        </p:txBody>
      </p:sp>
      <p:sp>
        <p:nvSpPr>
          <p:cNvPr id="25" name="TextBox 24">
            <a:extLst>
              <a:ext uri="{FF2B5EF4-FFF2-40B4-BE49-F238E27FC236}">
                <a16:creationId xmlns:a16="http://schemas.microsoft.com/office/drawing/2014/main" id="{15EAD3DE-D594-553E-484B-C2F6C19BD467}"/>
              </a:ext>
            </a:extLst>
          </p:cNvPr>
          <p:cNvSpPr txBox="1"/>
          <p:nvPr/>
        </p:nvSpPr>
        <p:spPr>
          <a:xfrm>
            <a:off x="6179820" y="5391076"/>
            <a:ext cx="1472264" cy="369332"/>
          </a:xfrm>
          <a:prstGeom prst="rect">
            <a:avLst/>
          </a:prstGeom>
          <a:noFill/>
        </p:spPr>
        <p:txBody>
          <a:bodyPr wrap="square" rtlCol="0">
            <a:spAutoFit/>
          </a:bodyPr>
          <a:lstStyle/>
          <a:p>
            <a:r>
              <a:rPr lang="ru-RU" b="1" dirty="0"/>
              <a:t>Панама</a:t>
            </a:r>
          </a:p>
        </p:txBody>
      </p:sp>
      <p:sp>
        <p:nvSpPr>
          <p:cNvPr id="26" name="TextBox 25">
            <a:extLst>
              <a:ext uri="{FF2B5EF4-FFF2-40B4-BE49-F238E27FC236}">
                <a16:creationId xmlns:a16="http://schemas.microsoft.com/office/drawing/2014/main" id="{A839E9D1-82A3-7AFA-CB11-D66B3D87B41C}"/>
              </a:ext>
            </a:extLst>
          </p:cNvPr>
          <p:cNvSpPr txBox="1"/>
          <p:nvPr/>
        </p:nvSpPr>
        <p:spPr>
          <a:xfrm>
            <a:off x="2079057" y="2967391"/>
            <a:ext cx="1540042" cy="369332"/>
          </a:xfrm>
          <a:prstGeom prst="rect">
            <a:avLst/>
          </a:prstGeom>
          <a:noFill/>
        </p:spPr>
        <p:txBody>
          <a:bodyPr wrap="square" rtlCol="0">
            <a:spAutoFit/>
          </a:bodyPr>
          <a:lstStyle/>
          <a:p>
            <a:r>
              <a:rPr lang="ru-RU" b="1" dirty="0"/>
              <a:t>Бельгия</a:t>
            </a:r>
          </a:p>
        </p:txBody>
      </p:sp>
      <p:sp>
        <p:nvSpPr>
          <p:cNvPr id="27" name="TextBox 26">
            <a:extLst>
              <a:ext uri="{FF2B5EF4-FFF2-40B4-BE49-F238E27FC236}">
                <a16:creationId xmlns:a16="http://schemas.microsoft.com/office/drawing/2014/main" id="{6C549AF6-7FD5-F2C4-D9E2-FD05E183A365}"/>
              </a:ext>
            </a:extLst>
          </p:cNvPr>
          <p:cNvSpPr txBox="1"/>
          <p:nvPr/>
        </p:nvSpPr>
        <p:spPr>
          <a:xfrm>
            <a:off x="2104731" y="5447898"/>
            <a:ext cx="1616376" cy="369332"/>
          </a:xfrm>
          <a:prstGeom prst="rect">
            <a:avLst/>
          </a:prstGeom>
          <a:noFill/>
        </p:spPr>
        <p:txBody>
          <a:bodyPr wrap="square" rtlCol="0">
            <a:spAutoFit/>
          </a:bodyPr>
          <a:lstStyle/>
          <a:p>
            <a:r>
              <a:rPr lang="ru-RU" b="1" dirty="0"/>
              <a:t>Дания</a:t>
            </a:r>
          </a:p>
        </p:txBody>
      </p:sp>
      <p:sp>
        <p:nvSpPr>
          <p:cNvPr id="28" name="TextBox 27">
            <a:extLst>
              <a:ext uri="{FF2B5EF4-FFF2-40B4-BE49-F238E27FC236}">
                <a16:creationId xmlns:a16="http://schemas.microsoft.com/office/drawing/2014/main" id="{842086D0-E517-469B-431A-165E79D79869}"/>
              </a:ext>
            </a:extLst>
          </p:cNvPr>
          <p:cNvSpPr txBox="1"/>
          <p:nvPr/>
        </p:nvSpPr>
        <p:spPr>
          <a:xfrm>
            <a:off x="2104731" y="4227901"/>
            <a:ext cx="1616376" cy="369332"/>
          </a:xfrm>
          <a:prstGeom prst="rect">
            <a:avLst/>
          </a:prstGeom>
          <a:noFill/>
        </p:spPr>
        <p:txBody>
          <a:bodyPr wrap="square" rtlCol="0">
            <a:spAutoFit/>
          </a:bodyPr>
          <a:lstStyle/>
          <a:p>
            <a:r>
              <a:rPr lang="ru-RU" b="1" dirty="0"/>
              <a:t>Норвегия</a:t>
            </a:r>
          </a:p>
        </p:txBody>
      </p:sp>
      <p:sp>
        <p:nvSpPr>
          <p:cNvPr id="29" name="TextBox 28">
            <a:extLst>
              <a:ext uri="{FF2B5EF4-FFF2-40B4-BE49-F238E27FC236}">
                <a16:creationId xmlns:a16="http://schemas.microsoft.com/office/drawing/2014/main" id="{8C4BB6A9-9A48-D1E9-F3DA-C01B7296E448}"/>
              </a:ext>
            </a:extLst>
          </p:cNvPr>
          <p:cNvSpPr txBox="1"/>
          <p:nvPr/>
        </p:nvSpPr>
        <p:spPr>
          <a:xfrm>
            <a:off x="3031958" y="1573740"/>
            <a:ext cx="961457" cy="369332"/>
          </a:xfrm>
          <a:prstGeom prst="rect">
            <a:avLst/>
          </a:prstGeom>
          <a:noFill/>
        </p:spPr>
        <p:txBody>
          <a:bodyPr wrap="square" rtlCol="0">
            <a:spAutoFit/>
          </a:bodyPr>
          <a:lstStyle/>
          <a:p>
            <a:r>
              <a:rPr lang="ru-RU" b="1" dirty="0"/>
              <a:t>СССР</a:t>
            </a:r>
          </a:p>
        </p:txBody>
      </p:sp>
    </p:spTree>
    <p:extLst>
      <p:ext uri="{BB962C8B-B14F-4D97-AF65-F5344CB8AC3E}">
        <p14:creationId xmlns:p14="http://schemas.microsoft.com/office/powerpoint/2010/main" val="318900003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3112</TotalTime>
  <Words>3247</Words>
  <Application>Microsoft Office PowerPoint</Application>
  <PresentationFormat>Широкоэкранный</PresentationFormat>
  <Paragraphs>338</Paragraphs>
  <Slides>33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33</vt:i4>
      </vt:variant>
    </vt:vector>
  </HeadingPairs>
  <TitlesOfParts>
    <vt:vector size="40" baseType="lpstr">
      <vt:lpstr>Arial</vt:lpstr>
      <vt:lpstr>Calibri</vt:lpstr>
      <vt:lpstr>Calibri Light</vt:lpstr>
      <vt:lpstr>Gotham Pro</vt:lpstr>
      <vt:lpstr>Tahoma</vt:lpstr>
      <vt:lpstr>Times New Roman</vt:lpstr>
      <vt:lpstr>Тема Office</vt:lpstr>
      <vt:lpstr>Северные (Полярные, Арктические) конвои 1941-1945 гг.</vt:lpstr>
      <vt:lpstr>Из выступления Уинстона Черчилля 2 июня 1941 года</vt:lpstr>
      <vt:lpstr>Военные поставки в СССР </vt:lpstr>
      <vt:lpstr>Презентация PowerPoint</vt:lpstr>
      <vt:lpstr>Презентация PowerPoint</vt:lpstr>
      <vt:lpstr>Презентация PowerPoint</vt:lpstr>
      <vt:lpstr>Презентация PowerPoint</vt:lpstr>
      <vt:lpstr>Презентация PowerPoint</vt:lpstr>
      <vt:lpstr>Флаги стран-участниц Северных конвоев</vt:lpstr>
      <vt:lpstr>Презентация PowerPoint</vt:lpstr>
      <vt:lpstr>Презентация PowerPoint</vt:lpstr>
      <vt:lpstr>A Report on Entering Archangel.  Written by Captain W. D. Roach of the Llanstephan Castle </vt:lpstr>
      <vt:lpstr>Первый конвой в СССР - «Дервиш»</vt:lpstr>
      <vt:lpstr>Первый конвой в СССР «Дервиш»</vt:lpstr>
      <vt:lpstr>Презентация PowerPoint</vt:lpstr>
      <vt:lpstr>Презентация PowerPoint</vt:lpstr>
      <vt:lpstr>Презентация PowerPoint</vt:lpstr>
      <vt:lpstr>Презентация PowerPoint</vt:lpstr>
      <vt:lpstr>PQ-17 (1 Jul 1942 - 15 Jul 1942)</vt:lpstr>
      <vt:lpstr>Презентация PowerPoint</vt:lpstr>
      <vt:lpstr>Презентация PowerPoint</vt:lpstr>
      <vt:lpstr>Презентация PowerPoint</vt:lpstr>
      <vt:lpstr>Трагедия лесовоза «Ижора» (порт приписки Ленинград)</vt:lpstr>
      <vt:lpstr>Презентация PowerPoint</vt:lpstr>
      <vt:lpstr>Презентация PowerPoint</vt:lpstr>
      <vt:lpstr>Презентация PowerPoint</vt:lpstr>
      <vt:lpstr>Спасательное судно «Шквал»</vt:lpstr>
      <vt:lpstr>Операции «Бенедикт» и «Оратор»</vt:lpstr>
      <vt:lpstr>Презентация PowerPoint</vt:lpstr>
      <vt:lpstr>Операция «Оратор»</vt:lpstr>
      <vt:lpstr>Презентация PowerPoint</vt:lpstr>
      <vt:lpstr>Источники информации о Северных конвоях</vt:lpstr>
      <vt:lpstr>Источники информации о Северных конвоях</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КОНФЕРЕНЦИЯ 21  ноября 2020 года</dc:title>
  <dc:creator>Сергей</dc:creator>
  <cp:lastModifiedBy>Варвара Данилевская</cp:lastModifiedBy>
  <cp:revision>23</cp:revision>
  <dcterms:created xsi:type="dcterms:W3CDTF">2020-11-19T11:32:33Z</dcterms:created>
  <dcterms:modified xsi:type="dcterms:W3CDTF">2025-03-05T18:42:34Z</dcterms:modified>
</cp:coreProperties>
</file>