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12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2819400"/>
            <a:ext cx="6512768" cy="2625824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Уничтожение четвертной девиации заключается в компенсации судовых сил </a:t>
            </a:r>
            <a:r>
              <a:rPr lang="ru-RU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DλН</a:t>
            </a:r>
            <a:r>
              <a:rPr lang="ru-RU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и </a:t>
            </a:r>
            <a:r>
              <a:rPr lang="ru-RU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ЕλН</a:t>
            </a:r>
            <a:r>
              <a:rPr lang="ru-RU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происходящих от мягкого железа.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Уничтожение четвертной девиации</a:t>
            </a:r>
          </a:p>
        </p:txBody>
      </p:sp>
    </p:spTree>
    <p:extLst>
      <p:ext uri="{BB962C8B-B14F-4D97-AF65-F5344CB8AC3E}">
        <p14:creationId xmlns:p14="http://schemas.microsoft.com/office/powerpoint/2010/main" val="3821294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Уничтожение четвертной девиации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5004048" y="1527048"/>
            <a:ext cx="3801624" cy="4572000"/>
          </a:xfrm>
        </p:spPr>
        <p:txBody>
          <a:bodyPr>
            <a:noAutofit/>
          </a:bodyPr>
          <a:lstStyle/>
          <a:p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В качестве компенсаторов четвертной девиации применяют горизонтальные элементы из мягкого </a:t>
            </a: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ферромагнитного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материала, устанавливаемые в верхней части нактоуза, снаружи, на уровне картушки компаса.</a:t>
            </a:r>
          </a:p>
        </p:txBody>
      </p:sp>
      <p:pic>
        <p:nvPicPr>
          <p:cNvPr id="4" name="Picture 2" descr="http://www.kipz.ru/nav/prod/kompas/km145/FULL/KM145.jpg"/>
          <p:cNvPicPr>
            <a:picLocks noChangeAspect="1" noChangeArrowheads="1"/>
          </p:cNvPicPr>
          <p:nvPr/>
        </p:nvPicPr>
        <p:blipFill>
          <a:blip r:embed="rId2" cstate="print"/>
          <a:srcRect b="61124"/>
          <a:stretch>
            <a:fillRect/>
          </a:stretch>
        </p:blipFill>
        <p:spPr bwMode="auto">
          <a:xfrm>
            <a:off x="299170" y="1700808"/>
            <a:ext cx="4229367" cy="3468222"/>
          </a:xfrm>
          <a:prstGeom prst="rect">
            <a:avLst/>
          </a:prstGeom>
          <a:noFill/>
        </p:spPr>
      </p:pic>
      <p:sp>
        <p:nvSpPr>
          <p:cNvPr id="5" name="Стрелка вниз 4"/>
          <p:cNvSpPr/>
          <p:nvPr/>
        </p:nvSpPr>
        <p:spPr>
          <a:xfrm rot="1551308">
            <a:off x="3919905" y="3468384"/>
            <a:ext cx="286870" cy="5811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 rot="20099988">
            <a:off x="719633" y="3482863"/>
            <a:ext cx="246374" cy="55218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3202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Уничтожение четвертной девиации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Условие уничтожения четвертной девиации можно выразить равенствами:</a:t>
            </a:r>
          </a:p>
          <a:p>
            <a:r>
              <a:rPr lang="en-US" dirty="0"/>
              <a:t>D = D</a:t>
            </a:r>
            <a:r>
              <a:rPr lang="en-US" baseline="-25000" dirty="0"/>
              <a:t>C</a:t>
            </a:r>
            <a:r>
              <a:rPr lang="en-US" dirty="0"/>
              <a:t> + D</a:t>
            </a:r>
            <a:r>
              <a:rPr lang="ru-RU" baseline="-25000" dirty="0"/>
              <a:t>К</a:t>
            </a:r>
            <a:r>
              <a:rPr lang="en-US" dirty="0"/>
              <a:t> = 0 ;		(1)</a:t>
            </a:r>
            <a:endParaRPr lang="ru-RU" dirty="0"/>
          </a:p>
          <a:p>
            <a:r>
              <a:rPr lang="en-US" dirty="0"/>
              <a:t>E = E</a:t>
            </a:r>
            <a:r>
              <a:rPr lang="en-US" baseline="-25000" dirty="0"/>
              <a:t>C </a:t>
            </a:r>
            <a:r>
              <a:rPr lang="en-US" dirty="0"/>
              <a:t>+ E</a:t>
            </a:r>
            <a:r>
              <a:rPr lang="ru-RU" baseline="-25000" dirty="0"/>
              <a:t>К </a:t>
            </a:r>
            <a:r>
              <a:rPr lang="en-US" dirty="0"/>
              <a:t>= 0 ,		(2)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где D, E - суммарные коэффициенты, обусловленные совместным действием судового железа и компенсаторов (остаточные коэффициенты четвертной девиации); D</a:t>
            </a:r>
            <a:r>
              <a:rPr lang="ru-RU" baseline="-25000" dirty="0"/>
              <a:t>С</a:t>
            </a:r>
            <a:r>
              <a:rPr lang="ru-RU" dirty="0"/>
              <a:t>, E</a:t>
            </a:r>
            <a:r>
              <a:rPr lang="ru-RU" baseline="-25000" dirty="0"/>
              <a:t>С</a:t>
            </a:r>
            <a:r>
              <a:rPr lang="ru-RU" dirty="0"/>
              <a:t> и </a:t>
            </a:r>
            <a:r>
              <a:rPr lang="en-US" dirty="0"/>
              <a:t>D</a:t>
            </a:r>
            <a:r>
              <a:rPr lang="ru-RU" baseline="-25000" dirty="0"/>
              <a:t>К</a:t>
            </a:r>
            <a:r>
              <a:rPr lang="ru-RU" dirty="0"/>
              <a:t>, </a:t>
            </a:r>
            <a:r>
              <a:rPr lang="en-US" dirty="0"/>
              <a:t>E</a:t>
            </a:r>
            <a:r>
              <a:rPr lang="ru-RU" baseline="-25000" dirty="0"/>
              <a:t>К</a:t>
            </a:r>
            <a:r>
              <a:rPr lang="ru-RU" dirty="0"/>
              <a:t> - коэффициенты от мягкого судового железа и от компенсаторов, соответственно. </a:t>
            </a:r>
          </a:p>
        </p:txBody>
      </p:sp>
    </p:spTree>
    <p:extLst>
      <p:ext uri="{BB962C8B-B14F-4D97-AF65-F5344CB8AC3E}">
        <p14:creationId xmlns:p14="http://schemas.microsoft.com/office/powerpoint/2010/main" val="2506246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Уничтожение четвертной девиации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Рассмотрим принцип компенсации судовой силы </a:t>
            </a:r>
            <a:r>
              <a:rPr lang="ru-RU" dirty="0" err="1"/>
              <a:t>D</a:t>
            </a:r>
            <a:r>
              <a:rPr lang="ru-RU" baseline="-25000" dirty="0" err="1"/>
              <a:t>С</a:t>
            </a:r>
            <a:r>
              <a:rPr lang="ru-RU" dirty="0" err="1"/>
              <a:t>λН</a:t>
            </a:r>
            <a:r>
              <a:rPr lang="ru-RU" dirty="0"/>
              <a:t>. Коэффициент D</a:t>
            </a:r>
            <a:r>
              <a:rPr lang="ru-RU" baseline="-25000" dirty="0"/>
              <a:t>С</a:t>
            </a:r>
            <a:r>
              <a:rPr lang="ru-RU" dirty="0"/>
              <a:t> характеризуется выражением</a:t>
            </a:r>
            <a:r>
              <a:rPr lang="ru-RU" dirty="0" smtClean="0"/>
              <a:t>:</a:t>
            </a:r>
          </a:p>
          <a:p>
            <a:endParaRPr lang="ru-RU" dirty="0"/>
          </a:p>
          <a:p>
            <a:r>
              <a:rPr lang="ru-RU" dirty="0"/>
              <a:t>Судовые параметры  </a:t>
            </a:r>
            <a:r>
              <a:rPr lang="en-US" dirty="0" err="1"/>
              <a:t>a</a:t>
            </a:r>
            <a:r>
              <a:rPr lang="en-US" baseline="-25000" dirty="0" err="1"/>
              <a:t>C</a:t>
            </a:r>
            <a:r>
              <a:rPr lang="en-US" baseline="-25000" dirty="0"/>
              <a:t>  </a:t>
            </a:r>
            <a:r>
              <a:rPr lang="ru-RU" dirty="0"/>
              <a:t>и  </a:t>
            </a:r>
            <a:r>
              <a:rPr lang="en-US" dirty="0" err="1"/>
              <a:t>e</a:t>
            </a:r>
            <a:r>
              <a:rPr lang="en-US" baseline="-25000" dirty="0" err="1"/>
              <a:t>C</a:t>
            </a:r>
            <a:r>
              <a:rPr lang="ru-RU" baseline="-25000" dirty="0"/>
              <a:t>, </a:t>
            </a:r>
            <a:r>
              <a:rPr lang="ru-RU" dirty="0"/>
              <a:t> всегда имеют отрицательный знак, причем по абсолютной величине параметр </a:t>
            </a:r>
            <a:r>
              <a:rPr lang="en-US" dirty="0" err="1"/>
              <a:t>e</a:t>
            </a:r>
            <a:r>
              <a:rPr lang="en-US" baseline="-25000" dirty="0" err="1"/>
              <a:t>C</a:t>
            </a:r>
            <a:r>
              <a:rPr lang="en-US" baseline="-25000" dirty="0"/>
              <a:t> </a:t>
            </a:r>
            <a:r>
              <a:rPr lang="en-US" dirty="0"/>
              <a:t> </a:t>
            </a:r>
            <a:r>
              <a:rPr lang="ru-RU" dirty="0"/>
              <a:t>всегда больше параметра  </a:t>
            </a:r>
            <a:r>
              <a:rPr lang="en-US" dirty="0" err="1"/>
              <a:t>a</a:t>
            </a:r>
            <a:r>
              <a:rPr lang="en-US" baseline="-25000" dirty="0" err="1"/>
              <a:t>C</a:t>
            </a:r>
            <a:r>
              <a:rPr lang="ru-RU" baseline="-25000" dirty="0"/>
              <a:t>.</a:t>
            </a:r>
            <a:r>
              <a:rPr lang="ru-RU" dirty="0"/>
              <a:t> Следовательно, имеют место зависимости:</a:t>
            </a:r>
          </a:p>
          <a:p>
            <a:endParaRPr lang="ru-RU" dirty="0"/>
          </a:p>
        </p:txBody>
      </p:sp>
      <p:pic>
        <p:nvPicPr>
          <p:cNvPr id="4" name="image77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41" t="22919" r="67137" b="69257"/>
          <a:stretch>
            <a:fillRect/>
          </a:stretch>
        </p:blipFill>
        <p:spPr bwMode="auto">
          <a:xfrm>
            <a:off x="3131839" y="2492896"/>
            <a:ext cx="2149475" cy="87884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77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51" t="45975" r="20564" b="45221"/>
          <a:stretch>
            <a:fillRect/>
          </a:stretch>
        </p:blipFill>
        <p:spPr bwMode="auto">
          <a:xfrm>
            <a:off x="1820466" y="5099248"/>
            <a:ext cx="5328592" cy="11084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48516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Уничтожение четвертной девиации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923928" y="1700808"/>
            <a:ext cx="4881744" cy="43982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На </a:t>
            </a:r>
            <a:r>
              <a:rPr lang="ru-RU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рисунке </a:t>
            </a: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показан компенсатор в виде продольного горизонтального стержня, который находится в магнитном поле Земли, т.е. намагничивается проекциями: продольной +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  и поперечной +Y. В точке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 (центр картушки) такой компенсатор, как источник собственного поля) создает силы –</a:t>
            </a:r>
            <a:r>
              <a:rPr lang="ru-RU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ru-RU" sz="1800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К</a:t>
            </a:r>
            <a:r>
              <a:rPr lang="ru-RU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Х</a:t>
            </a: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 и +</a:t>
            </a:r>
            <a:r>
              <a:rPr lang="ru-RU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ru-RU" sz="1800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К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, т.е. формирует отрицательный параметр –</a:t>
            </a:r>
            <a:r>
              <a:rPr lang="ru-RU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а</a:t>
            </a:r>
            <a:r>
              <a:rPr lang="ru-RU" sz="1800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К</a:t>
            </a: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 и положительный +</a:t>
            </a:r>
            <a:r>
              <a:rPr lang="ru-RU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е</a:t>
            </a:r>
            <a:r>
              <a:rPr lang="ru-RU" sz="1800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К</a:t>
            </a: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. При этом образуется отрицательный компенсационный коэффициент  -D</a:t>
            </a:r>
            <a:r>
              <a:rPr lang="ru-RU" sz="18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К</a:t>
            </a:r>
            <a:endParaRPr lang="ru-RU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image78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37" t="39111" b="7562"/>
          <a:stretch>
            <a:fillRect/>
          </a:stretch>
        </p:blipFill>
        <p:spPr bwMode="auto">
          <a:xfrm>
            <a:off x="168593" y="1412776"/>
            <a:ext cx="3539311" cy="475252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78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20" t="21989" r="52209" b="68478"/>
          <a:stretch>
            <a:fillRect/>
          </a:stretch>
        </p:blipFill>
        <p:spPr bwMode="auto">
          <a:xfrm>
            <a:off x="4788024" y="4941168"/>
            <a:ext cx="2841114" cy="10081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95299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Уничтожение четвертной девиации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66248"/>
          </a:xfrm>
        </p:spPr>
        <p:txBody>
          <a:bodyPr>
            <a:normAutofit fontScale="85000" lnSpcReduction="10000"/>
          </a:bodyPr>
          <a:lstStyle/>
          <a:p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Это значит, что элемент из </a:t>
            </a:r>
            <a:r>
              <a:rPr lang="ru-RU" dirty="0" smtClean="0">
                <a:latin typeface="Calibri" panose="020F0502020204030204" pitchFamily="34" charset="0"/>
                <a:cs typeface="Calibri" panose="020F0502020204030204" pitchFamily="34" charset="0"/>
              </a:rPr>
              <a:t>мягкого ферромагнетика 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произвольной </a:t>
            </a:r>
            <a:r>
              <a:rPr lang="ru-RU" dirty="0" smtClean="0">
                <a:latin typeface="Calibri" panose="020F0502020204030204" pitchFamily="34" charset="0"/>
                <a:cs typeface="Calibri" panose="020F0502020204030204" pitchFamily="34" charset="0"/>
              </a:rPr>
              <a:t>формы, установленный 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сбоку от </a:t>
            </a:r>
            <a:r>
              <a:rPr lang="ru-RU" dirty="0" smtClean="0">
                <a:latin typeface="Calibri" panose="020F0502020204030204" pitchFamily="34" charset="0"/>
                <a:cs typeface="Calibri" panose="020F0502020204030204" pitchFamily="34" charset="0"/>
              </a:rPr>
              <a:t>компаса, может 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стать компенсатором </a:t>
            </a:r>
            <a:r>
              <a:rPr lang="ru-RU" dirty="0" smtClean="0">
                <a:latin typeface="Calibri" panose="020F0502020204030204" pitchFamily="34" charset="0"/>
                <a:cs typeface="Calibri" panose="020F0502020204030204" pitchFamily="34" charset="0"/>
              </a:rPr>
              <a:t>четвертной девиации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, если выполняется условие</a:t>
            </a:r>
          </a:p>
          <a:p>
            <a:pPr marL="0" indent="0">
              <a:buNone/>
            </a:pP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|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ru-RU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К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| = |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|.</a:t>
            </a:r>
          </a:p>
          <a:p>
            <a:pPr marL="0" indent="0">
              <a:buNone/>
            </a:pP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ru-RU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dirty="0" smtClean="0">
                <a:latin typeface="Calibri" panose="020F0502020204030204" pitchFamily="34" charset="0"/>
                <a:cs typeface="Calibri" panose="020F0502020204030204" pitchFamily="34" charset="0"/>
              </a:rPr>
              <a:t>Наиболее распространенным видом 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компенсатора до недавнего </a:t>
            </a:r>
            <a:r>
              <a:rPr lang="ru-RU" dirty="0" smtClean="0">
                <a:latin typeface="Calibri" panose="020F0502020204030204" pitchFamily="34" charset="0"/>
                <a:cs typeface="Calibri" panose="020F0502020204030204" pitchFamily="34" charset="0"/>
              </a:rPr>
              <a:t> времени 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были горизонтальные </a:t>
            </a:r>
            <a:r>
              <a:rPr lang="ru-RU" dirty="0" smtClean="0">
                <a:latin typeface="Calibri" panose="020F0502020204030204" pitchFamily="34" charset="0"/>
                <a:cs typeface="Calibri" panose="020F0502020204030204" pitchFamily="34" charset="0"/>
              </a:rPr>
              <a:t>стержни круглого 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сечения, </a:t>
            </a:r>
            <a:r>
              <a:rPr lang="ru-RU" dirty="0" smtClean="0">
                <a:latin typeface="Calibri" panose="020F0502020204030204" pitchFamily="34" charset="0"/>
                <a:cs typeface="Calibri" panose="020F0502020204030204" pitchFamily="34" charset="0"/>
              </a:rPr>
              <a:t>устанавливаемые продольно 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в верхней части нактоуза, по </a:t>
            </a:r>
            <a:r>
              <a:rPr lang="ru-RU" dirty="0" smtClean="0">
                <a:latin typeface="Calibri" panose="020F0502020204030204" pitchFamily="34" charset="0"/>
                <a:cs typeface="Calibri" panose="020F0502020204030204" pitchFamily="34" charset="0"/>
              </a:rPr>
              <a:t>одному 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с каждой стороны</a:t>
            </a:r>
            <a:r>
              <a:rPr lang="ru-RU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Длину стержней подбирали так, чтобы </a:t>
            </a:r>
            <a:r>
              <a:rPr lang="ru-RU" dirty="0" smtClean="0">
                <a:latin typeface="Calibri" panose="020F0502020204030204" pitchFamily="34" charset="0"/>
                <a:cs typeface="Calibri" panose="020F0502020204030204" pitchFamily="34" charset="0"/>
              </a:rPr>
              <a:t>выполнялось 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условие </a:t>
            </a:r>
            <a:r>
              <a:rPr lang="ru-RU" dirty="0" smtClean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ru-RU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=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 +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ru-RU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К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 = 0 ;  В последнее время получили распространение компенсаторы четвертной девиации, имеющие форму пластин. </a:t>
            </a:r>
          </a:p>
        </p:txBody>
      </p:sp>
    </p:spTree>
    <p:extLst>
      <p:ext uri="{BB962C8B-B14F-4D97-AF65-F5344CB8AC3E}">
        <p14:creationId xmlns:p14="http://schemas.microsoft.com/office/powerpoint/2010/main" val="3538720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Уничтожение четвертной девиации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644008" y="1527048"/>
            <a:ext cx="4248472" cy="4854280"/>
          </a:xfrm>
        </p:spPr>
        <p:txBody>
          <a:bodyPr>
            <a:normAutofit fontScale="70000" lnSpcReduction="20000"/>
          </a:bodyPr>
          <a:lstStyle/>
          <a:p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Для компенсации судовой силы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ru-RU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С</a:t>
            </a:r>
            <a:r>
              <a:rPr lang="ru-RU" dirty="0" err="1">
                <a:latin typeface="Calibri" panose="020F0502020204030204" pitchFamily="34" charset="0"/>
                <a:cs typeface="Calibri" panose="020F0502020204030204" pitchFamily="34" charset="0"/>
              </a:rPr>
              <a:t>λН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 не требуется отдельных компенсаторов. Сила </a:t>
            </a:r>
            <a:r>
              <a:rPr lang="ru-RU" dirty="0" err="1">
                <a:latin typeface="Calibri" panose="020F0502020204030204" pitchFamily="34" charset="0"/>
                <a:cs typeface="Calibri" panose="020F0502020204030204" pitchFamily="34" charset="0"/>
              </a:rPr>
              <a:t>Е</a:t>
            </a:r>
            <a:r>
              <a:rPr lang="ru-RU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С</a:t>
            </a:r>
            <a:r>
              <a:rPr lang="ru-RU" dirty="0" err="1">
                <a:latin typeface="Calibri" panose="020F0502020204030204" pitchFamily="34" charset="0"/>
                <a:cs typeface="Calibri" panose="020F0502020204030204" pitchFamily="34" charset="0"/>
              </a:rPr>
              <a:t>λН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 может быть скомпенсирована одновременно с силой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λ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H 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теми же самыми элементами. Для этого их необходимо развернуть в горизонтальной плоскости на некоторый угол α относительно продольной </a:t>
            </a:r>
            <a:r>
              <a:rPr lang="ru-RU">
                <a:latin typeface="Calibri" panose="020F0502020204030204" pitchFamily="34" charset="0"/>
                <a:cs typeface="Calibri" panose="020F0502020204030204" pitchFamily="34" charset="0"/>
              </a:rPr>
              <a:t>оси</a:t>
            </a:r>
            <a:r>
              <a:rPr lang="ru-RU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ru-RU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	Величина угла α рассчитывается по формуле:</a:t>
            </a:r>
          </a:p>
          <a:p>
            <a:pPr marL="0" indent="0">
              <a:buNone/>
            </a:pPr>
            <a:r>
              <a:rPr lang="ru-RU" dirty="0" smtClean="0">
                <a:latin typeface="Calibri" panose="020F0502020204030204" pitchFamily="34" charset="0"/>
                <a:cs typeface="Calibri" panose="020F0502020204030204" pitchFamily="34" charset="0"/>
              </a:rPr>
              <a:t>	α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= 0,5arctg E</a:t>
            </a:r>
            <a:r>
              <a:rPr lang="en-US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/ D</a:t>
            </a:r>
            <a:r>
              <a:rPr lang="en-US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ru-RU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ru-RU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Поворот компенсаторов по часовой стрелки создает отрицательный </a:t>
            </a:r>
            <a:r>
              <a:rPr lang="ru-RU" dirty="0" err="1">
                <a:latin typeface="Calibri" panose="020F0502020204030204" pitchFamily="34" charset="0"/>
                <a:cs typeface="Calibri" panose="020F0502020204030204" pitchFamily="34" charset="0"/>
              </a:rPr>
              <a:t>коэффицент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 Е</a:t>
            </a:r>
            <a:r>
              <a:rPr lang="ru-RU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К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, против часовой стрелки – положительный Е</a:t>
            </a:r>
            <a:r>
              <a:rPr lang="ru-RU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К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pic>
        <p:nvPicPr>
          <p:cNvPr id="4" name="image79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0693" b="70296"/>
          <a:stretch>
            <a:fillRect/>
          </a:stretch>
        </p:blipFill>
        <p:spPr bwMode="auto">
          <a:xfrm>
            <a:off x="467544" y="1599828"/>
            <a:ext cx="4032448" cy="41044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96968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7</TotalTime>
  <Words>271</Words>
  <Application>Microsoft Office PowerPoint</Application>
  <PresentationFormat>Экран (4:3)</PresentationFormat>
  <Paragraphs>28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Официальная</vt:lpstr>
      <vt:lpstr>Уничтожение четвертной девиации</vt:lpstr>
      <vt:lpstr>Уничтожение четвертной девиации</vt:lpstr>
      <vt:lpstr>Уничтожение четвертной девиации</vt:lpstr>
      <vt:lpstr>Уничтожение четвертной девиации</vt:lpstr>
      <vt:lpstr>Уничтожение четвертной девиации</vt:lpstr>
      <vt:lpstr>Уничтожение четвертной девиации</vt:lpstr>
      <vt:lpstr>Уничтожение четвертной девиации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Уничтожение четвертной девиации</dc:title>
  <dc:creator>Михаил Шалякин</dc:creator>
  <cp:lastModifiedBy>Михаил Шалякин</cp:lastModifiedBy>
  <cp:revision>3</cp:revision>
  <dcterms:created xsi:type="dcterms:W3CDTF">2018-04-17T11:58:48Z</dcterms:created>
  <dcterms:modified xsi:type="dcterms:W3CDTF">2018-04-17T20:25:06Z</dcterms:modified>
</cp:coreProperties>
</file>