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6" r:id="rId15"/>
    <p:sldId id="269" r:id="rId16"/>
    <p:sldId id="279" r:id="rId17"/>
    <p:sldId id="280" r:id="rId18"/>
    <p:sldId id="270" r:id="rId19"/>
    <p:sldId id="281" r:id="rId20"/>
    <p:sldId id="271" r:id="rId21"/>
    <p:sldId id="272" r:id="rId22"/>
    <p:sldId id="273" r:id="rId23"/>
    <p:sldId id="274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BD9A-E15D-4D4D-9B01-00FBE7F95158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85EA-7C5E-461C-B7C8-CCDB7E674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по Лабораторной работе № 9 «Макро- и микроанализ»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1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Способы травления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i="1" dirty="0"/>
              <a:t>Горячее  травление  в 50%  растворе соляной кислоты.    </a:t>
            </a:r>
            <a:r>
              <a:rPr lang="ru-RU" dirty="0"/>
              <a:t> Травление производят при температуре </a:t>
            </a:r>
            <a:r>
              <a:rPr lang="ru-RU" dirty="0" err="1"/>
              <a:t>травителя</a:t>
            </a:r>
            <a:r>
              <a:rPr lang="ru-RU" dirty="0"/>
              <a:t>, равной 60-80оС  в течение  5...45 минут.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Способ </a:t>
            </a:r>
            <a:r>
              <a:rPr lang="ru-RU" b="1" i="1" dirty="0"/>
              <a:t>ГЕЙНА.</a:t>
            </a:r>
            <a:r>
              <a:rPr lang="ru-RU" dirty="0"/>
              <a:t> Здесь в качестве </a:t>
            </a:r>
            <a:r>
              <a:rPr lang="ru-RU" dirty="0" err="1"/>
              <a:t>травителя</a:t>
            </a:r>
            <a:r>
              <a:rPr lang="ru-RU" dirty="0"/>
              <a:t> применяется 10-12%-ный водный раствор двойной </a:t>
            </a:r>
            <a:r>
              <a:rPr lang="ru-RU" dirty="0" err="1"/>
              <a:t>хлористо-медно-алюминиевой</a:t>
            </a:r>
            <a:r>
              <a:rPr lang="ru-RU" dirty="0"/>
              <a:t> соли, известный под названием реактива </a:t>
            </a:r>
            <a:r>
              <a:rPr lang="ru-RU" dirty="0" err="1"/>
              <a:t>Гейна</a:t>
            </a:r>
            <a:r>
              <a:rPr lang="ru-RU" dirty="0"/>
              <a:t>. Макрошлиф погружается в этот раствор на 1-2 минуты. При взаимодействии шлифа и реактива происходит замещение железа из поверхностного слоя шлифа медью, содержащейся в реактиве. Зерна и их границы имеют различный химический Состав, поэтому скорость замещения по поверхности различна. На поверхности макрошлифа образуется слой меди разной толщины. После его удаления под струей воды поверхность становится неровной и, по-разному отражая свет, проявляет строение шлифа.</a:t>
            </a:r>
          </a:p>
          <a:p>
            <a:pPr>
              <a:buNone/>
            </a:pPr>
            <a:r>
              <a:rPr lang="ru-RU" dirty="0"/>
              <a:t>Травление способом </a:t>
            </a:r>
            <a:r>
              <a:rPr lang="ru-RU" dirty="0" err="1"/>
              <a:t>Гейна</a:t>
            </a:r>
            <a:r>
              <a:rPr lang="ru-RU" dirty="0"/>
              <a:t> позволяет выявить неоднородности в распределении углерода, серы и фосфора, качество термической и химико-термической обработки, а также сварки и наплавки.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Метод </a:t>
            </a:r>
            <a:r>
              <a:rPr lang="ru-RU" b="1" i="1" dirty="0"/>
              <a:t>БАУМАНА.</a:t>
            </a:r>
            <a:r>
              <a:rPr lang="ru-RU" dirty="0"/>
              <a:t> Распределение в стали вредных примесей и, в частности, серы оказывает существенное влияние на свойства металла. Сера вызывает    красноломкость стали, т.е. </a:t>
            </a:r>
            <a:r>
              <a:rPr lang="ru-RU" dirty="0" err="1"/>
              <a:t>охрупчивание</a:t>
            </a:r>
            <a:r>
              <a:rPr lang="ru-RU" dirty="0"/>
              <a:t> при высоких температурах. Ее содержание   в стали (наряду с фосфором) регламентируется.</a:t>
            </a:r>
          </a:p>
          <a:p>
            <a:pPr>
              <a:buNone/>
            </a:pPr>
            <a:r>
              <a:rPr lang="ru-RU" dirty="0"/>
              <a:t>Характер распределения названных элементов зависит от процесса кристаллизации металла в отливке или в сварном соединении и от вида обработки давлением. Распределение серы в стали или чугуне можно оперить методом Баумана. В методе используется фотобумага и раствор серной кислоты.</a:t>
            </a:r>
          </a:p>
          <a:p>
            <a:pPr>
              <a:buNone/>
            </a:pPr>
            <a:r>
              <a:rPr lang="ru-RU" dirty="0"/>
              <a:t>Сера присутствует в составе сталей и чугунов в виде сульфидов (</a:t>
            </a:r>
            <a:r>
              <a:rPr lang="en-US" dirty="0" err="1"/>
              <a:t>FeS</a:t>
            </a:r>
            <a:r>
              <a:rPr lang="ru-RU" dirty="0"/>
              <a:t> и </a:t>
            </a:r>
            <a:r>
              <a:rPr lang="en-US" dirty="0" err="1"/>
              <a:t>MnS</a:t>
            </a:r>
            <a:r>
              <a:rPr lang="ru-RU" dirty="0"/>
              <a:t>). При взаимодействии их с серной кислотой, оставшейся на фотобумаге после ее обработки, образуется сероводород.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543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38862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Время выдержи фотобумаги и водном (5-10%) растворе 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S</a:t>
            </a:r>
            <a:r>
              <a:rPr lang="ru-RU" dirty="0"/>
              <a:t>О4 составляет 5-10  мин. Затем, удалив с поверхности избыток раствора, ее плотно прикладывают к чистому шлифу и выдерживают 3-5 мин.</a:t>
            </a:r>
          </a:p>
          <a:p>
            <a:r>
              <a:rPr lang="ru-RU" dirty="0"/>
              <a:t>Для сохранения "сернистого отпечатка" в течение длительного времени фотобумагу промывают в воде и погружают на 10 мин в 10%-ный раствор гипосульфита, который удаляет серебро, не вступившее во взаимодействие с 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S</a:t>
            </a:r>
            <a:r>
              <a:rPr lang="ru-RU" dirty="0"/>
              <a:t>, что не дает возможности в дальнейшем фотобумаге темнеть. После этого фотобумага должна быть тщательно промыта водой и просушена.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Способы травления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7162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Контрольные вопросы к разделу «</a:t>
            </a:r>
            <a:r>
              <a:rPr lang="ru-RU" sz="2000" b="1" dirty="0" err="1" smtClean="0"/>
              <a:t>макроанализ</a:t>
            </a:r>
            <a:r>
              <a:rPr lang="ru-RU" sz="2000" b="1" dirty="0" smtClean="0"/>
              <a:t>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такое макроструктурный анализ? Изложите методику его проведения, достоинства и недостатки.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можно выявить, используя </a:t>
            </a:r>
            <a:r>
              <a:rPr lang="ru-RU" dirty="0" err="1"/>
              <a:t>макроанализ</a:t>
            </a:r>
            <a:r>
              <a:rPr lang="ru-RU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Изложите основные этапы подготовки макрошлифа.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можно определить с помощью травления в реактиве </a:t>
            </a:r>
            <a:r>
              <a:rPr lang="ru-RU" dirty="0" err="1"/>
              <a:t>Гейна</a:t>
            </a:r>
            <a:r>
              <a:rPr lang="ru-RU" dirty="0"/>
              <a:t>? Изложите методику травления.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Изложите методику изучения распределений сернистых включений по методу Баумана?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Какие дефекты можно выявить в сварном соединении с помощью </a:t>
            </a:r>
            <a:r>
              <a:rPr lang="ru-RU" dirty="0" err="1"/>
              <a:t>макроанализа</a:t>
            </a:r>
            <a:r>
              <a:rPr lang="ru-RU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такое излом? Что можно установить по характеру излома?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 отличить хрупкий излом от вязкого?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Опишите характеристику усталостного излома.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Перечислите возможные причины возникновения хрупкого, вязкого и усталостного разрушения.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2. Микроанализ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6324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/>
              <a:t>Цель </a:t>
            </a:r>
            <a:r>
              <a:rPr lang="ru-RU" b="1" i="1" dirty="0"/>
              <a:t>работы:</a:t>
            </a:r>
            <a:r>
              <a:rPr lang="ru-RU" dirty="0"/>
              <a:t> ознакомление с методикой проведения микроскопического анализа; изучение устройства металлографического </a:t>
            </a:r>
            <a:r>
              <a:rPr lang="ru-RU" dirty="0" smtClean="0"/>
              <a:t>микроскопа.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i="1" dirty="0"/>
              <a:t>Микроскопический анализ</a:t>
            </a:r>
            <a:r>
              <a:rPr lang="ru-RU" dirty="0"/>
              <a:t> (микроанализ) - исследование строения металлов и сплавов с помощью </a:t>
            </a:r>
            <a:r>
              <a:rPr lang="ru-RU" dirty="0" smtClean="0"/>
              <a:t>приборов </a:t>
            </a:r>
            <a:r>
              <a:rPr lang="ru-RU" dirty="0"/>
              <a:t>(оптического или электронного микроскопа).</a:t>
            </a:r>
          </a:p>
          <a:p>
            <a:pPr>
              <a:buNone/>
            </a:pPr>
            <a:r>
              <a:rPr lang="ru-RU" dirty="0"/>
              <a:t>Строение материала, наблюдаемое при помощи микроскопа, </a:t>
            </a:r>
            <a:r>
              <a:rPr lang="ru-RU" dirty="0" smtClean="0"/>
              <a:t>называется </a:t>
            </a:r>
            <a:r>
              <a:rPr lang="ru-RU" b="1" dirty="0" smtClean="0"/>
              <a:t>микроструктурой.</a:t>
            </a:r>
          </a:p>
          <a:p>
            <a:pPr>
              <a:buNone/>
            </a:pPr>
            <a:r>
              <a:rPr lang="ru-RU" dirty="0" smtClean="0"/>
              <a:t>Микроанализ </a:t>
            </a:r>
            <a:r>
              <a:rPr lang="ru-RU" dirty="0"/>
              <a:t>проводят на специально подготовленных образцах металлов и сплавов, называемых </a:t>
            </a:r>
            <a:r>
              <a:rPr lang="ru-RU" b="1" dirty="0"/>
              <a:t>микрошлифами.</a:t>
            </a:r>
          </a:p>
          <a:p>
            <a:pPr>
              <a:buNone/>
            </a:pPr>
            <a:r>
              <a:rPr lang="ru-RU" b="1" dirty="0"/>
              <a:t>Микроанализ </a:t>
            </a:r>
            <a:r>
              <a:rPr lang="ru-RU" b="1" dirty="0" smtClean="0"/>
              <a:t>позволяет </a:t>
            </a:r>
            <a:r>
              <a:rPr lang="ru-RU" b="1" dirty="0"/>
              <a:t>определить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Микроструктуру металла,</a:t>
            </a:r>
          </a:p>
          <a:p>
            <a:pPr>
              <a:buFontTx/>
              <a:buChar char="-"/>
            </a:pPr>
            <a:r>
              <a:rPr lang="ru-RU" dirty="0" smtClean="0"/>
              <a:t>форму </a:t>
            </a:r>
            <a:r>
              <a:rPr lang="ru-RU" dirty="0"/>
              <a:t>и размеры отдельных зерен и составляющих, их содержание и относительное расположение,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выявить </a:t>
            </a:r>
            <a:r>
              <a:rPr lang="ru-RU" dirty="0"/>
              <a:t>наличие в металле </a:t>
            </a:r>
            <a:r>
              <a:rPr lang="ru-RU" dirty="0" smtClean="0"/>
              <a:t>неметаллических включений, </a:t>
            </a:r>
            <a:r>
              <a:rPr lang="ru-RU" dirty="0"/>
              <a:t>микродефектов,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способ </a:t>
            </a:r>
            <a:r>
              <a:rPr lang="ru-RU" dirty="0"/>
              <a:t>получения (литье, деформирование, термическая обработка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Причины разрушения детали и т.д.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 smtClean="0"/>
              <a:t>Подготовка </a:t>
            </a:r>
            <a:r>
              <a:rPr lang="ru-RU" b="1" dirty="0"/>
              <a:t>микрошлифов.</a:t>
            </a:r>
            <a:endParaRPr lang="ru-RU" dirty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Вырезка  </a:t>
            </a:r>
            <a:r>
              <a:rPr lang="ru-RU" b="1" i="1" dirty="0"/>
              <a:t>образца</a:t>
            </a:r>
            <a:r>
              <a:rPr lang="ru-RU" dirty="0"/>
              <a:t>. </a:t>
            </a:r>
            <a:r>
              <a:rPr lang="ru-RU" dirty="0" smtClean="0"/>
              <a:t>Вырезку производят ножовкой, фрезой, резцом, алмазными, </a:t>
            </a:r>
            <a:r>
              <a:rPr lang="ru-RU" dirty="0" err="1" smtClean="0"/>
              <a:t>вулканитовыми</a:t>
            </a:r>
            <a:r>
              <a:rPr lang="ru-RU" dirty="0" smtClean="0"/>
              <a:t> кругами или электроискровым способом. </a:t>
            </a:r>
          </a:p>
          <a:p>
            <a:pPr>
              <a:buNone/>
            </a:pPr>
            <a:r>
              <a:rPr lang="ru-RU" dirty="0" smtClean="0"/>
              <a:t>При вырезании и последующем шлифовании образец охлаждают, так как нагрев может вызвать существенные изменения микроструктуры металла </a:t>
            </a:r>
          </a:p>
          <a:p>
            <a:pPr>
              <a:buNone/>
            </a:pPr>
            <a:r>
              <a:rPr lang="ru-RU" dirty="0" smtClean="0"/>
              <a:t>Место </a:t>
            </a:r>
            <a:r>
              <a:rPr lang="ru-RU" dirty="0"/>
              <a:t>вырезки образца выбирают в зависимости от задач исследования. В случае выявления причины разрушения детали при эксплуатации образец вырезают вблизи места разрушения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Обычно </a:t>
            </a:r>
            <a:r>
              <a:rPr lang="ru-RU" dirty="0"/>
              <a:t>образцы имеют форму цилиндра или четырехгранника площадью 1см2   и линейными размерами 10...20 мм. Если микрошлифы малы, то их закрепляют в специальных зажимах (струбцинах) или заливают в оправках легкоплавкими материалами (пластмассы, эпоксидные или акриловые смолы, сплав Вуда).</a:t>
            </a:r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r>
              <a:rPr lang="ru-RU" b="1" i="1" dirty="0" smtClean="0"/>
              <a:t>Шлифование</a:t>
            </a:r>
            <a:r>
              <a:rPr lang="ru-RU" b="1" i="1" dirty="0"/>
              <a:t>.</a:t>
            </a:r>
            <a:r>
              <a:rPr lang="ru-RU" dirty="0"/>
              <a:t>   Поверхность образца делают плоской и шлифуют вручную либо на станках наждачными шкурками.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сухого шлифования используют обычную шкурку (ГОСТ 6456-82), а для мокрого - водостойкую (ГОСТ 10054-82).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/>
              <a:t>ручном шлифовании шкурку кладут на ровную поверхность (например, на стекло).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Следует </a:t>
            </a:r>
            <a:r>
              <a:rPr lang="ru-RU" dirty="0"/>
              <a:t>соблюдать последовательность и плавность перехода от грубозернистых к мелкозернистым шкуркам. При переходе от одного номера шкурки к другому необходимо менять направление движения образца на 90°.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Шлифование </a:t>
            </a:r>
            <a:r>
              <a:rPr lang="ru-RU" dirty="0"/>
              <a:t>производится до тех пор, пока не исчезнут царапины от предыдущего номера. Остатки абразива с поверхности шлифа смывают водой. Для удаления мелких рисок образец полируют.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4343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33775"/>
            <a:ext cx="7953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3059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5172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 descr="https://konspekta.net/studopediaru/baza19/4138626350785.files/image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33400"/>
            <a:ext cx="22574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Подготовка микрошлифов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/>
              <a:t>Полирование.</a:t>
            </a:r>
            <a:r>
              <a:rPr lang="ru-RU" dirty="0"/>
              <a:t> Существующие способы полирования основаны на механическом или электрохимическом способе удаления микронеровностей, либо на их комбинации.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Механическое </a:t>
            </a:r>
            <a:r>
              <a:rPr lang="ru-RU" dirty="0"/>
              <a:t>полирование производится на полировальном станке, диск которого обтянут тканью (фетром, бархатом, сукном, синтетической тканью).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интенсификации полирования и охлаждения образца на ткань наносят пасту ГОИ, алмазную (ACM или АM) или периодически поливают суспензией, содержащей мелкие абразивные частицы окислов металлов.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Полирование </a:t>
            </a:r>
            <a:r>
              <a:rPr lang="ru-RU" dirty="0"/>
              <a:t>прекращают, когда поверхность образца </a:t>
            </a:r>
            <a:r>
              <a:rPr lang="ru-RU" dirty="0" smtClean="0"/>
              <a:t>приобретает зеркальный </a:t>
            </a:r>
            <a:r>
              <a:rPr lang="ru-RU" dirty="0"/>
              <a:t>блеск и при наблюдении под микроскопом на нем отсутствуют риски, царапины, </a:t>
            </a:r>
            <a:r>
              <a:rPr lang="ru-RU" dirty="0" err="1"/>
              <a:t>вырывы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Микрошлиф </a:t>
            </a:r>
            <a:r>
              <a:rPr lang="ru-RU" dirty="0"/>
              <a:t>промывают водой или спиртом и просушивают.</a:t>
            </a:r>
          </a:p>
          <a:p>
            <a:pPr>
              <a:buNone/>
            </a:pPr>
            <a:r>
              <a:rPr lang="ru-RU" dirty="0"/>
              <a:t>Электрохимическое полирование основано на анодном </a:t>
            </a:r>
            <a:r>
              <a:rPr lang="ru-RU" dirty="0" smtClean="0"/>
              <a:t>растворении </a:t>
            </a:r>
            <a:r>
              <a:rPr lang="ru-RU" dirty="0"/>
              <a:t>выступов шлифованной поверхности в гальванической ванне. При пропускании тока выступы шлифованной поверхности растворяются, поверхность становится зеркальной.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Травление</a:t>
            </a:r>
            <a:r>
              <a:rPr lang="ru-RU" b="1" i="1" dirty="0"/>
              <a:t>.</a:t>
            </a:r>
            <a:r>
              <a:rPr lang="ru-RU" dirty="0"/>
              <a:t> После полирования микрошлиф подвергают травлению, которое проводят в соответствующих реактивах.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сталей и чугунов, а также технически чистого железа универсальным реактивом является 2-5%-ный раствор HNO</a:t>
            </a:r>
            <a:r>
              <a:rPr lang="ru-RU" baseline="-25000" dirty="0"/>
              <a:t>3</a:t>
            </a:r>
            <a:r>
              <a:rPr lang="ru-RU" dirty="0"/>
              <a:t>    в </a:t>
            </a:r>
            <a:r>
              <a:rPr lang="ru-RU" dirty="0" smtClean="0"/>
              <a:t>спирте (</a:t>
            </a:r>
            <a:r>
              <a:rPr lang="ru-RU" dirty="0" err="1" smtClean="0"/>
              <a:t>нитал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/>
              <a:t>Продолжительность </a:t>
            </a:r>
            <a:r>
              <a:rPr lang="ru-RU" dirty="0"/>
              <a:t>травления составляет от нескольких секунд до нескольких минут в зависимости от его целей. Затем шлиф промывают водой, просушивают и изучают с помощью металлографического микроскопа.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Макроанализ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Цель </a:t>
            </a:r>
            <a:r>
              <a:rPr lang="ru-RU" b="1" dirty="0"/>
              <a:t>и содержание </a:t>
            </a:r>
            <a:r>
              <a:rPr lang="ru-RU" b="1" dirty="0" smtClean="0"/>
              <a:t>работы  - </a:t>
            </a:r>
            <a:r>
              <a:rPr lang="ru-RU" dirty="0" smtClean="0"/>
              <a:t>ознакомление </a:t>
            </a:r>
            <a:r>
              <a:rPr lang="ru-RU" dirty="0"/>
              <a:t>с методикой проведения макроскопического анализа; </a:t>
            </a:r>
            <a:endParaRPr lang="ru-RU" dirty="0" smtClean="0"/>
          </a:p>
          <a:p>
            <a:pPr marL="514350" indent="-514350">
              <a:buFontTx/>
              <a:buChar char="-"/>
            </a:pP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r>
              <a:rPr lang="ru-RU" b="1" i="1" dirty="0" smtClean="0"/>
              <a:t>Макроскопический </a:t>
            </a:r>
            <a:r>
              <a:rPr lang="ru-RU" b="1" i="1" dirty="0"/>
              <a:t>анализ</a:t>
            </a:r>
            <a:r>
              <a:rPr lang="ru-RU" dirty="0"/>
              <a:t> (</a:t>
            </a:r>
            <a:r>
              <a:rPr lang="ru-RU" dirty="0" err="1"/>
              <a:t>макроанализ</a:t>
            </a:r>
            <a:r>
              <a:rPr lang="ru-RU" dirty="0"/>
              <a:t>) - исследование металлов и сплавов невооруженным глазом или при небольшое увеличении (до 30 раз).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Назначение  </a:t>
            </a:r>
            <a:r>
              <a:rPr lang="ru-RU" b="1" dirty="0" err="1" smtClean="0"/>
              <a:t>макроанализа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Его </a:t>
            </a:r>
            <a:r>
              <a:rPr lang="ru-RU" dirty="0"/>
              <a:t>проводят путем </a:t>
            </a:r>
            <a:r>
              <a:rPr lang="ru-RU" dirty="0" smtClean="0"/>
              <a:t>исследования:</a:t>
            </a:r>
          </a:p>
          <a:p>
            <a:pPr>
              <a:buNone/>
            </a:pPr>
            <a:r>
              <a:rPr lang="ru-RU" dirty="0" smtClean="0"/>
              <a:t>А) поверхностей деталей  (с помощью </a:t>
            </a:r>
            <a:r>
              <a:rPr lang="ru-RU" dirty="0" err="1" smtClean="0"/>
              <a:t>макроанализа</a:t>
            </a:r>
            <a:r>
              <a:rPr lang="ru-RU" dirty="0" smtClean="0"/>
              <a:t> можно дать общую оценку состояния больших поверхностей материала или детали и выбрать типичные участки для дальнейшего углубленного изучения). </a:t>
            </a:r>
          </a:p>
          <a:p>
            <a:pPr>
              <a:buNone/>
            </a:pPr>
            <a:r>
              <a:rPr lang="ru-RU" dirty="0" smtClean="0"/>
              <a:t>Б) их </a:t>
            </a:r>
            <a:r>
              <a:rPr lang="ru-RU" dirty="0"/>
              <a:t>изломов, а также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специально </a:t>
            </a:r>
            <a:r>
              <a:rPr lang="ru-RU" dirty="0"/>
              <a:t>подготовленных поверхностей деталей, называемых </a:t>
            </a:r>
            <a:r>
              <a:rPr lang="ru-RU" b="1" dirty="0"/>
              <a:t>макрошлифами.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Макроанализ</a:t>
            </a:r>
            <a:r>
              <a:rPr lang="ru-RU" dirty="0" smtClean="0"/>
              <a:t> </a:t>
            </a:r>
            <a:r>
              <a:rPr lang="ru-RU" dirty="0"/>
              <a:t>позволяет </a:t>
            </a:r>
            <a:r>
              <a:rPr lang="ru-RU" dirty="0" smtClean="0"/>
              <a:t>оценить:</a:t>
            </a:r>
          </a:p>
          <a:p>
            <a:pPr>
              <a:buFontTx/>
              <a:buChar char="-"/>
            </a:pPr>
            <a:r>
              <a:rPr lang="ru-RU" dirty="0" smtClean="0"/>
              <a:t>качество </a:t>
            </a:r>
            <a:r>
              <a:rPr lang="ru-RU" dirty="0"/>
              <a:t>материала,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выявить </a:t>
            </a:r>
            <a:r>
              <a:rPr lang="ru-RU" dirty="0"/>
              <a:t>наличие в нем </a:t>
            </a:r>
            <a:r>
              <a:rPr lang="ru-RU" dirty="0" err="1"/>
              <a:t>макродефектов</a:t>
            </a:r>
            <a:r>
              <a:rPr lang="ru-RU" dirty="0"/>
              <a:t> (усадочную рыхлость и раковины, газовые пузыри, пустоты и трещины различного происхождения),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способ </a:t>
            </a:r>
            <a:r>
              <a:rPr lang="ru-RU" dirty="0"/>
              <a:t>получения (литье, обработка давлением, резание, сварка, наплавка, термическая и </a:t>
            </a:r>
            <a:r>
              <a:rPr lang="ru-RU" dirty="0" err="1"/>
              <a:t>химикотермическая</a:t>
            </a:r>
            <a:r>
              <a:rPr lang="ru-RU" dirty="0"/>
              <a:t> обработка),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неоднородность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высказать </a:t>
            </a:r>
            <a:r>
              <a:rPr lang="ru-RU" dirty="0"/>
              <a:t>предположения о возможных причинах разрушения детали по внешнему виду излома.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sz="2800" b="1" dirty="0"/>
              <a:t>Устройство металлографического микроскопа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Устройство металлографического микроскопа</a:t>
            </a:r>
            <a:endParaRPr lang="ru-RU" sz="1800" dirty="0"/>
          </a:p>
        </p:txBody>
      </p:sp>
      <p:pic>
        <p:nvPicPr>
          <p:cNvPr id="4" name="Рисунок 3" descr="C:\Users\Bogdanova\Documents\Богданова\Лабораторный практикум\рис\годные\вставлены\чертеж3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43662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Bogdanova\Documents\Богданова\Лабораторный практикум\рис\годные\чертеж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-1" r="9113" b="3505"/>
          <a:stretch/>
        </p:blipFill>
        <p:spPr bwMode="auto">
          <a:xfrm>
            <a:off x="4572000" y="685800"/>
            <a:ext cx="380823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81600" y="4572000"/>
            <a:ext cx="3581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Схема лучей в микроскопе МЕТАМ Р1.</a:t>
            </a:r>
          </a:p>
          <a:p>
            <a:r>
              <a:rPr lang="ru-RU" sz="1400" dirty="0"/>
              <a:t>1 – источник света; 2 – коллектор; 3 – теплофильтр; 4 – осветительная линза; 5 – диафрагма;  6 – полупрозрачная пластина; 7 – объектив; 8 – объект; 9 – линза; 10 – объектив; 11 – оптическая призма;  12 – призменный блок бинокулярной насадки.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572000"/>
            <a:ext cx="472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В осветительную  систему</a:t>
            </a:r>
            <a:r>
              <a:rPr lang="ru-RU" sz="1400" dirty="0"/>
              <a:t>   микроскопа входят источник </a:t>
            </a:r>
            <a:r>
              <a:rPr lang="ru-RU" sz="1400" dirty="0" smtClean="0"/>
              <a:t>света (3), </a:t>
            </a:r>
            <a:r>
              <a:rPr lang="ru-RU" sz="1400" dirty="0"/>
              <a:t>серия линз,  светофильтров и диафрагм. Источником света является электрическая лампа, включаемая в сеть через понижающий трансформатор. Схема хода лучшей представлена </a:t>
            </a:r>
            <a:r>
              <a:rPr lang="ru-RU" sz="1400" dirty="0" smtClean="0"/>
              <a:t>справа.</a:t>
            </a:r>
            <a:r>
              <a:rPr lang="ru-RU" sz="1400" b="1" i="1" dirty="0" smtClean="0"/>
              <a:t> </a:t>
            </a:r>
          </a:p>
          <a:p>
            <a:r>
              <a:rPr lang="ru-RU" sz="1400" b="1" i="1" dirty="0" smtClean="0"/>
              <a:t>Механическая </a:t>
            </a:r>
            <a:r>
              <a:rPr lang="ru-RU" sz="1400" b="1" i="1" dirty="0"/>
              <a:t>система</a:t>
            </a:r>
            <a:r>
              <a:rPr lang="ru-RU" sz="1400" dirty="0"/>
              <a:t>   микроскопа включает </a:t>
            </a:r>
            <a:r>
              <a:rPr lang="ru-RU" sz="1400" dirty="0" err="1" smtClean="0"/>
              <a:t>макровинт</a:t>
            </a:r>
            <a:r>
              <a:rPr lang="ru-RU" sz="1400" dirty="0" smtClean="0"/>
              <a:t> (4), микровинт (5), </a:t>
            </a:r>
            <a:r>
              <a:rPr lang="ru-RU" sz="1400" dirty="0"/>
              <a:t>предметный столик </a:t>
            </a:r>
            <a:r>
              <a:rPr lang="ru-RU" sz="1400" dirty="0" smtClean="0"/>
              <a:t> (9) с </a:t>
            </a:r>
            <a:r>
              <a:rPr lang="ru-RU" sz="1400" dirty="0"/>
              <a:t>двумя </a:t>
            </a:r>
            <a:r>
              <a:rPr lang="ru-RU" sz="1400" dirty="0" smtClean="0"/>
              <a:t>винтами (10 и 11), тубус (7), штатив (2) </a:t>
            </a:r>
            <a:r>
              <a:rPr lang="ru-RU" sz="1400" dirty="0"/>
              <a:t>и ряд других элементов</a:t>
            </a:r>
            <a:r>
              <a:rPr lang="ru-RU" sz="14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Порядок работы на металлографическом микроскопе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Работу </a:t>
            </a:r>
            <a:r>
              <a:rPr lang="ru-RU" dirty="0"/>
              <a:t>на микроскопе рекомендуется проводить следующим </a:t>
            </a:r>
            <a:r>
              <a:rPr lang="ru-RU" dirty="0" smtClean="0"/>
              <a:t>образом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центр предметного столика </a:t>
            </a:r>
            <a:r>
              <a:rPr lang="ru-RU" dirty="0" smtClean="0"/>
              <a:t>9 </a:t>
            </a:r>
            <a:r>
              <a:rPr lang="ru-RU" dirty="0"/>
              <a:t>помещают образец, обращенный полированной поверхностью   к объективу. Затем включают микроскоп в электросеть, устанавливая при этом необходимый накал лампы освещения. Затем плавным вращением </a:t>
            </a:r>
            <a:r>
              <a:rPr lang="ru-RU" dirty="0" err="1"/>
              <a:t>макровинта</a:t>
            </a:r>
            <a:r>
              <a:rPr lang="ru-RU" dirty="0"/>
              <a:t> 4 поднимают или опускают предметный столик, чем обеспечивают приблизительное фокусирование. При этом непрерывно ведут наблюдение в окуляры 6. Точное фокусирование проводят вращением микровинта 5. </a:t>
            </a:r>
          </a:p>
          <a:p>
            <a:pPr>
              <a:buNone/>
            </a:pPr>
            <a:r>
              <a:rPr lang="ru-RU" dirty="0"/>
              <a:t>Перемещая предметный столик с помощью винтов 10, 11 в горизонтальной плос­кости в двух взаимно перпендикулярных направлениях, можно изучить различные участки микрошлифа. Регулируя диафрагму и светофильтры, устанавливают такие интенсивность и контрастность света, которые обеспечивают необходимое качество изображения при наименьшей утомляемости глаз.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Первоначально </a:t>
            </a:r>
            <a:r>
              <a:rPr lang="ru-RU" dirty="0"/>
              <a:t>под микроскопом изучают </a:t>
            </a:r>
            <a:r>
              <a:rPr lang="ru-RU" b="1" dirty="0"/>
              <a:t>нетравленый шлиф</a:t>
            </a:r>
            <a:r>
              <a:rPr lang="ru-RU" dirty="0"/>
              <a:t>, затем - </a:t>
            </a:r>
            <a:r>
              <a:rPr lang="ru-RU" b="1" dirty="0"/>
              <a:t>протравленный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/>
              <a:t>При изучении нетравленого шлифа </a:t>
            </a:r>
            <a:r>
              <a:rPr lang="ru-RU" dirty="0"/>
              <a:t>можно </a:t>
            </a:r>
            <a:r>
              <a:rPr lang="ru-RU" dirty="0" smtClean="0"/>
              <a:t>обнаружить:</a:t>
            </a:r>
          </a:p>
          <a:p>
            <a:pPr>
              <a:buFontTx/>
              <a:buChar char="-"/>
            </a:pPr>
            <a:r>
              <a:rPr lang="ru-RU" dirty="0" smtClean="0"/>
              <a:t>различные </a:t>
            </a:r>
            <a:r>
              <a:rPr lang="ru-RU" dirty="0"/>
              <a:t>микродефекты,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неметаллические </a:t>
            </a:r>
            <a:r>
              <a:rPr lang="ru-RU" dirty="0"/>
              <a:t>включения (оксиды, сульфиды, сили­каты), а также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выделения </a:t>
            </a:r>
            <a:r>
              <a:rPr lang="ru-RU" dirty="0"/>
              <a:t>графита в чугунах.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/>
              <a:t>отсутствии дефектов, рассматриваемый под микроскопом отполированный образец представляет белый блестящий круг, так как все точки рассматриваемой поверхности одинаково отражают падающий </a:t>
            </a:r>
            <a:r>
              <a:rPr lang="ru-RU" dirty="0" smtClean="0"/>
              <a:t>свет. </a:t>
            </a:r>
            <a:endParaRPr lang="ru-RU" dirty="0"/>
          </a:p>
          <a:p>
            <a:pPr>
              <a:buNone/>
            </a:pPr>
            <a:r>
              <a:rPr lang="ru-RU" dirty="0"/>
              <a:t>Выявленные при микроанализе размеры включений, их форму, содержание и характер распределения в стали оценивают по баллам </a:t>
            </a:r>
            <a:r>
              <a:rPr lang="ru-RU" dirty="0" smtClean="0"/>
              <a:t> (ГОСТ) и </a:t>
            </a:r>
            <a:r>
              <a:rPr lang="ru-RU" dirty="0"/>
              <a:t>делают вывод о пригодности материала для изготовления тех или иных деталей.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Порядок работы на металлографическом микроскопе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276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b="1" dirty="0"/>
              <a:t>Изучение протравленного шлифа </a:t>
            </a:r>
            <a:r>
              <a:rPr lang="ru-RU" sz="2900" dirty="0"/>
              <a:t>позволяет решать задачи при анализе микроструктурного строения металла или сплава.</a:t>
            </a:r>
          </a:p>
          <a:p>
            <a:pPr>
              <a:buNone/>
            </a:pPr>
            <a:r>
              <a:rPr lang="ru-RU" sz="2900" dirty="0"/>
              <a:t>В силу различной интенсивности взаимодействия реактива с зернами разного химического состава создается микрорельеф поверхности. 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Поэтому </a:t>
            </a:r>
            <a:r>
              <a:rPr lang="ru-RU" sz="2900" dirty="0"/>
              <a:t>после травления одни участки представляют гладкие выступы, а другие - неровные впадины. 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Наиболее </a:t>
            </a:r>
            <a:r>
              <a:rPr lang="ru-RU" sz="2900" dirty="0" err="1"/>
              <a:t>протравившиеся</a:t>
            </a:r>
            <a:r>
              <a:rPr lang="ru-RU" sz="2900" dirty="0"/>
              <a:t> микроструктуры, граничные зоны зерен при рассмотрении под микро­скопом выглядят темными в отличие от светлых </a:t>
            </a:r>
            <a:r>
              <a:rPr lang="ru-RU" sz="2900" dirty="0" err="1" smtClean="0"/>
              <a:t>непротравившихся</a:t>
            </a:r>
            <a:r>
              <a:rPr lang="ru-RU" sz="2900" dirty="0" smtClean="0"/>
              <a:t>.</a:t>
            </a:r>
            <a:endParaRPr lang="ru-RU" sz="2900" dirty="0"/>
          </a:p>
          <a:p>
            <a:endParaRPr lang="ru-RU" dirty="0"/>
          </a:p>
        </p:txBody>
      </p:sp>
      <p:pic>
        <p:nvPicPr>
          <p:cNvPr id="4" name="Рисунок 3" descr="C:\Users\Bogdanova\Documents\Богданова\Лабораторный практикум\рис\годные\чертеж3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95800" cy="26962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50292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 </a:t>
            </a:r>
            <a:r>
              <a:rPr lang="ru-RU" dirty="0"/>
              <a:t>Микрошлиф стали: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– до травления; </a:t>
            </a:r>
            <a:endParaRPr lang="ru-RU" dirty="0" smtClean="0"/>
          </a:p>
          <a:p>
            <a:r>
              <a:rPr lang="ru-RU" dirty="0" smtClean="0"/>
              <a:t>б </a:t>
            </a:r>
            <a:r>
              <a:rPr lang="ru-RU" dirty="0"/>
              <a:t>– после травления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Назначение микроанализа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3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Микроанализ широко используется </a:t>
            </a:r>
            <a:r>
              <a:rPr lang="ru-RU" dirty="0" smtClean="0"/>
              <a:t>для:</a:t>
            </a:r>
          </a:p>
          <a:p>
            <a:pPr>
              <a:buFontTx/>
              <a:buChar char="-"/>
            </a:pPr>
            <a:r>
              <a:rPr lang="ru-RU" dirty="0" smtClean="0"/>
              <a:t>определения размера </a:t>
            </a:r>
            <a:r>
              <a:rPr lang="ru-RU" dirty="0"/>
              <a:t>зерен </a:t>
            </a:r>
            <a:r>
              <a:rPr lang="ru-RU" dirty="0" smtClean="0"/>
              <a:t>материала по ГОСТ 6539-75.    </a:t>
            </a:r>
            <a:r>
              <a:rPr lang="ru-RU" i="1" dirty="0"/>
              <a:t>Размер зерна</a:t>
            </a:r>
            <a:r>
              <a:rPr lang="ru-RU" dirty="0"/>
              <a:t> - средний размер случайных сечений зерен в плоскости </a:t>
            </a:r>
            <a:r>
              <a:rPr lang="ru-RU" dirty="0" smtClean="0"/>
              <a:t>микрошлифа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ценки загрязненности стали неметаллическими включениями по ГОСТ 1778-70 (оксидами точечными, строчечными, силикатами хрупкими, пластичными и недеформируемыми, сульфидами, нитридами строчечными, точечными)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ценки микроструктуры  стали и чугунов  по ГОСТ 8233-56 (пластинчатый перлит, зернистый перлит, мартенсит, карбидная сетка, карбидная неоднородность, соотношение </a:t>
            </a:r>
            <a:r>
              <a:rPr lang="ru-RU" dirty="0"/>
              <a:t>перлита и </a:t>
            </a:r>
            <a:r>
              <a:rPr lang="ru-RU" dirty="0" smtClean="0"/>
              <a:t>феррита, соотношение </a:t>
            </a:r>
            <a:r>
              <a:rPr lang="ru-RU" dirty="0"/>
              <a:t>мартенсита и </a:t>
            </a:r>
            <a:r>
              <a:rPr lang="ru-RU" dirty="0" smtClean="0"/>
              <a:t>троостита, соотношение </a:t>
            </a:r>
            <a:r>
              <a:rPr lang="ru-RU" dirty="0"/>
              <a:t>зернистого и пластинчатого </a:t>
            </a:r>
            <a:r>
              <a:rPr lang="ru-RU" dirty="0" smtClean="0"/>
              <a:t>перлита)</a:t>
            </a: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Контрольные вопросы к разделу «Микроанализ»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такое микроанализ и для чего он применяется?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Перечислите преимущества микроанализа перед </a:t>
            </a:r>
            <a:r>
              <a:rPr lang="ru-RU" dirty="0" err="1"/>
              <a:t>макроанализом</a:t>
            </a:r>
            <a:r>
              <a:rPr lang="ru-RU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 каком принципе основана работа оптического металлографического микроскопа?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Назовите основные системы микроскопа и укажите их назначение?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такое разрешающая способность микроскопа? Как ее увеличить?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 установить необходимое увеличение на микроскопе?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Какие факторы влияют на качество изображения?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Перечислите основные операции приготовления микрошлифа?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Возможно ли производить вырезку микрошлифа огневой резкой?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Для какой цели применяется паста при полировании? Какие виды паст существуют?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Возможно ли увидеть микроструктуру на полированном шлифе</a:t>
            </a:r>
            <a:r>
              <a:rPr lang="ru-RU" dirty="0" smtClean="0"/>
              <a:t>?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Содержание отчета по лабораторной работе № </a:t>
            </a:r>
            <a:r>
              <a:rPr lang="ru-RU" sz="2400" b="1" smtClean="0"/>
              <a:t>9 </a:t>
            </a:r>
            <a:br>
              <a:rPr lang="ru-RU" sz="2400" b="1" smtClean="0"/>
            </a:br>
            <a:r>
              <a:rPr lang="ru-RU" sz="2400" b="1" smtClean="0"/>
              <a:t>«</a:t>
            </a:r>
            <a:r>
              <a:rPr lang="ru-RU" sz="2400" b="1" dirty="0" err="1" smtClean="0"/>
              <a:t>Макро-и</a:t>
            </a:r>
            <a:r>
              <a:rPr lang="ru-RU" sz="2400" b="1" dirty="0" smtClean="0"/>
              <a:t> микроанализ»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endParaRPr lang="ru-RU" sz="1900" b="1" dirty="0" smtClean="0"/>
          </a:p>
          <a:p>
            <a:pPr marL="514350" indent="-514350">
              <a:buNone/>
            </a:pPr>
            <a:r>
              <a:rPr lang="ru-RU" sz="1900" b="1" dirty="0" smtClean="0"/>
              <a:t>1. </a:t>
            </a:r>
            <a:r>
              <a:rPr lang="ru-RU" sz="1900" b="1" dirty="0" err="1" smtClean="0"/>
              <a:t>Макроанализ</a:t>
            </a:r>
            <a:endParaRPr lang="ru-RU" sz="1900" b="1" dirty="0" smtClean="0"/>
          </a:p>
          <a:p>
            <a:pPr marL="514350" indent="-514350">
              <a:buNone/>
            </a:pPr>
            <a:r>
              <a:rPr lang="ru-RU" sz="1900" dirty="0" smtClean="0"/>
              <a:t>1.1. </a:t>
            </a:r>
            <a:r>
              <a:rPr lang="ru-RU" sz="1900" dirty="0"/>
              <a:t>Ц</a:t>
            </a:r>
            <a:r>
              <a:rPr lang="ru-RU" sz="1900" dirty="0" smtClean="0"/>
              <a:t>ель </a:t>
            </a:r>
          </a:p>
          <a:p>
            <a:pPr marL="514350" indent="-514350">
              <a:buNone/>
            </a:pPr>
            <a:r>
              <a:rPr lang="ru-RU" sz="1900" dirty="0" smtClean="0"/>
              <a:t>1.2. Определение</a:t>
            </a:r>
          </a:p>
          <a:p>
            <a:pPr marL="514350" indent="-514350">
              <a:buNone/>
            </a:pPr>
            <a:r>
              <a:rPr lang="ru-RU" sz="1900" dirty="0" smtClean="0"/>
              <a:t>1.3.Назначение</a:t>
            </a:r>
          </a:p>
          <a:p>
            <a:pPr marL="514350" indent="-514350">
              <a:buNone/>
            </a:pPr>
            <a:r>
              <a:rPr lang="ru-RU" sz="1900" dirty="0" smtClean="0"/>
              <a:t>1.4. Характеристика изломов</a:t>
            </a:r>
          </a:p>
          <a:p>
            <a:pPr marL="514350" indent="-514350">
              <a:buNone/>
            </a:pPr>
            <a:r>
              <a:rPr lang="ru-RU" sz="1900" dirty="0" smtClean="0"/>
              <a:t>1.5.Методы изготовления макрошлифов</a:t>
            </a:r>
          </a:p>
          <a:p>
            <a:pPr marL="514350" indent="-514350">
              <a:buNone/>
            </a:pPr>
            <a:r>
              <a:rPr lang="ru-RU" sz="1900" dirty="0" smtClean="0"/>
              <a:t>1.6. Примеры макроструктуры по ГОСТ 10243-75:</a:t>
            </a:r>
          </a:p>
          <a:p>
            <a:pPr marL="514350" indent="-514350">
              <a:buFontTx/>
              <a:buChar char="-"/>
            </a:pPr>
            <a:r>
              <a:rPr lang="ru-RU" sz="1900" dirty="0" smtClean="0"/>
              <a:t>центральная пористость, </a:t>
            </a:r>
          </a:p>
          <a:p>
            <a:pPr marL="514350" indent="-514350">
              <a:buFontTx/>
              <a:buChar char="-"/>
            </a:pPr>
            <a:r>
              <a:rPr lang="ru-RU" sz="1900" dirty="0" smtClean="0"/>
              <a:t>точечная неоднородность, </a:t>
            </a:r>
          </a:p>
          <a:p>
            <a:pPr marL="514350" indent="-514350">
              <a:buFontTx/>
              <a:buChar char="-"/>
            </a:pPr>
            <a:r>
              <a:rPr lang="ru-RU" sz="1900" dirty="0" smtClean="0"/>
              <a:t>пятнистая ликвация, </a:t>
            </a:r>
          </a:p>
          <a:p>
            <a:pPr marL="514350" indent="-514350">
              <a:buFontTx/>
              <a:buChar char="-"/>
            </a:pPr>
            <a:r>
              <a:rPr lang="ru-RU" sz="1900" dirty="0" err="1" smtClean="0"/>
              <a:t>ликвационный</a:t>
            </a:r>
            <a:r>
              <a:rPr lang="ru-RU" sz="1900" dirty="0" smtClean="0"/>
              <a:t> квадрат, </a:t>
            </a:r>
          </a:p>
          <a:p>
            <a:pPr marL="514350" indent="-514350">
              <a:buFontTx/>
              <a:buChar char="-"/>
            </a:pPr>
            <a:r>
              <a:rPr lang="ru-RU" sz="1900" dirty="0" err="1" smtClean="0"/>
              <a:t>подусадочная</a:t>
            </a:r>
            <a:r>
              <a:rPr lang="ru-RU" sz="1900" dirty="0" smtClean="0"/>
              <a:t> ликвация, </a:t>
            </a:r>
          </a:p>
          <a:p>
            <a:pPr marL="514350" indent="-514350">
              <a:buFontTx/>
              <a:buChar char="-"/>
            </a:pPr>
            <a:r>
              <a:rPr lang="ru-RU" sz="1900" dirty="0" smtClean="0"/>
              <a:t>межкристаллитные трещины, </a:t>
            </a:r>
          </a:p>
          <a:p>
            <a:pPr marL="514350" indent="-514350">
              <a:buFontTx/>
              <a:buChar char="-"/>
            </a:pPr>
            <a:r>
              <a:rPr lang="ru-RU" sz="1900" dirty="0" smtClean="0"/>
              <a:t>скворечник, внутренние надрывы, ковочные трещины)</a:t>
            </a:r>
          </a:p>
          <a:p>
            <a:pPr marL="514350" indent="-514350">
              <a:buNone/>
            </a:pPr>
            <a:endParaRPr lang="ru-RU" sz="1900" b="1" dirty="0" smtClean="0"/>
          </a:p>
          <a:p>
            <a:pPr marL="514350" indent="-514350">
              <a:buNone/>
            </a:pPr>
            <a:r>
              <a:rPr lang="ru-RU" sz="1900" b="1" dirty="0" smtClean="0"/>
              <a:t>2. Микроанализ</a:t>
            </a:r>
          </a:p>
          <a:p>
            <a:pPr marL="514350" indent="-514350">
              <a:buNone/>
            </a:pPr>
            <a:r>
              <a:rPr lang="ru-RU" sz="1900" dirty="0" smtClean="0"/>
              <a:t>2.1. Цель</a:t>
            </a:r>
          </a:p>
          <a:p>
            <a:pPr marL="514350" indent="-514350">
              <a:buNone/>
            </a:pPr>
            <a:r>
              <a:rPr lang="ru-RU" sz="1900" dirty="0" smtClean="0"/>
              <a:t>2.2. Определение</a:t>
            </a:r>
          </a:p>
          <a:p>
            <a:pPr marL="514350" indent="-514350">
              <a:buNone/>
            </a:pPr>
            <a:r>
              <a:rPr lang="ru-RU" sz="1900" dirty="0" smtClean="0"/>
              <a:t>2.3. Назначение</a:t>
            </a:r>
          </a:p>
          <a:p>
            <a:pPr marL="514350" indent="-514350">
              <a:buNone/>
            </a:pPr>
            <a:r>
              <a:rPr lang="ru-RU" sz="1900" dirty="0" smtClean="0"/>
              <a:t>2.4. Методы изготовления микрошлифов</a:t>
            </a:r>
          </a:p>
          <a:p>
            <a:pPr marL="514350" indent="-514350">
              <a:buNone/>
            </a:pPr>
            <a:r>
              <a:rPr lang="ru-RU" sz="1900" dirty="0" smtClean="0"/>
              <a:t>2.5. Устройство металлографического микроскопа</a:t>
            </a:r>
          </a:p>
          <a:p>
            <a:pPr>
              <a:buNone/>
            </a:pPr>
            <a:r>
              <a:rPr lang="ru-RU" sz="1900" dirty="0" smtClean="0"/>
              <a:t>2.6. Примеры:  </a:t>
            </a:r>
          </a:p>
          <a:p>
            <a:pPr>
              <a:buFontTx/>
              <a:buChar char="-"/>
            </a:pPr>
            <a:r>
              <a:rPr lang="ru-RU" sz="2000" dirty="0" smtClean="0"/>
              <a:t>определения размера зерен материала по ГОСТ 6539-75 (привести эталоны величины зерна – на выбор)</a:t>
            </a:r>
          </a:p>
          <a:p>
            <a:pPr>
              <a:buFontTx/>
              <a:buChar char="-"/>
            </a:pPr>
            <a:r>
              <a:rPr lang="ru-RU" sz="2000" dirty="0" smtClean="0"/>
              <a:t>оценки загрязненности стали неметаллическими включениями по ГОСТ 1778-70 (оксиды точечные, строчечные, силикаты хрупкие, пластичные и недеформируемые, сульфиды, нитриды строчечные, точечные)</a:t>
            </a:r>
          </a:p>
          <a:p>
            <a:pPr>
              <a:buFontTx/>
              <a:buChar char="-"/>
            </a:pPr>
            <a:r>
              <a:rPr lang="ru-RU" sz="2000" dirty="0" smtClean="0"/>
              <a:t>оценки микроструктуры  стали и чугунов  по ГОСТ 8233-56 (пластинчатый перлит, зернистый перлит, мартенсит, карбидная сетка, карбидная неоднородность, соотношение перлита и феррита, соотношение мартенсита и троостита, соотношение зернистого и пластинчатого перлита)</a:t>
            </a:r>
          </a:p>
          <a:p>
            <a:pPr marL="514350" indent="-514350">
              <a:buFontTx/>
              <a:buChar char="-"/>
            </a:pPr>
            <a:endParaRPr lang="ru-RU" sz="1900" dirty="0"/>
          </a:p>
          <a:p>
            <a:pPr marL="514350" indent="-51435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Исследование изломов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/>
              <a:t> </a:t>
            </a:r>
            <a:endParaRPr lang="ru-RU" dirty="0"/>
          </a:p>
          <a:p>
            <a:pPr>
              <a:buNone/>
            </a:pPr>
            <a:r>
              <a:rPr lang="ru-RU" b="1" i="1" dirty="0"/>
              <a:t>Излом</a:t>
            </a:r>
            <a:r>
              <a:rPr lang="ru-RU" dirty="0"/>
              <a:t> - поверхность, образовавшаяся вследствие разрушения металла. В зависимости от состава металла, наличия дефектов, условий обработки и эксплуатации изделий изломы различаются па вязкие, хрупкие, смешанные и </a:t>
            </a:r>
            <a:r>
              <a:rPr lang="ru-RU" dirty="0" smtClean="0"/>
              <a:t>усталостные.</a:t>
            </a:r>
            <a:endParaRPr lang="ru-RU" dirty="0"/>
          </a:p>
          <a:p>
            <a:pPr>
              <a:buNone/>
            </a:pPr>
            <a:r>
              <a:rPr lang="ru-RU" b="1" i="1" dirty="0"/>
              <a:t>Вязкий</a:t>
            </a:r>
            <a:r>
              <a:rPr lang="ru-RU" dirty="0"/>
              <a:t> (волокнистый) излом имеет матовый цвет и бугристый рельеф, что свидетельствует о значительной пластической деформации, предшествовавшей </a:t>
            </a:r>
            <a:r>
              <a:rPr lang="ru-RU" dirty="0" smtClean="0"/>
              <a:t>разрушению. 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/>
              <a:t>виду вязкого излома нельзя судить о форме и размерах зерен металла (кристаллов неправильной формы, образовавшихся при кристаллизации).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 </a:t>
            </a:r>
            <a:r>
              <a:rPr lang="ru-RU" dirty="0"/>
              <a:t>правило, причиной вязкого излома является превышение действующих нагрузок над расчетными.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Хрупкий</a:t>
            </a:r>
            <a:r>
              <a:rPr lang="ru-RU" dirty="0" smtClean="0"/>
              <a:t> </a:t>
            </a:r>
            <a:r>
              <a:rPr lang="ru-RU" dirty="0"/>
              <a:t>(кристаллический) излом характеризуется наличием на поверхности плоских блестящих участков (</a:t>
            </a:r>
            <a:r>
              <a:rPr lang="ru-RU" dirty="0" smtClean="0"/>
              <a:t>фасеток). </a:t>
            </a:r>
          </a:p>
          <a:p>
            <a:pPr>
              <a:buNone/>
            </a:pPr>
            <a:r>
              <a:rPr lang="ru-RU" dirty="0" smtClean="0"/>
              <a:t>Излом </a:t>
            </a:r>
            <a:r>
              <a:rPr lang="ru-RU" dirty="0"/>
              <a:t>может проходить как по границам зерен (межкристаллический), так и по зернам металла (</a:t>
            </a:r>
            <a:r>
              <a:rPr lang="ru-RU" dirty="0" err="1"/>
              <a:t>транскристаллический</a:t>
            </a:r>
            <a:r>
              <a:rPr lang="ru-RU" dirty="0"/>
              <a:t>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Разрушение </a:t>
            </a:r>
            <a:r>
              <a:rPr lang="ru-RU" dirty="0"/>
              <a:t>протекает без заметной пластической  деформации, поэтому на хрупком изломе видны исходные форма и размер зерен металла.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Хрупкому </a:t>
            </a:r>
            <a:r>
              <a:rPr lang="ru-RU" dirty="0"/>
              <a:t>разрушению способствуют наличие поверхностных дефектов, конструктивные недостатки, низкая температура и ударные нагрузки при работе, крупное зерно, выделение по границам зерен хрупких прослоек, межкристаллитная коррозия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52400"/>
            <a:ext cx="6629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Исследование изломов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867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Хрупкое разрушение </a:t>
            </a:r>
            <a:r>
              <a:rPr lang="ru-RU" b="1" dirty="0"/>
              <a:t>наиболее опасно</a:t>
            </a:r>
            <a:r>
              <a:rPr lang="ru-RU" dirty="0"/>
              <a:t>, потому то происходит чаще всего при напряжениях ниже предела текучести металла. Разновидностями хрупкого излома являются </a:t>
            </a:r>
            <a:r>
              <a:rPr lang="ru-RU" dirty="0" err="1"/>
              <a:t>нафталинистый</a:t>
            </a:r>
            <a:r>
              <a:rPr lang="ru-RU" dirty="0"/>
              <a:t>, камневидный, фарфоровидный и другие.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Нафталинистый</a:t>
            </a:r>
            <a:r>
              <a:rPr lang="ru-RU" dirty="0" smtClean="0"/>
              <a:t> </a:t>
            </a:r>
            <a:r>
              <a:rPr lang="ru-RU" dirty="0"/>
              <a:t>излом – </a:t>
            </a:r>
            <a:r>
              <a:rPr lang="ru-RU" dirty="0" err="1"/>
              <a:t>транскристаллический</a:t>
            </a:r>
            <a:r>
              <a:rPr lang="ru-RU" dirty="0"/>
              <a:t> с крупным зерном и блеском, подобным блеску кристаллов нафталина. Он</a:t>
            </a:r>
            <a:r>
              <a:rPr lang="ru-RU" cap="small" dirty="0"/>
              <a:t> </a:t>
            </a:r>
            <a:r>
              <a:rPr lang="ru-RU" dirty="0"/>
              <a:t>свидетельствует о повышенной хрупкости  стали и наблюдается в легированных, преимущественно быстрорежущих сталях. Возможной причиной возникновения такого излома является нарушение термической обработки стали, вызывающее укрупнение зерен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i="1" dirty="0"/>
              <a:t>Хрупкий излом</a:t>
            </a:r>
            <a:r>
              <a:rPr lang="ru-RU" dirty="0"/>
              <a:t> называют </a:t>
            </a:r>
            <a:r>
              <a:rPr lang="ru-RU" b="1" i="1" dirty="0"/>
              <a:t>камневидный</a:t>
            </a:r>
            <a:r>
              <a:rPr lang="ru-RU" dirty="0"/>
              <a:t>, если металл имеет крупнозернистое строение, а разрушение носит преимущественно межкристаллический характер. Причина образования такого излома - выделение по границам зерен хрупких прослоек примесей при термической обработке металла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Фарфоровидный </a:t>
            </a:r>
            <a:r>
              <a:rPr lang="ru-RU" b="1" i="1" dirty="0"/>
              <a:t>излом</a:t>
            </a:r>
            <a:r>
              <a:rPr lang="ru-RU" dirty="0"/>
              <a:t> характерен для правильно термически обработанной (закаленней) стали, вид излома матовый, мелкозернистый.</a:t>
            </a:r>
          </a:p>
          <a:p>
            <a:pPr>
              <a:buNone/>
            </a:pPr>
            <a:r>
              <a:rPr lang="ru-RU" dirty="0"/>
              <a:t>Обычно изломы бывают </a:t>
            </a:r>
            <a:r>
              <a:rPr lang="ru-RU" b="1" i="1" dirty="0"/>
              <a:t>смешанными</a:t>
            </a:r>
            <a:r>
              <a:rPr lang="ru-RU" dirty="0"/>
              <a:t>. При смешанном изломе на его поверхности наблюдаются участки вязкого и хрупкого разрушения.</a:t>
            </a:r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Усталостным </a:t>
            </a:r>
            <a:r>
              <a:rPr lang="ru-RU" b="1" i="1" dirty="0"/>
              <a:t>излом </a:t>
            </a:r>
            <a:r>
              <a:rPr lang="ru-RU" dirty="0"/>
              <a:t>образуется в результате длительного воздействия па металл циклически изменяющихся во времени напряжений и </a:t>
            </a:r>
            <a:r>
              <a:rPr lang="ru-RU" dirty="0" smtClean="0"/>
              <a:t>деформаций. </a:t>
            </a:r>
            <a:r>
              <a:rPr lang="ru-RU" dirty="0"/>
              <a:t>Излом состоит из трех зон: зарождения, распространения трещины и </a:t>
            </a:r>
            <a:r>
              <a:rPr lang="ru-RU" dirty="0" err="1"/>
              <a:t>долома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Усталостная трещина возникает в местах, где имеются концентраторы напряжений или дефекты. Первая зона (</a:t>
            </a:r>
            <a:r>
              <a:rPr lang="ru-RU" dirty="0" err="1"/>
              <a:t>зона</a:t>
            </a:r>
            <a:r>
              <a:rPr lang="ru-RU" dirty="0"/>
              <a:t> зарождения трещины) плоская и гладкая.</a:t>
            </a:r>
          </a:p>
          <a:p>
            <a:pPr>
              <a:buNone/>
            </a:pPr>
            <a:r>
              <a:rPr lang="ru-RU" dirty="0"/>
              <a:t>Увеличиваясь при работе детали, трещина образует зону распространения с концентрическими бороздками или дугами и мелкозернистым, фарфоровидным изломом. Зачастую она имеет отдельные участки гладкой притертой поверхности.</a:t>
            </a:r>
          </a:p>
          <a:p>
            <a:pPr>
              <a:buNone/>
            </a:pPr>
            <a:r>
              <a:rPr lang="ru-RU" dirty="0"/>
              <a:t>Долом происходит, когда ослабленное трещиной сечение детали не способно выдерживать прикладываемую нагрузку. Долом бывает вязким или хрупким.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2800" b="1" dirty="0"/>
              <a:t>Исследование макрошлифов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867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Подготовка макрошлифа</a:t>
            </a:r>
            <a:r>
              <a:rPr lang="ru-RU" dirty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i="1" dirty="0" smtClean="0"/>
              <a:t>Резка.</a:t>
            </a:r>
            <a:r>
              <a:rPr lang="ru-RU" dirty="0" smtClean="0"/>
              <a:t> На </a:t>
            </a:r>
            <a:r>
              <a:rPr lang="ru-RU" dirty="0"/>
              <a:t>металлорежущем станке или ножовкой по металлу вырезают образец, одну из плоских поверхностей которого обрабатывают   (выравнивают)  напильником или на плоскошлифовальном </a:t>
            </a:r>
            <a:r>
              <a:rPr lang="ru-RU" dirty="0" smtClean="0"/>
              <a:t>станке.</a:t>
            </a:r>
          </a:p>
          <a:p>
            <a:pPr>
              <a:buFontTx/>
              <a:buChar char="-"/>
            </a:pPr>
            <a:r>
              <a:rPr lang="ru-RU" b="1" i="1" dirty="0" err="1" smtClean="0"/>
              <a:t>Шлифовнаие</a:t>
            </a:r>
            <a:r>
              <a:rPr lang="ru-RU" dirty="0" smtClean="0"/>
              <a:t>. Образец </a:t>
            </a:r>
            <a:r>
              <a:rPr lang="ru-RU" dirty="0"/>
              <a:t>шлифуют вручную .или на шлифовально-полировальном станке шлифовальной шкуркой различной зернистости. Шлифование первой шкуркой с самым крупным зерном нужно проводить в одном направлении, после чего следует смыть остатки абразива водой. Переходя на шкурку с более мелким зерном, образец поворачивают на 90° и проводят обработку до полного исчезновения рисок, образованных предыдущей </a:t>
            </a:r>
            <a:r>
              <a:rPr lang="ru-RU" dirty="0" smtClean="0"/>
              <a:t>шкуркой.</a:t>
            </a:r>
          </a:p>
          <a:p>
            <a:pPr>
              <a:buFontTx/>
              <a:buChar char="-"/>
            </a:pPr>
            <a:r>
              <a:rPr lang="ru-RU" b="1" i="1" dirty="0" smtClean="0"/>
              <a:t>Промывка, обезжиривание, сушка.</a:t>
            </a:r>
            <a:r>
              <a:rPr lang="ru-RU" dirty="0" smtClean="0"/>
              <a:t> </a:t>
            </a:r>
            <a:r>
              <a:rPr lang="ru-RU" dirty="0" err="1" smtClean="0"/>
              <a:t>Оразец</a:t>
            </a:r>
            <a:r>
              <a:rPr lang="ru-RU" dirty="0" smtClean="0"/>
              <a:t> </a:t>
            </a:r>
            <a:r>
              <a:rPr lang="ru-RU" dirty="0"/>
              <a:t>промывают водой, обезжиривают, как правило, этиловым спиртом, просушивают </a:t>
            </a:r>
            <a:r>
              <a:rPr lang="ru-RU" dirty="0" smtClean="0"/>
              <a:t> и</a:t>
            </a:r>
          </a:p>
          <a:p>
            <a:pPr>
              <a:buFontTx/>
              <a:buChar char="-"/>
            </a:pPr>
            <a:r>
              <a:rPr lang="ru-RU" b="1" i="1" dirty="0" smtClean="0"/>
              <a:t>Травление</a:t>
            </a:r>
            <a:r>
              <a:rPr lang="ru-RU" dirty="0" smtClean="0"/>
              <a:t>. Образец подвергают </a:t>
            </a:r>
            <a:r>
              <a:rPr lang="ru-RU" dirty="0"/>
              <a:t>глубокому или поверхностному травлению.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i="1" dirty="0" smtClean="0"/>
              <a:t>Промывка, сушка.</a:t>
            </a:r>
            <a:r>
              <a:rPr lang="ru-RU" dirty="0" smtClean="0"/>
              <a:t> Протравленный </a:t>
            </a:r>
            <a:r>
              <a:rPr lang="ru-RU" dirty="0"/>
              <a:t>макрошлиф промывают водой для удаления </a:t>
            </a:r>
            <a:r>
              <a:rPr lang="ru-RU" dirty="0" err="1"/>
              <a:t>травителя</a:t>
            </a:r>
            <a:r>
              <a:rPr lang="ru-RU" dirty="0"/>
              <a:t>, обрабатывают спиртом и высушивают с целью предотвращения коррозии.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Травление </a:t>
            </a:r>
            <a:r>
              <a:rPr lang="ru-RU" b="1" dirty="0"/>
              <a:t>большинством </a:t>
            </a:r>
            <a:r>
              <a:rPr lang="ru-RU" dirty="0"/>
              <a:t>реактивов осуществляют погружением в них образца. Реактив, активно взаимодействуя с участками, где имеются дефекты и неметаллические включения, с различной интенсивностью, растворяет или замещает атомы материала шлифа. Поверхность макрошлифа получается рельефной.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Травление</a:t>
            </a:r>
            <a:r>
              <a:rPr lang="ru-RU" b="1" dirty="0"/>
              <a:t>, </a:t>
            </a:r>
            <a:r>
              <a:rPr lang="ru-RU" b="1" dirty="0" smtClean="0"/>
              <a:t> </a:t>
            </a:r>
            <a:r>
              <a:rPr lang="ru-RU" b="1" dirty="0"/>
              <a:t>позволяет выявить </a:t>
            </a:r>
            <a:r>
              <a:rPr lang="ru-RU" dirty="0"/>
              <a:t>в сталях, чугунах и цветных </a:t>
            </a:r>
            <a:r>
              <a:rPr lang="ru-RU" dirty="0" smtClean="0"/>
              <a:t>сплавах:</a:t>
            </a:r>
          </a:p>
          <a:p>
            <a:pPr>
              <a:buFontTx/>
              <a:buChar char="-"/>
            </a:pPr>
            <a:r>
              <a:rPr lang="ru-RU" dirty="0" smtClean="0"/>
              <a:t>неоднородность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строение </a:t>
            </a:r>
            <a:r>
              <a:rPr lang="ru-RU" dirty="0"/>
              <a:t>литого, деформированного или обработанного резанием </a:t>
            </a:r>
            <a:r>
              <a:rPr lang="ru-RU" dirty="0" smtClean="0"/>
              <a:t>металла; </a:t>
            </a:r>
          </a:p>
          <a:p>
            <a:pPr>
              <a:buFontTx/>
              <a:buChar char="-"/>
            </a:pPr>
            <a:r>
              <a:rPr lang="ru-RU" dirty="0" smtClean="0"/>
              <a:t>различного </a:t>
            </a:r>
            <a:r>
              <a:rPr lang="ru-RU" dirty="0"/>
              <a:t>рода дефекты,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качество </a:t>
            </a:r>
            <a:r>
              <a:rPr lang="ru-RU" dirty="0"/>
              <a:t>сварных соединений,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качество </a:t>
            </a:r>
            <a:r>
              <a:rPr lang="ru-RU" dirty="0"/>
              <a:t>химико-термической обработки,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нарушение </a:t>
            </a:r>
            <a:r>
              <a:rPr lang="ru-RU" dirty="0"/>
              <a:t>технологи  </a:t>
            </a:r>
            <a:r>
              <a:rPr lang="ru-RU" dirty="0" smtClean="0"/>
              <a:t>изготовления </a:t>
            </a:r>
            <a:r>
              <a:rPr lang="ru-RU" dirty="0"/>
              <a:t>деталей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43400"/>
            <a:ext cx="5905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6105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"/>
            <a:ext cx="815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1524</Words>
  <Application>Microsoft Office PowerPoint</Application>
  <PresentationFormat>Экран (4:3)</PresentationFormat>
  <Paragraphs>196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Лекция по Лабораторной работе № 9 «Макро- и микроанализ»</vt:lpstr>
      <vt:lpstr>1. Макроанализ</vt:lpstr>
      <vt:lpstr>Исследование изломов</vt:lpstr>
      <vt:lpstr>Слайд 4</vt:lpstr>
      <vt:lpstr>Исследование изломов</vt:lpstr>
      <vt:lpstr>Исследование макрошлифов</vt:lpstr>
      <vt:lpstr>Слайд 7</vt:lpstr>
      <vt:lpstr>Слайд 8</vt:lpstr>
      <vt:lpstr>Слайд 9</vt:lpstr>
      <vt:lpstr>Слайд 10</vt:lpstr>
      <vt:lpstr>Способы травления  </vt:lpstr>
      <vt:lpstr>Способы травления  </vt:lpstr>
      <vt:lpstr>Слайд 13</vt:lpstr>
      <vt:lpstr>Контрольные вопросы к разделу «макроанализ»</vt:lpstr>
      <vt:lpstr>2. Микроанализ </vt:lpstr>
      <vt:lpstr>Слайд 16</vt:lpstr>
      <vt:lpstr>Слайд 17</vt:lpstr>
      <vt:lpstr>Подготовка микрошлифов. </vt:lpstr>
      <vt:lpstr>Слайд 19</vt:lpstr>
      <vt:lpstr>Устройство металлографического микроскопа</vt:lpstr>
      <vt:lpstr>Устройство металлографического микроскопа</vt:lpstr>
      <vt:lpstr>Порядок работы на металлографическом микроскопе</vt:lpstr>
      <vt:lpstr>Порядок работы на металлографическом микроскопе</vt:lpstr>
      <vt:lpstr>Назначение микроанализа</vt:lpstr>
      <vt:lpstr>Контрольные вопросы к разделу «Микроанализ»</vt:lpstr>
      <vt:lpstr>Содержание отчета по лабораторной работе № 9  «Макро-и микроанализ»</vt:lpstr>
    </vt:vector>
  </TitlesOfParts>
  <Company>UWC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Лабораторной работе «Макро- и микроанализ»</dc:title>
  <dc:creator>BogdanovaNV</dc:creator>
  <cp:lastModifiedBy>BogdanovaNV</cp:lastModifiedBy>
  <cp:revision>20</cp:revision>
  <dcterms:created xsi:type="dcterms:W3CDTF">2020-09-24T08:29:01Z</dcterms:created>
  <dcterms:modified xsi:type="dcterms:W3CDTF">2020-09-29T09:31:02Z</dcterms:modified>
</cp:coreProperties>
</file>